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1"/>
  </p:notesMasterIdLst>
  <p:sldIdLst>
    <p:sldId id="303" r:id="rId2"/>
    <p:sldId id="324" r:id="rId3"/>
    <p:sldId id="331" r:id="rId4"/>
    <p:sldId id="320" r:id="rId5"/>
    <p:sldId id="321" r:id="rId6"/>
    <p:sldId id="314" r:id="rId7"/>
    <p:sldId id="339" r:id="rId8"/>
    <p:sldId id="340" r:id="rId9"/>
    <p:sldId id="341" r:id="rId10"/>
    <p:sldId id="342" r:id="rId11"/>
    <p:sldId id="343" r:id="rId12"/>
    <p:sldId id="333" r:id="rId13"/>
    <p:sldId id="344" r:id="rId14"/>
    <p:sldId id="335" r:id="rId15"/>
    <p:sldId id="345" r:id="rId16"/>
    <p:sldId id="311" r:id="rId17"/>
    <p:sldId id="325" r:id="rId18"/>
    <p:sldId id="322" r:id="rId19"/>
    <p:sldId id="323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00"/>
    <a:srgbClr val="CCFFCC"/>
    <a:srgbClr val="FFCCFF"/>
    <a:srgbClr val="FF9900"/>
    <a:srgbClr val="006600"/>
    <a:srgbClr val="FFCC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5" autoAdjust="0"/>
  </p:normalViewPr>
  <p:slideViewPr>
    <p:cSldViewPr>
      <p:cViewPr varScale="1">
        <p:scale>
          <a:sx n="107" d="100"/>
          <a:sy n="107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BBFA3-9B08-4D85-9372-4C51277B430A}" type="doc">
      <dgm:prSet loTypeId="urn:microsoft.com/office/officeart/2005/8/layout/vList6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4AFCD3C-BACC-4A21-AC47-36F6BFBE3AE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государственные учреждения</a:t>
          </a:r>
          <a:endParaRPr lang="ru-RU" b="1" dirty="0">
            <a:solidFill>
              <a:srgbClr val="C00000"/>
            </a:solidFill>
          </a:endParaRPr>
        </a:p>
      </dgm:t>
    </dgm:pt>
    <dgm:pt modelId="{DB4ED5D3-0C31-4123-8C1A-BB8E7550AFDB}" type="parTrans" cxnId="{39FCCC42-6F78-4AAA-985C-E7736B3DF41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B26EEB-34AB-4C41-BBF7-3D5C264C28ED}" type="sibTrans" cxnId="{39FCCC42-6F78-4AAA-985C-E7736B3DF41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F8B7431-6CBD-460C-903F-3082CF3B74AF}">
      <dgm:prSet phldrT="[Текст]" custT="1"/>
      <dgm:spPr>
        <a:solidFill>
          <a:srgbClr val="99FF99"/>
        </a:solidFill>
      </dgm:spPr>
      <dgm:t>
        <a:bodyPr/>
        <a:lstStyle/>
        <a:p>
          <a:pPr algn="l"/>
          <a:r>
            <a:rPr lang="ru-RU" sz="1600" dirty="0" smtClean="0">
              <a:solidFill>
                <a:srgbClr val="0070C0"/>
              </a:solidFill>
              <a:latin typeface="Tahoma" charset="0"/>
            </a:rPr>
            <a:t>ПКМ РТ от 18.08.2008 № 592 «О введении новых систем оплаты труда..»</a:t>
          </a:r>
          <a:endParaRPr lang="ru-RU" sz="1600" dirty="0">
            <a:solidFill>
              <a:srgbClr val="0070C0"/>
            </a:solidFill>
          </a:endParaRPr>
        </a:p>
      </dgm:t>
    </dgm:pt>
    <dgm:pt modelId="{01A89B53-1CE1-4548-840A-529860B03973}" type="parTrans" cxnId="{B4444F0C-D07E-46B6-B72D-BBB1ADD32B62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6B907D5-1176-4AAC-B076-6064CBFCD788}" type="sibTrans" cxnId="{B4444F0C-D07E-46B6-B72D-BBB1ADD32B62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9D8BFCB7-3868-4FE9-9610-A7CCF41FBC1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муниципальные учреждения</a:t>
          </a:r>
          <a:endParaRPr lang="ru-RU" b="1" dirty="0">
            <a:solidFill>
              <a:srgbClr val="C00000"/>
            </a:solidFill>
          </a:endParaRPr>
        </a:p>
      </dgm:t>
    </dgm:pt>
    <dgm:pt modelId="{369DA8C6-BA0A-454B-B0D3-8A887E6DF7DA}" type="parTrans" cxnId="{F774D52A-FE08-4404-8564-909950F14EA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B1650DF-D414-4F03-99CF-27F4BA329286}" type="sibTrans" cxnId="{F774D52A-FE08-4404-8564-909950F14EA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403603E-101E-4D82-9842-9B495F0AEDC1}">
      <dgm:prSet phldrT="[Текст]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  <a:latin typeface="Tahoma" charset="0"/>
            </a:rPr>
            <a:t>Аналогичные нормативные правовые акты исполнительных комитетов муниципальных образований, определяющие введение новой системы оплаты труда работников общеобразовательных учреждений и учреждений дополнительного образования детей с 1 октября 2012 года</a:t>
          </a:r>
          <a:endParaRPr lang="ru-RU" dirty="0">
            <a:solidFill>
              <a:srgbClr val="0070C0"/>
            </a:solidFill>
          </a:endParaRPr>
        </a:p>
      </dgm:t>
    </dgm:pt>
    <dgm:pt modelId="{C1284BAF-A27A-4B9D-8F8B-AC1D35FCC358}" type="parTrans" cxnId="{835C24E4-A69B-47C6-97B4-E5629CB1893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3E428D0-85F9-4A0B-9892-7924276F8143}" type="sibTrans" cxnId="{835C24E4-A69B-47C6-97B4-E5629CB1893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C8B10258-45B1-4BE0-BF24-D4B0CB176DB6}">
      <dgm:prSet phldrT="[Текст]" custT="1"/>
      <dgm:spPr>
        <a:solidFill>
          <a:srgbClr val="99FF99"/>
        </a:solidFill>
      </dgm:spPr>
      <dgm:t>
        <a:bodyPr/>
        <a:lstStyle/>
        <a:p>
          <a:pPr algn="l"/>
          <a:r>
            <a:rPr lang="ru-RU" sz="1600" dirty="0" smtClean="0">
              <a:solidFill>
                <a:srgbClr val="0070C0"/>
              </a:solidFill>
              <a:latin typeface="Tahoma" charset="0"/>
            </a:rPr>
            <a:t>ПКМ РТ «О размере тарифной ставки (оклада) первого разряда, минимальных базовых окладов (должностных окладов) работников…»</a:t>
          </a:r>
          <a:r>
            <a:rPr lang="ru-RU" sz="1600" dirty="0" smtClean="0"/>
            <a:t>. </a:t>
          </a:r>
          <a:r>
            <a:rPr lang="ru-RU" sz="1200" dirty="0" smtClean="0"/>
            <a:t>Данным постановлением устанавливается тарифная ставка (оклад) первого разряда четырехразрядной тарифной сетки по оплате труда работников учреждений образования в размере 4611рублей.</a:t>
          </a:r>
          <a:endParaRPr lang="ru-RU" sz="1600" dirty="0">
            <a:solidFill>
              <a:srgbClr val="0070C0"/>
            </a:solidFill>
          </a:endParaRPr>
        </a:p>
      </dgm:t>
    </dgm:pt>
    <dgm:pt modelId="{8FCDEB40-499E-480E-BA28-6178D55A7F24}" type="parTrans" cxnId="{2CA78A44-E1B4-4637-A7CF-BFB3D10F1F7B}">
      <dgm:prSet/>
      <dgm:spPr/>
      <dgm:t>
        <a:bodyPr/>
        <a:lstStyle/>
        <a:p>
          <a:endParaRPr lang="ru-RU"/>
        </a:p>
      </dgm:t>
    </dgm:pt>
    <dgm:pt modelId="{7FD5968D-6A48-4948-A6D7-7092ADA05CDA}" type="sibTrans" cxnId="{2CA78A44-E1B4-4637-A7CF-BFB3D10F1F7B}">
      <dgm:prSet/>
      <dgm:spPr/>
      <dgm:t>
        <a:bodyPr/>
        <a:lstStyle/>
        <a:p>
          <a:endParaRPr lang="ru-RU"/>
        </a:p>
      </dgm:t>
    </dgm:pt>
    <dgm:pt modelId="{F17BCC3D-681E-4816-9E6F-6EE1CBBEE065}">
      <dgm:prSet phldrT="[Текст]" custT="1"/>
      <dgm:spPr>
        <a:solidFill>
          <a:srgbClr val="99FF99"/>
        </a:solidFill>
      </dgm:spPr>
      <dgm:t>
        <a:bodyPr/>
        <a:lstStyle/>
        <a:p>
          <a:pPr algn="l"/>
          <a:r>
            <a:rPr lang="ru-RU" sz="1600" dirty="0" smtClean="0">
              <a:solidFill>
                <a:srgbClr val="0070C0"/>
              </a:solidFill>
            </a:rPr>
            <a:t>ПКМ РТ «Об утверждении перечня должностей работников, относимых к основному персоналу, для расчета средней заработной платы и определения размеров должностных окладов руководителей »</a:t>
          </a:r>
          <a:endParaRPr lang="ru-RU" sz="1600" dirty="0">
            <a:solidFill>
              <a:srgbClr val="0070C0"/>
            </a:solidFill>
          </a:endParaRPr>
        </a:p>
      </dgm:t>
    </dgm:pt>
    <dgm:pt modelId="{4E436848-EAC9-4846-B5E6-E6D3B8ABC5BC}" type="parTrans" cxnId="{4ECE407F-CC13-4565-AAA9-0AB297337A7F}">
      <dgm:prSet/>
      <dgm:spPr/>
      <dgm:t>
        <a:bodyPr/>
        <a:lstStyle/>
        <a:p>
          <a:endParaRPr lang="ru-RU"/>
        </a:p>
      </dgm:t>
    </dgm:pt>
    <dgm:pt modelId="{34F58B48-DCB5-464B-87FF-87A46DE38A7E}" type="sibTrans" cxnId="{4ECE407F-CC13-4565-AAA9-0AB297337A7F}">
      <dgm:prSet/>
      <dgm:spPr/>
      <dgm:t>
        <a:bodyPr/>
        <a:lstStyle/>
        <a:p>
          <a:endParaRPr lang="ru-RU"/>
        </a:p>
      </dgm:t>
    </dgm:pt>
    <dgm:pt modelId="{1174E568-4780-47D5-A72A-66A25E37E2E5}" type="pres">
      <dgm:prSet presAssocID="{39EBBFA3-9B08-4D85-9372-4C51277B430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2CE6B7-F09E-44DB-AEF2-E88B519C629F}" type="pres">
      <dgm:prSet presAssocID="{F4AFCD3C-BACC-4A21-AC47-36F6BFBE3AE6}" presName="linNode" presStyleCnt="0"/>
      <dgm:spPr/>
    </dgm:pt>
    <dgm:pt modelId="{9C47B8CF-6692-45D3-A1C7-A0CB7BB6C2AB}" type="pres">
      <dgm:prSet presAssocID="{F4AFCD3C-BACC-4A21-AC47-36F6BFBE3AE6}" presName="parentShp" presStyleLbl="node1" presStyleIdx="0" presStyleCnt="2" custScaleX="57235" custScaleY="176979" custLinFactNeighborX="-2205" custLinFactNeighborY="-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4FEB8-6498-4249-97BE-77CA8EAE82F3}" type="pres">
      <dgm:prSet presAssocID="{F4AFCD3C-BACC-4A21-AC47-36F6BFBE3AE6}" presName="childShp" presStyleLbl="bgAccFollowNode1" presStyleIdx="0" presStyleCnt="2" custScaleX="124263" custScaleY="23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31355-713D-4E4D-9A07-0565814B33B5}" type="pres">
      <dgm:prSet presAssocID="{69B26EEB-34AB-4C41-BBF7-3D5C264C28ED}" presName="spacing" presStyleCnt="0"/>
      <dgm:spPr/>
    </dgm:pt>
    <dgm:pt modelId="{B6077AAC-68F7-42B3-961A-810AB46963E6}" type="pres">
      <dgm:prSet presAssocID="{9D8BFCB7-3868-4FE9-9610-A7CCF41FBC1E}" presName="linNode" presStyleCnt="0"/>
      <dgm:spPr/>
    </dgm:pt>
    <dgm:pt modelId="{C55BF038-DF60-4E7D-81AF-B634227E4AB4}" type="pres">
      <dgm:prSet presAssocID="{9D8BFCB7-3868-4FE9-9610-A7CCF41FBC1E}" presName="parentShp" presStyleLbl="node1" presStyleIdx="1" presStyleCnt="2" custScaleX="57031" custScaleY="77919" custLinFactNeighborX="-13281" custLinFactNeighborY="-7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EDEDB-A5FC-4272-A2D5-10AE3092A0B2}" type="pres">
      <dgm:prSet presAssocID="{9D8BFCB7-3868-4FE9-9610-A7CCF41FBC1E}" presName="childShp" presStyleLbl="bgAccFollowNode1" presStyleIdx="1" presStyleCnt="2" custScaleX="123959" custScaleY="88086" custLinFactNeighborY="-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CCC42-6F78-4AAA-985C-E7736B3DF419}" srcId="{39EBBFA3-9B08-4D85-9372-4C51277B430A}" destId="{F4AFCD3C-BACC-4A21-AC47-36F6BFBE3AE6}" srcOrd="0" destOrd="0" parTransId="{DB4ED5D3-0C31-4123-8C1A-BB8E7550AFDB}" sibTransId="{69B26EEB-34AB-4C41-BBF7-3D5C264C28ED}"/>
    <dgm:cxn modelId="{D19EC759-731F-4A22-A503-1D5EEE672EB6}" type="presOf" srcId="{C8B10258-45B1-4BE0-BF24-D4B0CB176DB6}" destId="{E5D4FEB8-6498-4249-97BE-77CA8EAE82F3}" srcOrd="0" destOrd="1" presId="urn:microsoft.com/office/officeart/2005/8/layout/vList6"/>
    <dgm:cxn modelId="{4ECE407F-CC13-4565-AAA9-0AB297337A7F}" srcId="{F4AFCD3C-BACC-4A21-AC47-36F6BFBE3AE6}" destId="{F17BCC3D-681E-4816-9E6F-6EE1CBBEE065}" srcOrd="2" destOrd="0" parTransId="{4E436848-EAC9-4846-B5E6-E6D3B8ABC5BC}" sibTransId="{34F58B48-DCB5-464B-87FF-87A46DE38A7E}"/>
    <dgm:cxn modelId="{835C24E4-A69B-47C6-97B4-E5629CB18936}" srcId="{9D8BFCB7-3868-4FE9-9610-A7CCF41FBC1E}" destId="{8403603E-101E-4D82-9842-9B495F0AEDC1}" srcOrd="0" destOrd="0" parTransId="{C1284BAF-A27A-4B9D-8F8B-AC1D35FCC358}" sibTransId="{63E428D0-85F9-4A0B-9892-7924276F8143}"/>
    <dgm:cxn modelId="{B17CE2AF-361D-4D61-B6BE-24E2F1A24D45}" type="presOf" srcId="{39EBBFA3-9B08-4D85-9372-4C51277B430A}" destId="{1174E568-4780-47D5-A72A-66A25E37E2E5}" srcOrd="0" destOrd="0" presId="urn:microsoft.com/office/officeart/2005/8/layout/vList6"/>
    <dgm:cxn modelId="{6B2978EB-A4C3-4CB7-82E2-5DC4FE31C496}" type="presOf" srcId="{2F8B7431-6CBD-460C-903F-3082CF3B74AF}" destId="{E5D4FEB8-6498-4249-97BE-77CA8EAE82F3}" srcOrd="0" destOrd="0" presId="urn:microsoft.com/office/officeart/2005/8/layout/vList6"/>
    <dgm:cxn modelId="{2669A5C1-59FC-476E-8CCD-59F79DA580E4}" type="presOf" srcId="{F17BCC3D-681E-4816-9E6F-6EE1CBBEE065}" destId="{E5D4FEB8-6498-4249-97BE-77CA8EAE82F3}" srcOrd="0" destOrd="2" presId="urn:microsoft.com/office/officeart/2005/8/layout/vList6"/>
    <dgm:cxn modelId="{B4444F0C-D07E-46B6-B72D-BBB1ADD32B62}" srcId="{F4AFCD3C-BACC-4A21-AC47-36F6BFBE3AE6}" destId="{2F8B7431-6CBD-460C-903F-3082CF3B74AF}" srcOrd="0" destOrd="0" parTransId="{01A89B53-1CE1-4548-840A-529860B03973}" sibTransId="{06B907D5-1176-4AAC-B076-6064CBFCD788}"/>
    <dgm:cxn modelId="{6BB0572F-64CC-4595-B1A0-4AD3C16C54CA}" type="presOf" srcId="{8403603E-101E-4D82-9842-9B495F0AEDC1}" destId="{3FEEDEDB-A5FC-4272-A2D5-10AE3092A0B2}" srcOrd="0" destOrd="0" presId="urn:microsoft.com/office/officeart/2005/8/layout/vList6"/>
    <dgm:cxn modelId="{FA273E31-6C46-42ED-A6CD-C97DC96B2CF4}" type="presOf" srcId="{9D8BFCB7-3868-4FE9-9610-A7CCF41FBC1E}" destId="{C55BF038-DF60-4E7D-81AF-B634227E4AB4}" srcOrd="0" destOrd="0" presId="urn:microsoft.com/office/officeart/2005/8/layout/vList6"/>
    <dgm:cxn modelId="{F774D52A-FE08-4404-8564-909950F14EAB}" srcId="{39EBBFA3-9B08-4D85-9372-4C51277B430A}" destId="{9D8BFCB7-3868-4FE9-9610-A7CCF41FBC1E}" srcOrd="1" destOrd="0" parTransId="{369DA8C6-BA0A-454B-B0D3-8A887E6DF7DA}" sibTransId="{8B1650DF-D414-4F03-99CF-27F4BA329286}"/>
    <dgm:cxn modelId="{131898F0-DDB5-4189-8EDF-0AD293DE8A79}" type="presOf" srcId="{F4AFCD3C-BACC-4A21-AC47-36F6BFBE3AE6}" destId="{9C47B8CF-6692-45D3-A1C7-A0CB7BB6C2AB}" srcOrd="0" destOrd="0" presId="urn:microsoft.com/office/officeart/2005/8/layout/vList6"/>
    <dgm:cxn modelId="{2CA78A44-E1B4-4637-A7CF-BFB3D10F1F7B}" srcId="{F4AFCD3C-BACC-4A21-AC47-36F6BFBE3AE6}" destId="{C8B10258-45B1-4BE0-BF24-D4B0CB176DB6}" srcOrd="1" destOrd="0" parTransId="{8FCDEB40-499E-480E-BA28-6178D55A7F24}" sibTransId="{7FD5968D-6A48-4948-A6D7-7092ADA05CDA}"/>
    <dgm:cxn modelId="{256F0068-7534-4B67-BF63-11AAA05C2F13}" type="presParOf" srcId="{1174E568-4780-47D5-A72A-66A25E37E2E5}" destId="{1F2CE6B7-F09E-44DB-AEF2-E88B519C629F}" srcOrd="0" destOrd="0" presId="urn:microsoft.com/office/officeart/2005/8/layout/vList6"/>
    <dgm:cxn modelId="{798B990A-F12B-4B95-A5F1-38C56DC35FC7}" type="presParOf" srcId="{1F2CE6B7-F09E-44DB-AEF2-E88B519C629F}" destId="{9C47B8CF-6692-45D3-A1C7-A0CB7BB6C2AB}" srcOrd="0" destOrd="0" presId="urn:microsoft.com/office/officeart/2005/8/layout/vList6"/>
    <dgm:cxn modelId="{D1130A69-7838-4DDF-904A-4B2D0A6B1916}" type="presParOf" srcId="{1F2CE6B7-F09E-44DB-AEF2-E88B519C629F}" destId="{E5D4FEB8-6498-4249-97BE-77CA8EAE82F3}" srcOrd="1" destOrd="0" presId="urn:microsoft.com/office/officeart/2005/8/layout/vList6"/>
    <dgm:cxn modelId="{0EC2077A-BEE8-400C-B147-08B5F769EE66}" type="presParOf" srcId="{1174E568-4780-47D5-A72A-66A25E37E2E5}" destId="{5B131355-713D-4E4D-9A07-0565814B33B5}" srcOrd="1" destOrd="0" presId="urn:microsoft.com/office/officeart/2005/8/layout/vList6"/>
    <dgm:cxn modelId="{06B08927-BB53-4EFB-B94F-CEAA66BAC771}" type="presParOf" srcId="{1174E568-4780-47D5-A72A-66A25E37E2E5}" destId="{B6077AAC-68F7-42B3-961A-810AB46963E6}" srcOrd="2" destOrd="0" presId="urn:microsoft.com/office/officeart/2005/8/layout/vList6"/>
    <dgm:cxn modelId="{5394065C-2C48-4AC8-A5AB-A2050517B4A3}" type="presParOf" srcId="{B6077AAC-68F7-42B3-961A-810AB46963E6}" destId="{C55BF038-DF60-4E7D-81AF-B634227E4AB4}" srcOrd="0" destOrd="0" presId="urn:microsoft.com/office/officeart/2005/8/layout/vList6"/>
    <dgm:cxn modelId="{B60BEB10-9DAC-409A-B756-C8D878540B73}" type="presParOf" srcId="{B6077AAC-68F7-42B3-961A-810AB46963E6}" destId="{3FEEDEDB-A5FC-4272-A2D5-10AE3092A0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144AA-B947-4089-BF75-7D5F512F0FC5}" type="doc">
      <dgm:prSet loTypeId="urn:microsoft.com/office/officeart/2005/8/layout/vProcess5" loCatId="process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0228C8-0069-4091-B361-FA4E01E9F78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6699FF"/>
        </a:solidFill>
      </dgm:spPr>
      <dgm:t>
        <a:bodyPr/>
        <a:lstStyle/>
        <a:p>
          <a:r>
            <a:rPr lang="ru-RU" b="0" dirty="0" smtClean="0">
              <a:solidFill>
                <a:schemeClr val="bg2"/>
              </a:solidFill>
            </a:rPr>
            <a:t>Группа 4  - Должности руководителей структурных подразделений учреждений, требующие наличия высшего профессионального образования</a:t>
          </a:r>
          <a:endParaRPr lang="ru-RU" dirty="0">
            <a:solidFill>
              <a:schemeClr val="bg2"/>
            </a:solidFill>
          </a:endParaRPr>
        </a:p>
      </dgm:t>
    </dgm:pt>
    <dgm:pt modelId="{944A39C1-697D-40A3-9006-5A7CB0D09B25}" type="parTrans" cxnId="{CA2B093F-D043-4019-8CEF-52872A2F482B}">
      <dgm:prSet/>
      <dgm:spPr/>
      <dgm:t>
        <a:bodyPr/>
        <a:lstStyle/>
        <a:p>
          <a:endParaRPr lang="ru-RU"/>
        </a:p>
      </dgm:t>
    </dgm:pt>
    <dgm:pt modelId="{F4A276D0-BAE0-4206-8D50-05710B4F6B5F}" type="sibTrans" cxnId="{CA2B093F-D043-4019-8CEF-52872A2F482B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1DA754BB-83BC-4B60-8979-7226A8FBE85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9CCFF"/>
        </a:solidFill>
      </dgm:spPr>
      <dgm:t>
        <a:bodyPr/>
        <a:lstStyle/>
        <a:p>
          <a:r>
            <a:rPr lang="ru-RU" b="0" dirty="0" smtClean="0">
              <a:solidFill>
                <a:srgbClr val="0070C0"/>
              </a:solidFill>
            </a:rPr>
            <a:t>Группа 3  - Должности служащих, требующие наличия высшего профессионального образования</a:t>
          </a:r>
          <a:endParaRPr lang="ru-RU" dirty="0"/>
        </a:p>
      </dgm:t>
    </dgm:pt>
    <dgm:pt modelId="{83D50564-211F-43BF-9D52-7063BA63D667}" type="parTrans" cxnId="{58504698-8986-47DB-951E-BAC3A6EF88F4}">
      <dgm:prSet/>
      <dgm:spPr/>
      <dgm:t>
        <a:bodyPr/>
        <a:lstStyle/>
        <a:p>
          <a:endParaRPr lang="ru-RU"/>
        </a:p>
      </dgm:t>
    </dgm:pt>
    <dgm:pt modelId="{D90D0214-5BEA-41D7-A270-40F43C012321}" type="sibTrans" cxnId="{58504698-8986-47DB-951E-BAC3A6EF88F4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450B9D29-2020-44D2-B56C-D3707F6D551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33CCCC"/>
        </a:solidFill>
      </dgm:spPr>
      <dgm:t>
        <a:bodyPr/>
        <a:lstStyle/>
        <a:p>
          <a:pPr algn="just"/>
          <a:r>
            <a:rPr lang="ru-RU" b="0" dirty="0" smtClean="0">
              <a:solidFill>
                <a:srgbClr val="0070C0"/>
              </a:solidFill>
            </a:rPr>
            <a:t>Группа 2  - Профессии рабочих и  должности служащих в том числе руководителей структурных подразделений учреждений, требующие наличия начального или среднего профессионального образования </a:t>
          </a:r>
          <a:endParaRPr lang="ru-RU" dirty="0"/>
        </a:p>
      </dgm:t>
    </dgm:pt>
    <dgm:pt modelId="{49BBED82-8000-4495-A0D4-3F0BF1644045}" type="parTrans" cxnId="{0C70E1B7-58F7-4E43-8047-F2B42866EEB6}">
      <dgm:prSet/>
      <dgm:spPr/>
      <dgm:t>
        <a:bodyPr/>
        <a:lstStyle/>
        <a:p>
          <a:endParaRPr lang="ru-RU"/>
        </a:p>
      </dgm:t>
    </dgm:pt>
    <dgm:pt modelId="{9581F661-66D8-4D6B-9970-4B88E7D1297C}" type="sibTrans" cxnId="{0C70E1B7-58F7-4E43-8047-F2B42866EEB6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8BEF8F6A-5F7C-4ED1-B7AA-59A028A6933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CECFF"/>
        </a:solidFill>
      </dgm:spPr>
      <dgm:t>
        <a:bodyPr/>
        <a:lstStyle/>
        <a:p>
          <a:r>
            <a:rPr lang="ru-RU" sz="1600" b="0" dirty="0" smtClean="0">
              <a:solidFill>
                <a:srgbClr val="0070C0"/>
              </a:solidFill>
            </a:rPr>
            <a:t>Группа 1  - Профессии рабочих и  должности служащих, которые не требуют наличия профессионального образования </a:t>
          </a:r>
          <a:endParaRPr lang="ru-RU" sz="1600" b="0" dirty="0">
            <a:solidFill>
              <a:srgbClr val="0070C0"/>
            </a:solidFill>
          </a:endParaRPr>
        </a:p>
      </dgm:t>
    </dgm:pt>
    <dgm:pt modelId="{AE8CB2F7-17BF-4524-B190-0E2996BEB3EF}" type="parTrans" cxnId="{4BE05AB1-61AF-4025-B242-D0BC835BBB79}">
      <dgm:prSet/>
      <dgm:spPr/>
      <dgm:t>
        <a:bodyPr/>
        <a:lstStyle/>
        <a:p>
          <a:endParaRPr lang="ru-RU"/>
        </a:p>
      </dgm:t>
    </dgm:pt>
    <dgm:pt modelId="{8668847C-FFDC-4EE6-8BE9-2094CAD782A1}" type="sibTrans" cxnId="{4BE05AB1-61AF-4025-B242-D0BC835BBB79}">
      <dgm:prSet/>
      <dgm:spPr/>
      <dgm:t>
        <a:bodyPr/>
        <a:lstStyle/>
        <a:p>
          <a:endParaRPr lang="ru-RU"/>
        </a:p>
      </dgm:t>
    </dgm:pt>
    <dgm:pt modelId="{A9AD2919-603F-4CAC-982E-5D112E8787B6}" type="pres">
      <dgm:prSet presAssocID="{26C144AA-B947-4089-BF75-7D5F512F0F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8760D-9A59-4943-957D-E47D67801FF0}" type="pres">
      <dgm:prSet presAssocID="{26C144AA-B947-4089-BF75-7D5F512F0FC5}" presName="dummyMaxCanvas" presStyleCnt="0">
        <dgm:presLayoutVars/>
      </dgm:prSet>
      <dgm:spPr/>
    </dgm:pt>
    <dgm:pt modelId="{42339CF2-49AC-411B-95CE-B75E71AFBD4F}" type="pres">
      <dgm:prSet presAssocID="{26C144AA-B947-4089-BF75-7D5F512F0F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CCDCB-4EC3-42E4-84B6-3A763508CA9E}" type="pres">
      <dgm:prSet presAssocID="{26C144AA-B947-4089-BF75-7D5F512F0FC5}" presName="FourNodes_2" presStyleLbl="node1" presStyleIdx="1" presStyleCnt="4" custLinFactNeighborX="-1070" custLinFactNeighborY="-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B367F-84FA-4DFC-8B2A-45B96F5EDCCC}" type="pres">
      <dgm:prSet presAssocID="{26C144AA-B947-4089-BF75-7D5F512F0FC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4F12F-8D29-4DE2-83CA-F10B683FE061}" type="pres">
      <dgm:prSet presAssocID="{26C144AA-B947-4089-BF75-7D5F512F0FC5}" presName="FourNodes_4" presStyleLbl="node1" presStyleIdx="3" presStyleCnt="4" custLinFactNeighborX="-649" custLinFactNeighborY="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4F451-9FAD-412E-A690-5CFECF6B2166}" type="pres">
      <dgm:prSet presAssocID="{26C144AA-B947-4089-BF75-7D5F512F0FC5}" presName="FourConn_1-2" presStyleLbl="fgAccFollowNode1" presStyleIdx="0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D6FDB-ED63-4B04-81C6-1113A55EB252}" type="pres">
      <dgm:prSet presAssocID="{26C144AA-B947-4089-BF75-7D5F512F0FC5}" presName="FourConn_2-3" presStyleLbl="fgAccFollowNode1" presStyleIdx="1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6FC6-67D5-41F8-8A8C-BF7AD6284AB2}" type="pres">
      <dgm:prSet presAssocID="{26C144AA-B947-4089-BF75-7D5F512F0FC5}" presName="FourConn_3-4" presStyleLbl="fgAccFollowNode1" presStyleIdx="2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0A796-67FC-4776-86FF-B9BC7A2001ED}" type="pres">
      <dgm:prSet presAssocID="{26C144AA-B947-4089-BF75-7D5F512F0F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6E32C-9317-45A2-A19E-B136D8CA9A31}" type="pres">
      <dgm:prSet presAssocID="{26C144AA-B947-4089-BF75-7D5F512F0F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BD3D2-BAE9-42D7-8932-C528F1293620}" type="pres">
      <dgm:prSet presAssocID="{26C144AA-B947-4089-BF75-7D5F512F0F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FE57D-7B78-4BFC-916C-9A904F72054F}" type="pres">
      <dgm:prSet presAssocID="{26C144AA-B947-4089-BF75-7D5F512F0F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74A1A5-38C9-46E7-A482-D4A33A020E64}" type="presOf" srcId="{8BEF8F6A-5F7C-4ED1-B7AA-59A028A6933A}" destId="{326FE57D-7B78-4BFC-916C-9A904F72054F}" srcOrd="1" destOrd="0" presId="urn:microsoft.com/office/officeart/2005/8/layout/vProcess5"/>
    <dgm:cxn modelId="{0C70E1B7-58F7-4E43-8047-F2B42866EEB6}" srcId="{26C144AA-B947-4089-BF75-7D5F512F0FC5}" destId="{450B9D29-2020-44D2-B56C-D3707F6D551D}" srcOrd="2" destOrd="0" parTransId="{49BBED82-8000-4495-A0D4-3F0BF1644045}" sibTransId="{9581F661-66D8-4D6B-9970-4B88E7D1297C}"/>
    <dgm:cxn modelId="{DCCC8843-6DC7-4232-80E6-C6985593C5AC}" type="presOf" srcId="{450B9D29-2020-44D2-B56C-D3707F6D551D}" destId="{150B367F-84FA-4DFC-8B2A-45B96F5EDCCC}" srcOrd="0" destOrd="0" presId="urn:microsoft.com/office/officeart/2005/8/layout/vProcess5"/>
    <dgm:cxn modelId="{58504698-8986-47DB-951E-BAC3A6EF88F4}" srcId="{26C144AA-B947-4089-BF75-7D5F512F0FC5}" destId="{1DA754BB-83BC-4B60-8979-7226A8FBE855}" srcOrd="1" destOrd="0" parTransId="{83D50564-211F-43BF-9D52-7063BA63D667}" sibTransId="{D90D0214-5BEA-41D7-A270-40F43C012321}"/>
    <dgm:cxn modelId="{A6623B04-0F97-469B-A9C2-EFE20E080C98}" type="presOf" srcId="{9581F661-66D8-4D6B-9970-4B88E7D1297C}" destId="{845D6FC6-67D5-41F8-8A8C-BF7AD6284AB2}" srcOrd="0" destOrd="0" presId="urn:microsoft.com/office/officeart/2005/8/layout/vProcess5"/>
    <dgm:cxn modelId="{6EC72861-AB89-4542-9C9D-41150824D142}" type="presOf" srcId="{F4A276D0-BAE0-4206-8D50-05710B4F6B5F}" destId="{8334F451-9FAD-412E-A690-5CFECF6B2166}" srcOrd="0" destOrd="0" presId="urn:microsoft.com/office/officeart/2005/8/layout/vProcess5"/>
    <dgm:cxn modelId="{9B512256-F94A-403E-A24B-B371BE69C3F9}" type="presOf" srcId="{450B9D29-2020-44D2-B56C-D3707F6D551D}" destId="{C99BD3D2-BAE9-42D7-8932-C528F1293620}" srcOrd="1" destOrd="0" presId="urn:microsoft.com/office/officeart/2005/8/layout/vProcess5"/>
    <dgm:cxn modelId="{CA2B093F-D043-4019-8CEF-52872A2F482B}" srcId="{26C144AA-B947-4089-BF75-7D5F512F0FC5}" destId="{E70228C8-0069-4091-B361-FA4E01E9F78D}" srcOrd="0" destOrd="0" parTransId="{944A39C1-697D-40A3-9006-5A7CB0D09B25}" sibTransId="{F4A276D0-BAE0-4206-8D50-05710B4F6B5F}"/>
    <dgm:cxn modelId="{B554BB12-FB8F-47F8-818A-A4886AAD9A69}" type="presOf" srcId="{E70228C8-0069-4091-B361-FA4E01E9F78D}" destId="{42339CF2-49AC-411B-95CE-B75E71AFBD4F}" srcOrd="0" destOrd="0" presId="urn:microsoft.com/office/officeart/2005/8/layout/vProcess5"/>
    <dgm:cxn modelId="{3169AD81-490C-4D54-8136-01EA69859D1C}" type="presOf" srcId="{D90D0214-5BEA-41D7-A270-40F43C012321}" destId="{F4DD6FDB-ED63-4B04-81C6-1113A55EB252}" srcOrd="0" destOrd="0" presId="urn:microsoft.com/office/officeart/2005/8/layout/vProcess5"/>
    <dgm:cxn modelId="{0FCE826A-FDEF-4FA7-9083-2F6ECBCB9DD7}" type="presOf" srcId="{8BEF8F6A-5F7C-4ED1-B7AA-59A028A6933A}" destId="{D8B4F12F-8D29-4DE2-83CA-F10B683FE061}" srcOrd="0" destOrd="0" presId="urn:microsoft.com/office/officeart/2005/8/layout/vProcess5"/>
    <dgm:cxn modelId="{B7DC1DBB-ED9F-43BC-A087-BC45A6A10C07}" type="presOf" srcId="{1DA754BB-83BC-4B60-8979-7226A8FBE855}" destId="{9696E32C-9317-45A2-A19E-B136D8CA9A31}" srcOrd="1" destOrd="0" presId="urn:microsoft.com/office/officeart/2005/8/layout/vProcess5"/>
    <dgm:cxn modelId="{DBF91571-BEAC-4281-886D-058172C92E5A}" type="presOf" srcId="{26C144AA-B947-4089-BF75-7D5F512F0FC5}" destId="{A9AD2919-603F-4CAC-982E-5D112E8787B6}" srcOrd="0" destOrd="0" presId="urn:microsoft.com/office/officeart/2005/8/layout/vProcess5"/>
    <dgm:cxn modelId="{D7CE8832-F988-4995-B78F-C134F0331542}" type="presOf" srcId="{1DA754BB-83BC-4B60-8979-7226A8FBE855}" destId="{509CCDCB-4EC3-42E4-84B6-3A763508CA9E}" srcOrd="0" destOrd="0" presId="urn:microsoft.com/office/officeart/2005/8/layout/vProcess5"/>
    <dgm:cxn modelId="{C94F20A1-D9E4-4459-9118-C4051B74575D}" type="presOf" srcId="{E70228C8-0069-4091-B361-FA4E01E9F78D}" destId="{F500A796-67FC-4776-86FF-B9BC7A2001ED}" srcOrd="1" destOrd="0" presId="urn:microsoft.com/office/officeart/2005/8/layout/vProcess5"/>
    <dgm:cxn modelId="{4BE05AB1-61AF-4025-B242-D0BC835BBB79}" srcId="{26C144AA-B947-4089-BF75-7D5F512F0FC5}" destId="{8BEF8F6A-5F7C-4ED1-B7AA-59A028A6933A}" srcOrd="3" destOrd="0" parTransId="{AE8CB2F7-17BF-4524-B190-0E2996BEB3EF}" sibTransId="{8668847C-FFDC-4EE6-8BE9-2094CAD782A1}"/>
    <dgm:cxn modelId="{6D6CA4DF-5D4C-4948-A3A0-8CEA7F81077F}" type="presParOf" srcId="{A9AD2919-603F-4CAC-982E-5D112E8787B6}" destId="{05E8760D-9A59-4943-957D-E47D67801FF0}" srcOrd="0" destOrd="0" presId="urn:microsoft.com/office/officeart/2005/8/layout/vProcess5"/>
    <dgm:cxn modelId="{A9384CAB-8713-4F5C-A898-0139F0286EE9}" type="presParOf" srcId="{A9AD2919-603F-4CAC-982E-5D112E8787B6}" destId="{42339CF2-49AC-411B-95CE-B75E71AFBD4F}" srcOrd="1" destOrd="0" presId="urn:microsoft.com/office/officeart/2005/8/layout/vProcess5"/>
    <dgm:cxn modelId="{7BCB8B97-1B4D-4EE8-A05A-8E40B1E9926A}" type="presParOf" srcId="{A9AD2919-603F-4CAC-982E-5D112E8787B6}" destId="{509CCDCB-4EC3-42E4-84B6-3A763508CA9E}" srcOrd="2" destOrd="0" presId="urn:microsoft.com/office/officeart/2005/8/layout/vProcess5"/>
    <dgm:cxn modelId="{615F0035-0F61-4C34-A24B-BC271C318AE5}" type="presParOf" srcId="{A9AD2919-603F-4CAC-982E-5D112E8787B6}" destId="{150B367F-84FA-4DFC-8B2A-45B96F5EDCCC}" srcOrd="3" destOrd="0" presId="urn:microsoft.com/office/officeart/2005/8/layout/vProcess5"/>
    <dgm:cxn modelId="{DD538462-8A7F-4524-BD58-723D384616BA}" type="presParOf" srcId="{A9AD2919-603F-4CAC-982E-5D112E8787B6}" destId="{D8B4F12F-8D29-4DE2-83CA-F10B683FE061}" srcOrd="4" destOrd="0" presId="urn:microsoft.com/office/officeart/2005/8/layout/vProcess5"/>
    <dgm:cxn modelId="{F98A4CF2-1F36-4944-AEEA-365EAB952769}" type="presParOf" srcId="{A9AD2919-603F-4CAC-982E-5D112E8787B6}" destId="{8334F451-9FAD-412E-A690-5CFECF6B2166}" srcOrd="5" destOrd="0" presId="urn:microsoft.com/office/officeart/2005/8/layout/vProcess5"/>
    <dgm:cxn modelId="{1CEB6943-2074-4B66-B3B9-83C41DC17670}" type="presParOf" srcId="{A9AD2919-603F-4CAC-982E-5D112E8787B6}" destId="{F4DD6FDB-ED63-4B04-81C6-1113A55EB252}" srcOrd="6" destOrd="0" presId="urn:microsoft.com/office/officeart/2005/8/layout/vProcess5"/>
    <dgm:cxn modelId="{F65D2A7F-4239-45EF-9C6E-A66E92841F2D}" type="presParOf" srcId="{A9AD2919-603F-4CAC-982E-5D112E8787B6}" destId="{845D6FC6-67D5-41F8-8A8C-BF7AD6284AB2}" srcOrd="7" destOrd="0" presId="urn:microsoft.com/office/officeart/2005/8/layout/vProcess5"/>
    <dgm:cxn modelId="{817B0D8D-1C3F-43BA-8104-3D1235224BF9}" type="presParOf" srcId="{A9AD2919-603F-4CAC-982E-5D112E8787B6}" destId="{F500A796-67FC-4776-86FF-B9BC7A2001ED}" srcOrd="8" destOrd="0" presId="urn:microsoft.com/office/officeart/2005/8/layout/vProcess5"/>
    <dgm:cxn modelId="{E7D5B7F0-8ED8-440D-B167-7301BD8F8855}" type="presParOf" srcId="{A9AD2919-603F-4CAC-982E-5D112E8787B6}" destId="{9696E32C-9317-45A2-A19E-B136D8CA9A31}" srcOrd="9" destOrd="0" presId="urn:microsoft.com/office/officeart/2005/8/layout/vProcess5"/>
    <dgm:cxn modelId="{59885672-A825-4072-917C-38C8139DA24F}" type="presParOf" srcId="{A9AD2919-603F-4CAC-982E-5D112E8787B6}" destId="{C99BD3D2-BAE9-42D7-8932-C528F1293620}" srcOrd="10" destOrd="0" presId="urn:microsoft.com/office/officeart/2005/8/layout/vProcess5"/>
    <dgm:cxn modelId="{22604F39-3196-48AC-B355-341E4F9C6D4A}" type="presParOf" srcId="{A9AD2919-603F-4CAC-982E-5D112E8787B6}" destId="{326FE57D-7B78-4BFC-916C-9A904F7205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DDE59-2B82-4DE1-A248-36D899DEAADB}" type="doc">
      <dgm:prSet loTypeId="urn:microsoft.com/office/officeart/2005/8/layout/process1" loCatId="process" qsTypeId="urn:microsoft.com/office/officeart/2005/8/quickstyle/3d1" qsCatId="3D" csTypeId="urn:microsoft.com/office/officeart/2005/8/colors/accent1_2#2" csCatId="accent1" phldr="1"/>
      <dgm:spPr/>
    </dgm:pt>
    <dgm:pt modelId="{9E5F1315-D2BF-4323-AEDC-A176E61233D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УЧРЕДИТЕЛЬ</a:t>
          </a:r>
          <a:endParaRPr lang="ru-RU" dirty="0"/>
        </a:p>
      </dgm:t>
    </dgm:pt>
    <dgm:pt modelId="{8AB6EC2C-677D-4EA9-92AE-A7146A7BAEB1}" type="parTrans" cxnId="{DFDB9EFB-D605-41EB-831A-4B25DB2B1FE4}">
      <dgm:prSet/>
      <dgm:spPr/>
      <dgm:t>
        <a:bodyPr/>
        <a:lstStyle/>
        <a:p>
          <a:endParaRPr lang="ru-RU"/>
        </a:p>
      </dgm:t>
    </dgm:pt>
    <dgm:pt modelId="{869B7DD4-757D-4F54-9E22-46B71B38CACB}" type="sibTrans" cxnId="{DFDB9EFB-D605-41EB-831A-4B25DB2B1FE4}">
      <dgm:prSet/>
      <dgm:spPr/>
      <dgm:t>
        <a:bodyPr/>
        <a:lstStyle/>
        <a:p>
          <a:endParaRPr lang="ru-RU"/>
        </a:p>
      </dgm:t>
    </dgm:pt>
    <dgm:pt modelId="{EC7D2A6D-A85A-415A-8067-477371F9CAD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РУКОВОДИТЕЛЮ и заместителям</a:t>
          </a:r>
          <a:endParaRPr lang="ru-RU" dirty="0"/>
        </a:p>
      </dgm:t>
    </dgm:pt>
    <dgm:pt modelId="{E1EE44C8-4C13-454E-870D-F2C699183FEF}" type="parTrans" cxnId="{7286079B-603D-47EE-998E-D3C3590190CB}">
      <dgm:prSet/>
      <dgm:spPr/>
      <dgm:t>
        <a:bodyPr/>
        <a:lstStyle/>
        <a:p>
          <a:endParaRPr lang="ru-RU"/>
        </a:p>
      </dgm:t>
    </dgm:pt>
    <dgm:pt modelId="{A057CD37-0249-44E4-92DD-CC8365F9B69C}" type="sibTrans" cxnId="{7286079B-603D-47EE-998E-D3C3590190CB}">
      <dgm:prSet/>
      <dgm:spPr/>
      <dgm:t>
        <a:bodyPr/>
        <a:lstStyle/>
        <a:p>
          <a:endParaRPr lang="ru-RU"/>
        </a:p>
      </dgm:t>
    </dgm:pt>
    <dgm:pt modelId="{0B182D6B-E1FD-485C-ACD1-3DDB81C5794B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ПЕРЕЧЕНЬ КРИТЕРИЕВ,  СУММА БАЛЛОВ</a:t>
          </a:r>
        </a:p>
        <a:p>
          <a:r>
            <a:rPr lang="ru-RU" b="1" dirty="0" smtClean="0"/>
            <a:t>1% ОТ ФОТ</a:t>
          </a:r>
          <a:endParaRPr lang="ru-RU" b="1" dirty="0"/>
        </a:p>
      </dgm:t>
    </dgm:pt>
    <dgm:pt modelId="{DC82D78D-FE52-4EB1-A95D-6EBF1BD70FF2}" type="parTrans" cxnId="{DCF7FE6F-8EA9-4A20-9747-C230BB8C1258}">
      <dgm:prSet/>
      <dgm:spPr/>
      <dgm:t>
        <a:bodyPr/>
        <a:lstStyle/>
        <a:p>
          <a:endParaRPr lang="ru-RU"/>
        </a:p>
      </dgm:t>
    </dgm:pt>
    <dgm:pt modelId="{864F4E34-58A9-4667-AD67-6256E72902AE}" type="sibTrans" cxnId="{DCF7FE6F-8EA9-4A20-9747-C230BB8C1258}">
      <dgm:prSet/>
      <dgm:spPr/>
      <dgm:t>
        <a:bodyPr/>
        <a:lstStyle/>
        <a:p>
          <a:endParaRPr lang="ru-RU"/>
        </a:p>
      </dgm:t>
    </dgm:pt>
    <dgm:pt modelId="{C3568DC9-0A1C-40E7-BA46-E798C5CF360D}" type="pres">
      <dgm:prSet presAssocID="{CF7DDE59-2B82-4DE1-A248-36D899DEAADB}" presName="Name0" presStyleCnt="0">
        <dgm:presLayoutVars>
          <dgm:dir/>
          <dgm:resizeHandles val="exact"/>
        </dgm:presLayoutVars>
      </dgm:prSet>
      <dgm:spPr/>
    </dgm:pt>
    <dgm:pt modelId="{F73CFFAA-BCCC-4D5B-B721-BC1FAB54366F}" type="pres">
      <dgm:prSet presAssocID="{9E5F1315-D2BF-4323-AEDC-A176E61233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BDFCC-C488-48C6-9F12-4127AAB72E37}" type="pres">
      <dgm:prSet presAssocID="{869B7DD4-757D-4F54-9E22-46B71B38CAC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28E2FF1-76F0-4F7F-AF34-1B3B7EA2E046}" type="pres">
      <dgm:prSet presAssocID="{869B7DD4-757D-4F54-9E22-46B71B38CAC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E271516-9B1D-462E-8EF4-45F69C81E3CB}" type="pres">
      <dgm:prSet presAssocID="{EC7D2A6D-A85A-415A-8067-477371F9CA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109E4-E0E5-43BD-B4F8-EE76CF1A2A97}" type="pres">
      <dgm:prSet presAssocID="{A057CD37-0249-44E4-92DD-CC8365F9B69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D92FD54-3012-4F53-AA8B-4F9C39D27A27}" type="pres">
      <dgm:prSet presAssocID="{A057CD37-0249-44E4-92DD-CC8365F9B69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F0D8B99-43D8-432C-AE6F-B9CD4F88C10F}" type="pres">
      <dgm:prSet presAssocID="{0B182D6B-E1FD-485C-ACD1-3DDB81C579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B9EFB-D605-41EB-831A-4B25DB2B1FE4}" srcId="{CF7DDE59-2B82-4DE1-A248-36D899DEAADB}" destId="{9E5F1315-D2BF-4323-AEDC-A176E61233D8}" srcOrd="0" destOrd="0" parTransId="{8AB6EC2C-677D-4EA9-92AE-A7146A7BAEB1}" sibTransId="{869B7DD4-757D-4F54-9E22-46B71B38CACB}"/>
    <dgm:cxn modelId="{5D2ED44A-E73E-4894-97E9-F189FD6FAB13}" type="presOf" srcId="{A057CD37-0249-44E4-92DD-CC8365F9B69C}" destId="{314109E4-E0E5-43BD-B4F8-EE76CF1A2A97}" srcOrd="0" destOrd="0" presId="urn:microsoft.com/office/officeart/2005/8/layout/process1"/>
    <dgm:cxn modelId="{EA821F6A-06BD-458C-BA42-A4994A063C06}" type="presOf" srcId="{869B7DD4-757D-4F54-9E22-46B71B38CACB}" destId="{328BDFCC-C488-48C6-9F12-4127AAB72E37}" srcOrd="0" destOrd="0" presId="urn:microsoft.com/office/officeart/2005/8/layout/process1"/>
    <dgm:cxn modelId="{2195A7C3-4CD0-4A33-99B3-C7766BBC82DF}" type="presOf" srcId="{869B7DD4-757D-4F54-9E22-46B71B38CACB}" destId="{B28E2FF1-76F0-4F7F-AF34-1B3B7EA2E046}" srcOrd="1" destOrd="0" presId="urn:microsoft.com/office/officeart/2005/8/layout/process1"/>
    <dgm:cxn modelId="{723D5B42-3D3C-48DC-B63C-801CCE10C2D5}" type="presOf" srcId="{EC7D2A6D-A85A-415A-8067-477371F9CAD3}" destId="{EE271516-9B1D-462E-8EF4-45F69C81E3CB}" srcOrd="0" destOrd="0" presId="urn:microsoft.com/office/officeart/2005/8/layout/process1"/>
    <dgm:cxn modelId="{3D08E3EE-5E29-47FE-9376-87238551FD4C}" type="presOf" srcId="{A057CD37-0249-44E4-92DD-CC8365F9B69C}" destId="{7D92FD54-3012-4F53-AA8B-4F9C39D27A27}" srcOrd="1" destOrd="0" presId="urn:microsoft.com/office/officeart/2005/8/layout/process1"/>
    <dgm:cxn modelId="{397DF1F2-931E-4E68-AC11-A19A00E6CE45}" type="presOf" srcId="{CF7DDE59-2B82-4DE1-A248-36D899DEAADB}" destId="{C3568DC9-0A1C-40E7-BA46-E798C5CF360D}" srcOrd="0" destOrd="0" presId="urn:microsoft.com/office/officeart/2005/8/layout/process1"/>
    <dgm:cxn modelId="{DCF7FE6F-8EA9-4A20-9747-C230BB8C1258}" srcId="{CF7DDE59-2B82-4DE1-A248-36D899DEAADB}" destId="{0B182D6B-E1FD-485C-ACD1-3DDB81C5794B}" srcOrd="2" destOrd="0" parTransId="{DC82D78D-FE52-4EB1-A95D-6EBF1BD70FF2}" sibTransId="{864F4E34-58A9-4667-AD67-6256E72902AE}"/>
    <dgm:cxn modelId="{DE660C9D-35DD-4EAC-95CE-43B2747CD3C1}" type="presOf" srcId="{9E5F1315-D2BF-4323-AEDC-A176E61233D8}" destId="{F73CFFAA-BCCC-4D5B-B721-BC1FAB54366F}" srcOrd="0" destOrd="0" presId="urn:microsoft.com/office/officeart/2005/8/layout/process1"/>
    <dgm:cxn modelId="{7286079B-603D-47EE-998E-D3C3590190CB}" srcId="{CF7DDE59-2B82-4DE1-A248-36D899DEAADB}" destId="{EC7D2A6D-A85A-415A-8067-477371F9CAD3}" srcOrd="1" destOrd="0" parTransId="{E1EE44C8-4C13-454E-870D-F2C699183FEF}" sibTransId="{A057CD37-0249-44E4-92DD-CC8365F9B69C}"/>
    <dgm:cxn modelId="{9A7621F5-1C66-4560-96C4-996A58150E9F}" type="presOf" srcId="{0B182D6B-E1FD-485C-ACD1-3DDB81C5794B}" destId="{8F0D8B99-43D8-432C-AE6F-B9CD4F88C10F}" srcOrd="0" destOrd="0" presId="urn:microsoft.com/office/officeart/2005/8/layout/process1"/>
    <dgm:cxn modelId="{CDBD4687-1126-4E89-A9E0-7B5EACE3819D}" type="presParOf" srcId="{C3568DC9-0A1C-40E7-BA46-E798C5CF360D}" destId="{F73CFFAA-BCCC-4D5B-B721-BC1FAB54366F}" srcOrd="0" destOrd="0" presId="urn:microsoft.com/office/officeart/2005/8/layout/process1"/>
    <dgm:cxn modelId="{C3C392A5-AD14-4672-8EA6-2D03BB9D7A9E}" type="presParOf" srcId="{C3568DC9-0A1C-40E7-BA46-E798C5CF360D}" destId="{328BDFCC-C488-48C6-9F12-4127AAB72E37}" srcOrd="1" destOrd="0" presId="urn:microsoft.com/office/officeart/2005/8/layout/process1"/>
    <dgm:cxn modelId="{048D4A92-0F23-4C44-915D-6628EBA6A061}" type="presParOf" srcId="{328BDFCC-C488-48C6-9F12-4127AAB72E37}" destId="{B28E2FF1-76F0-4F7F-AF34-1B3B7EA2E046}" srcOrd="0" destOrd="0" presId="urn:microsoft.com/office/officeart/2005/8/layout/process1"/>
    <dgm:cxn modelId="{4C8BED98-128C-4325-A296-324D9D6A5D93}" type="presParOf" srcId="{C3568DC9-0A1C-40E7-BA46-E798C5CF360D}" destId="{EE271516-9B1D-462E-8EF4-45F69C81E3CB}" srcOrd="2" destOrd="0" presId="urn:microsoft.com/office/officeart/2005/8/layout/process1"/>
    <dgm:cxn modelId="{E6AA3905-B1BA-494A-8B9A-A29D79F78AD2}" type="presParOf" srcId="{C3568DC9-0A1C-40E7-BA46-E798C5CF360D}" destId="{314109E4-E0E5-43BD-B4F8-EE76CF1A2A97}" srcOrd="3" destOrd="0" presId="urn:microsoft.com/office/officeart/2005/8/layout/process1"/>
    <dgm:cxn modelId="{620908A2-1395-4CA7-89F8-DD9B7D3CF162}" type="presParOf" srcId="{314109E4-E0E5-43BD-B4F8-EE76CF1A2A97}" destId="{7D92FD54-3012-4F53-AA8B-4F9C39D27A27}" srcOrd="0" destOrd="0" presId="urn:microsoft.com/office/officeart/2005/8/layout/process1"/>
    <dgm:cxn modelId="{ED3C8784-4D8E-4814-BDEB-D76113212F1C}" type="presParOf" srcId="{C3568DC9-0A1C-40E7-BA46-E798C5CF360D}" destId="{8F0D8B99-43D8-432C-AE6F-B9CD4F88C10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DDE59-2B82-4DE1-A248-36D899DEAADB}" type="doc">
      <dgm:prSet loTypeId="urn:microsoft.com/office/officeart/2005/8/layout/process1" loCatId="process" qsTypeId="urn:microsoft.com/office/officeart/2005/8/quickstyle/3d1" qsCatId="3D" csTypeId="urn:microsoft.com/office/officeart/2005/8/colors/accent1_2#3" csCatId="accent1" phldr="1"/>
      <dgm:spPr/>
    </dgm:pt>
    <dgm:pt modelId="{9E5F1315-D2BF-4323-AEDC-A176E61233D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РУКОВОДИТЕЛЬ</a:t>
          </a:r>
          <a:endParaRPr lang="ru-RU" dirty="0"/>
        </a:p>
      </dgm:t>
    </dgm:pt>
    <dgm:pt modelId="{8AB6EC2C-677D-4EA9-92AE-A7146A7BAEB1}" type="parTrans" cxnId="{DFDB9EFB-D605-41EB-831A-4B25DB2B1FE4}">
      <dgm:prSet/>
      <dgm:spPr/>
      <dgm:t>
        <a:bodyPr/>
        <a:lstStyle/>
        <a:p>
          <a:endParaRPr lang="ru-RU"/>
        </a:p>
      </dgm:t>
    </dgm:pt>
    <dgm:pt modelId="{869B7DD4-757D-4F54-9E22-46B71B38CACB}" type="sibTrans" cxnId="{DFDB9EFB-D605-41EB-831A-4B25DB2B1FE4}">
      <dgm:prSet/>
      <dgm:spPr/>
      <dgm:t>
        <a:bodyPr/>
        <a:lstStyle/>
        <a:p>
          <a:endParaRPr lang="ru-RU"/>
        </a:p>
      </dgm:t>
    </dgm:pt>
    <dgm:pt modelId="{EC7D2A6D-A85A-415A-8067-477371F9CAD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СОТРУДНИКУ</a:t>
          </a:r>
          <a:endParaRPr lang="ru-RU" dirty="0"/>
        </a:p>
      </dgm:t>
    </dgm:pt>
    <dgm:pt modelId="{E1EE44C8-4C13-454E-870D-F2C699183FEF}" type="parTrans" cxnId="{7286079B-603D-47EE-998E-D3C3590190CB}">
      <dgm:prSet/>
      <dgm:spPr/>
      <dgm:t>
        <a:bodyPr/>
        <a:lstStyle/>
        <a:p>
          <a:endParaRPr lang="ru-RU"/>
        </a:p>
      </dgm:t>
    </dgm:pt>
    <dgm:pt modelId="{A057CD37-0249-44E4-92DD-CC8365F9B69C}" type="sibTrans" cxnId="{7286079B-603D-47EE-998E-D3C3590190CB}">
      <dgm:prSet/>
      <dgm:spPr/>
      <dgm:t>
        <a:bodyPr/>
        <a:lstStyle/>
        <a:p>
          <a:endParaRPr lang="ru-RU"/>
        </a:p>
      </dgm:t>
    </dgm:pt>
    <dgm:pt modelId="{0B182D6B-E1FD-485C-ACD1-3DDB81C5794B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ПЕРЕЧЕНЬ КРИТЕРИЕВ, СУММА БАЛЛОВ</a:t>
          </a:r>
        </a:p>
        <a:p>
          <a:r>
            <a:rPr lang="ru-RU" b="1" dirty="0" smtClean="0"/>
            <a:t>ОТ 10% ОТ ДООС</a:t>
          </a:r>
          <a:endParaRPr lang="ru-RU" b="1" dirty="0"/>
        </a:p>
      </dgm:t>
    </dgm:pt>
    <dgm:pt modelId="{DC82D78D-FE52-4EB1-A95D-6EBF1BD70FF2}" type="parTrans" cxnId="{DCF7FE6F-8EA9-4A20-9747-C230BB8C1258}">
      <dgm:prSet/>
      <dgm:spPr/>
      <dgm:t>
        <a:bodyPr/>
        <a:lstStyle/>
        <a:p>
          <a:endParaRPr lang="ru-RU"/>
        </a:p>
      </dgm:t>
    </dgm:pt>
    <dgm:pt modelId="{864F4E34-58A9-4667-AD67-6256E72902AE}" type="sibTrans" cxnId="{DCF7FE6F-8EA9-4A20-9747-C230BB8C1258}">
      <dgm:prSet/>
      <dgm:spPr/>
      <dgm:t>
        <a:bodyPr/>
        <a:lstStyle/>
        <a:p>
          <a:endParaRPr lang="ru-RU"/>
        </a:p>
      </dgm:t>
    </dgm:pt>
    <dgm:pt modelId="{C3568DC9-0A1C-40E7-BA46-E798C5CF360D}" type="pres">
      <dgm:prSet presAssocID="{CF7DDE59-2B82-4DE1-A248-36D899DEAADB}" presName="Name0" presStyleCnt="0">
        <dgm:presLayoutVars>
          <dgm:dir/>
          <dgm:resizeHandles val="exact"/>
        </dgm:presLayoutVars>
      </dgm:prSet>
      <dgm:spPr/>
    </dgm:pt>
    <dgm:pt modelId="{F73CFFAA-BCCC-4D5B-B721-BC1FAB54366F}" type="pres">
      <dgm:prSet presAssocID="{9E5F1315-D2BF-4323-AEDC-A176E61233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BDFCC-C488-48C6-9F12-4127AAB72E37}" type="pres">
      <dgm:prSet presAssocID="{869B7DD4-757D-4F54-9E22-46B71B38CAC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28E2FF1-76F0-4F7F-AF34-1B3B7EA2E046}" type="pres">
      <dgm:prSet presAssocID="{869B7DD4-757D-4F54-9E22-46B71B38CAC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E271516-9B1D-462E-8EF4-45F69C81E3CB}" type="pres">
      <dgm:prSet presAssocID="{EC7D2A6D-A85A-415A-8067-477371F9CA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109E4-E0E5-43BD-B4F8-EE76CF1A2A97}" type="pres">
      <dgm:prSet presAssocID="{A057CD37-0249-44E4-92DD-CC8365F9B69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D92FD54-3012-4F53-AA8B-4F9C39D27A27}" type="pres">
      <dgm:prSet presAssocID="{A057CD37-0249-44E4-92DD-CC8365F9B69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F0D8B99-43D8-432C-AE6F-B9CD4F88C10F}" type="pres">
      <dgm:prSet presAssocID="{0B182D6B-E1FD-485C-ACD1-3DDB81C579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B9EFB-D605-41EB-831A-4B25DB2B1FE4}" srcId="{CF7DDE59-2B82-4DE1-A248-36D899DEAADB}" destId="{9E5F1315-D2BF-4323-AEDC-A176E61233D8}" srcOrd="0" destOrd="0" parTransId="{8AB6EC2C-677D-4EA9-92AE-A7146A7BAEB1}" sibTransId="{869B7DD4-757D-4F54-9E22-46B71B38CACB}"/>
    <dgm:cxn modelId="{0EB70F8C-732F-46FB-BE3F-612264991806}" type="presOf" srcId="{A057CD37-0249-44E4-92DD-CC8365F9B69C}" destId="{314109E4-E0E5-43BD-B4F8-EE76CF1A2A97}" srcOrd="0" destOrd="0" presId="urn:microsoft.com/office/officeart/2005/8/layout/process1"/>
    <dgm:cxn modelId="{4CF84023-D217-4147-93CB-B27E1CF445FB}" type="presOf" srcId="{EC7D2A6D-A85A-415A-8067-477371F9CAD3}" destId="{EE271516-9B1D-462E-8EF4-45F69C81E3CB}" srcOrd="0" destOrd="0" presId="urn:microsoft.com/office/officeart/2005/8/layout/process1"/>
    <dgm:cxn modelId="{D31C6BC5-AA2C-4399-929A-E4ED8C2DAB4A}" type="presOf" srcId="{0B182D6B-E1FD-485C-ACD1-3DDB81C5794B}" destId="{8F0D8B99-43D8-432C-AE6F-B9CD4F88C10F}" srcOrd="0" destOrd="0" presId="urn:microsoft.com/office/officeart/2005/8/layout/process1"/>
    <dgm:cxn modelId="{3FCA44DB-D10F-48D2-B4C5-2106AB8707FF}" type="presOf" srcId="{A057CD37-0249-44E4-92DD-CC8365F9B69C}" destId="{7D92FD54-3012-4F53-AA8B-4F9C39D27A27}" srcOrd="1" destOrd="0" presId="urn:microsoft.com/office/officeart/2005/8/layout/process1"/>
    <dgm:cxn modelId="{C742839F-D92C-4545-A052-CC1C4408FD37}" type="presOf" srcId="{869B7DD4-757D-4F54-9E22-46B71B38CACB}" destId="{328BDFCC-C488-48C6-9F12-4127AAB72E37}" srcOrd="0" destOrd="0" presId="urn:microsoft.com/office/officeart/2005/8/layout/process1"/>
    <dgm:cxn modelId="{E07D6BB3-CB45-4E3A-84AC-B200A77495B9}" type="presOf" srcId="{CF7DDE59-2B82-4DE1-A248-36D899DEAADB}" destId="{C3568DC9-0A1C-40E7-BA46-E798C5CF360D}" srcOrd="0" destOrd="0" presId="urn:microsoft.com/office/officeart/2005/8/layout/process1"/>
    <dgm:cxn modelId="{0896C9D7-AACD-485B-83F2-B8C9FFFBBDA7}" type="presOf" srcId="{869B7DD4-757D-4F54-9E22-46B71B38CACB}" destId="{B28E2FF1-76F0-4F7F-AF34-1B3B7EA2E046}" srcOrd="1" destOrd="0" presId="urn:microsoft.com/office/officeart/2005/8/layout/process1"/>
    <dgm:cxn modelId="{28BC1B6D-2106-4B39-A1C1-C573FD8F5174}" type="presOf" srcId="{9E5F1315-D2BF-4323-AEDC-A176E61233D8}" destId="{F73CFFAA-BCCC-4D5B-B721-BC1FAB54366F}" srcOrd="0" destOrd="0" presId="urn:microsoft.com/office/officeart/2005/8/layout/process1"/>
    <dgm:cxn modelId="{DCF7FE6F-8EA9-4A20-9747-C230BB8C1258}" srcId="{CF7DDE59-2B82-4DE1-A248-36D899DEAADB}" destId="{0B182D6B-E1FD-485C-ACD1-3DDB81C5794B}" srcOrd="2" destOrd="0" parTransId="{DC82D78D-FE52-4EB1-A95D-6EBF1BD70FF2}" sibTransId="{864F4E34-58A9-4667-AD67-6256E72902AE}"/>
    <dgm:cxn modelId="{7286079B-603D-47EE-998E-D3C3590190CB}" srcId="{CF7DDE59-2B82-4DE1-A248-36D899DEAADB}" destId="{EC7D2A6D-A85A-415A-8067-477371F9CAD3}" srcOrd="1" destOrd="0" parTransId="{E1EE44C8-4C13-454E-870D-F2C699183FEF}" sibTransId="{A057CD37-0249-44E4-92DD-CC8365F9B69C}"/>
    <dgm:cxn modelId="{7D3F2DDA-7EE4-420B-BDA0-CE048D2E18E3}" type="presParOf" srcId="{C3568DC9-0A1C-40E7-BA46-E798C5CF360D}" destId="{F73CFFAA-BCCC-4D5B-B721-BC1FAB54366F}" srcOrd="0" destOrd="0" presId="urn:microsoft.com/office/officeart/2005/8/layout/process1"/>
    <dgm:cxn modelId="{DA7B8A5F-5F98-4F13-89FE-5308851F73E6}" type="presParOf" srcId="{C3568DC9-0A1C-40E7-BA46-E798C5CF360D}" destId="{328BDFCC-C488-48C6-9F12-4127AAB72E37}" srcOrd="1" destOrd="0" presId="urn:microsoft.com/office/officeart/2005/8/layout/process1"/>
    <dgm:cxn modelId="{70D225C3-7ECF-4167-A324-918746D25592}" type="presParOf" srcId="{328BDFCC-C488-48C6-9F12-4127AAB72E37}" destId="{B28E2FF1-76F0-4F7F-AF34-1B3B7EA2E046}" srcOrd="0" destOrd="0" presId="urn:microsoft.com/office/officeart/2005/8/layout/process1"/>
    <dgm:cxn modelId="{004B8FF0-22A6-4B13-9132-D698282FA621}" type="presParOf" srcId="{C3568DC9-0A1C-40E7-BA46-E798C5CF360D}" destId="{EE271516-9B1D-462E-8EF4-45F69C81E3CB}" srcOrd="2" destOrd="0" presId="urn:microsoft.com/office/officeart/2005/8/layout/process1"/>
    <dgm:cxn modelId="{BEEE0EF5-CA65-484A-803D-E3C4B57CA9FD}" type="presParOf" srcId="{C3568DC9-0A1C-40E7-BA46-E798C5CF360D}" destId="{314109E4-E0E5-43BD-B4F8-EE76CF1A2A97}" srcOrd="3" destOrd="0" presId="urn:microsoft.com/office/officeart/2005/8/layout/process1"/>
    <dgm:cxn modelId="{08045B14-3201-437B-BC79-F62ACBA1C84A}" type="presParOf" srcId="{314109E4-E0E5-43BD-B4F8-EE76CF1A2A97}" destId="{7D92FD54-3012-4F53-AA8B-4F9C39D27A27}" srcOrd="0" destOrd="0" presId="urn:microsoft.com/office/officeart/2005/8/layout/process1"/>
    <dgm:cxn modelId="{48D1531D-20E8-4D50-B612-24F3DB4BCAA3}" type="presParOf" srcId="{C3568DC9-0A1C-40E7-BA46-E798C5CF360D}" destId="{8F0D8B99-43D8-432C-AE6F-B9CD4F88C10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D4FEB8-6498-4249-97BE-77CA8EAE82F3}">
      <dsp:nvSpPr>
        <dsp:cNvPr id="0" name=""/>
        <dsp:cNvSpPr/>
      </dsp:nvSpPr>
      <dsp:spPr>
        <a:xfrm>
          <a:off x="2212237" y="1735"/>
          <a:ext cx="6810907" cy="3526663"/>
        </a:xfrm>
        <a:prstGeom prst="rightArrow">
          <a:avLst>
            <a:gd name="adj1" fmla="val 75000"/>
            <a:gd name="adj2" fmla="val 50000"/>
          </a:avLst>
        </a:prstGeom>
        <a:solidFill>
          <a:srgbClr val="99FF99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  <a:latin typeface="Tahoma" charset="0"/>
            </a:rPr>
            <a:t>ПКМ РТ от 18.08.2008 № 592 «О введении новых систем оплаты труда..»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  <a:latin typeface="Tahoma" charset="0"/>
            </a:rPr>
            <a:t>ПКМ РТ «О размере тарифной ставки (оклада) первого разряда, минимальных базовых окладов (должностных окладов) работников…»</a:t>
          </a:r>
          <a:r>
            <a:rPr lang="ru-RU" sz="1600" kern="1200" dirty="0" smtClean="0"/>
            <a:t>. </a:t>
          </a:r>
          <a:r>
            <a:rPr lang="ru-RU" sz="1200" kern="1200" dirty="0" smtClean="0"/>
            <a:t>Данным постановлением устанавливается тарифная ставка (оклад) первого разряда четырехразрядной тарифной сетки по оплате труда работников учреждений образования в размере 4611рублей.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ПКМ РТ «Об утверждении перечня должностей работников, относимых к основному персоналу, для расчета средней заработной платы и определения размеров должностных окладов руководителей »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2212237" y="1735"/>
        <a:ext cx="6810907" cy="3526663"/>
      </dsp:txXfrm>
    </dsp:sp>
    <dsp:sp modelId="{9C47B8CF-6692-45D3-A1C7-A0CB7BB6C2AB}">
      <dsp:nvSpPr>
        <dsp:cNvPr id="0" name=""/>
        <dsp:cNvSpPr/>
      </dsp:nvSpPr>
      <dsp:spPr>
        <a:xfrm>
          <a:off x="0" y="427649"/>
          <a:ext cx="2091382" cy="265330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государственные учреждения</a:t>
          </a:r>
          <a:endParaRPr lang="ru-RU" sz="1500" b="1" kern="1200" dirty="0">
            <a:solidFill>
              <a:srgbClr val="C00000"/>
            </a:solidFill>
          </a:endParaRPr>
        </a:p>
      </dsp:txBody>
      <dsp:txXfrm>
        <a:off x="0" y="427649"/>
        <a:ext cx="2091382" cy="2653306"/>
      </dsp:txXfrm>
    </dsp:sp>
    <dsp:sp modelId="{3FEEDEDB-A5FC-4272-A2D5-10AE3092A0B2}">
      <dsp:nvSpPr>
        <dsp:cNvPr id="0" name=""/>
        <dsp:cNvSpPr/>
      </dsp:nvSpPr>
      <dsp:spPr>
        <a:xfrm>
          <a:off x="2214539" y="3571905"/>
          <a:ext cx="6800886" cy="1320604"/>
        </a:xfrm>
        <a:prstGeom prst="rightArrow">
          <a:avLst>
            <a:gd name="adj1" fmla="val 75000"/>
            <a:gd name="adj2" fmla="val 50000"/>
          </a:avLst>
        </a:prstGeom>
        <a:solidFill>
          <a:srgbClr val="CC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70C0"/>
              </a:solidFill>
              <a:latin typeface="Tahoma" charset="0"/>
            </a:rPr>
            <a:t>Аналогичные нормативные правовые акты исполнительных комитетов муниципальных образований, определяющие введение новой системы оплаты труда работников общеобразовательных учреждений и учреждений дополнительного образования детей с 1 октября 2012 года</a:t>
          </a:r>
          <a:endParaRPr lang="ru-RU" sz="1400" kern="1200" dirty="0">
            <a:solidFill>
              <a:srgbClr val="0070C0"/>
            </a:solidFill>
          </a:endParaRPr>
        </a:p>
      </dsp:txBody>
      <dsp:txXfrm>
        <a:off x="2214539" y="3571905"/>
        <a:ext cx="6800886" cy="1320604"/>
      </dsp:txXfrm>
    </dsp:sp>
    <dsp:sp modelId="{C55BF038-DF60-4E7D-81AF-B634227E4AB4}">
      <dsp:nvSpPr>
        <dsp:cNvPr id="0" name=""/>
        <dsp:cNvSpPr/>
      </dsp:nvSpPr>
      <dsp:spPr>
        <a:xfrm>
          <a:off x="0" y="3641477"/>
          <a:ext cx="2085965" cy="116817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муниципальные учреждения</a:t>
          </a:r>
          <a:endParaRPr lang="ru-RU" sz="1500" b="1" kern="1200" dirty="0">
            <a:solidFill>
              <a:srgbClr val="C00000"/>
            </a:solidFill>
          </a:endParaRPr>
        </a:p>
      </dsp:txBody>
      <dsp:txXfrm>
        <a:off x="0" y="3641477"/>
        <a:ext cx="2085965" cy="11681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39CF2-49AC-411B-95CE-B75E71AFBD4F}">
      <dsp:nvSpPr>
        <dsp:cNvPr id="0" name=""/>
        <dsp:cNvSpPr/>
      </dsp:nvSpPr>
      <dsp:spPr>
        <a:xfrm>
          <a:off x="0" y="0"/>
          <a:ext cx="7086649" cy="1091410"/>
        </a:xfrm>
        <a:prstGeom prst="roundRect">
          <a:avLst>
            <a:gd name="adj" fmla="val 10000"/>
          </a:avLst>
        </a:prstGeom>
        <a:solidFill>
          <a:srgbClr val="66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2"/>
              </a:solidFill>
            </a:rPr>
            <a:t>Группа 4  - Должности руководителей структурных подразделений учреждений, требующие наличия высшего профессионального образования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0" y="0"/>
        <a:ext cx="5880640" cy="1091410"/>
      </dsp:txXfrm>
    </dsp:sp>
    <dsp:sp modelId="{509CCDCB-4EC3-42E4-84B6-3A763508CA9E}">
      <dsp:nvSpPr>
        <dsp:cNvPr id="0" name=""/>
        <dsp:cNvSpPr/>
      </dsp:nvSpPr>
      <dsp:spPr>
        <a:xfrm>
          <a:off x="517679" y="1285887"/>
          <a:ext cx="7086649" cy="1091410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70C0"/>
              </a:solidFill>
            </a:rPr>
            <a:t>Группа 3  - Должности служащих, требующие наличия высшего профессионального образования</a:t>
          </a:r>
          <a:endParaRPr lang="ru-RU" sz="1600" kern="1200" dirty="0"/>
        </a:p>
      </dsp:txBody>
      <dsp:txXfrm>
        <a:off x="517679" y="1285887"/>
        <a:ext cx="5783725" cy="1091410"/>
      </dsp:txXfrm>
    </dsp:sp>
    <dsp:sp modelId="{150B367F-84FA-4DFC-8B2A-45B96F5EDCCC}">
      <dsp:nvSpPr>
        <dsp:cNvPr id="0" name=""/>
        <dsp:cNvSpPr/>
      </dsp:nvSpPr>
      <dsp:spPr>
        <a:xfrm>
          <a:off x="1178155" y="2579698"/>
          <a:ext cx="7086649" cy="1091410"/>
        </a:xfrm>
        <a:prstGeom prst="roundRect">
          <a:avLst>
            <a:gd name="adj" fmla="val 10000"/>
          </a:avLst>
        </a:prstGeom>
        <a:solidFill>
          <a:srgbClr val="33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70C0"/>
              </a:solidFill>
            </a:rPr>
            <a:t>Группа 2  - Профессии рабочих и  должности служащих в том числе руководителей структурных подразделений учреждений, требующие наличия начального или среднего профессионального образования </a:t>
          </a:r>
          <a:endParaRPr lang="ru-RU" sz="1600" kern="1200" dirty="0"/>
        </a:p>
      </dsp:txBody>
      <dsp:txXfrm>
        <a:off x="1178155" y="2579698"/>
        <a:ext cx="5792584" cy="1091410"/>
      </dsp:txXfrm>
    </dsp:sp>
    <dsp:sp modelId="{D8B4F12F-8D29-4DE2-83CA-F10B683FE061}">
      <dsp:nvSpPr>
        <dsp:cNvPr id="0" name=""/>
        <dsp:cNvSpPr/>
      </dsp:nvSpPr>
      <dsp:spPr>
        <a:xfrm>
          <a:off x="1725670" y="3869547"/>
          <a:ext cx="7086649" cy="109141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70C0"/>
              </a:solidFill>
            </a:rPr>
            <a:t>Группа 1  - Профессии рабочих и  должности служащих, которые не требуют наличия профессионального образования </a:t>
          </a:r>
          <a:endParaRPr lang="ru-RU" sz="1600" b="0" kern="1200" dirty="0">
            <a:solidFill>
              <a:srgbClr val="0070C0"/>
            </a:solidFill>
          </a:endParaRPr>
        </a:p>
      </dsp:txBody>
      <dsp:txXfrm>
        <a:off x="1725670" y="3869547"/>
        <a:ext cx="5783725" cy="1091410"/>
      </dsp:txXfrm>
    </dsp:sp>
    <dsp:sp modelId="{8334F451-9FAD-412E-A690-5CFECF6B2166}">
      <dsp:nvSpPr>
        <dsp:cNvPr id="0" name=""/>
        <dsp:cNvSpPr/>
      </dsp:nvSpPr>
      <dsp:spPr>
        <a:xfrm rot="10800000">
          <a:off x="6377232" y="835921"/>
          <a:ext cx="709416" cy="70941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6377232" y="835921"/>
        <a:ext cx="709416" cy="709416"/>
      </dsp:txXfrm>
    </dsp:sp>
    <dsp:sp modelId="{F4DD6FDB-ED63-4B04-81C6-1113A55EB252}">
      <dsp:nvSpPr>
        <dsp:cNvPr id="0" name=""/>
        <dsp:cNvSpPr/>
      </dsp:nvSpPr>
      <dsp:spPr>
        <a:xfrm rot="10800000">
          <a:off x="6970739" y="2125770"/>
          <a:ext cx="709416" cy="70941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6970739" y="2125770"/>
        <a:ext cx="709416" cy="709416"/>
      </dsp:txXfrm>
    </dsp:sp>
    <dsp:sp modelId="{845D6FC6-67D5-41F8-8A8C-BF7AD6284AB2}">
      <dsp:nvSpPr>
        <dsp:cNvPr id="0" name=""/>
        <dsp:cNvSpPr/>
      </dsp:nvSpPr>
      <dsp:spPr>
        <a:xfrm rot="10800000">
          <a:off x="7555388" y="3415619"/>
          <a:ext cx="709416" cy="70941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7555388" y="3415619"/>
        <a:ext cx="709416" cy="7094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16EF9E-707E-409B-9B12-01C9B27AC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75BCE-790C-47CD-8591-F81368173D7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F2EECD-7998-48AD-86BA-32F959253B50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BA2EC-469D-46AD-9655-C7E4DF3B9F8D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2D348-0662-4986-885D-7983EE700128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FA675-A2E1-462C-9ADC-A9B0CBB31FC7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95D49-D43E-49A8-B64F-17788B9744BE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08996-50EB-4353-9FAF-1F6A503BF27B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D304B7-98A5-42B2-8F77-98227F28371D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5DE27-643F-483D-8293-06F4F92B8578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F9F63-AB21-4B91-AE7C-E9911FD1B4A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04F9A-858C-4065-B22F-995C6A78DD36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33E45-F543-4BFD-A2E6-7109DFE2E70F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06CE0A-335A-4929-83B1-B745064477A8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66AD3-B511-4466-A433-E2F44AAAF433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2CE50-08E2-4462-AE99-8921D0CDD90F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802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02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3D03-F9AD-4BFF-BA28-6F9B126C9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D5EF-F2F8-442B-8C5C-B2E4ABDF0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7A4A1-2295-4471-B11C-53B70EF42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CECE0-C7D4-4F30-8515-854A1329F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EB63A-3D3A-464B-88FB-7FA1A6FEA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922D-A607-4933-BFB0-C082EC47A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67C2-31B1-4F16-A3D4-D04B73C48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3CA16-282E-443C-8A23-BB3EFECDF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33DC5-A3FD-43E0-B8A7-464D39455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2300-F4FC-448F-928F-3CECC4C51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7B77-3533-46CC-BE20-27DFF5765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7E04-3583-4978-9EAC-11E86E33A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792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2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792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792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92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2A6183F4-9535-4111-8EC9-06B9E07D6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Documents and Settings\User\Рабочий стол\молодежка\c_22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5234" r="305" b="18352"/>
          <a:stretch>
            <a:fillRect/>
          </a:stretch>
        </p:blipFill>
        <p:spPr bwMode="auto">
          <a:xfrm>
            <a:off x="0" y="1601788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9646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4000" dirty="0">
              <a:solidFill>
                <a:srgbClr val="C00000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C00000"/>
                </a:solidFill>
                <a:cs typeface="+mn-cs"/>
              </a:rPr>
              <a:t>НОВАЯ СИСТЕМА ОПЛАТЫ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C00000"/>
                </a:solidFill>
                <a:cs typeface="+mn-cs"/>
              </a:rPr>
              <a:t>ТРУДА РАБОТНИКОВ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C00000"/>
                </a:solidFill>
                <a:cs typeface="+mn-cs"/>
              </a:rPr>
              <a:t>УЧРЕЖДЕНИЙ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rgbClr val="C00000"/>
                </a:solidFill>
                <a:cs typeface="+mn-cs"/>
              </a:rPr>
              <a:t>МОЛОДЕЖНОЙ ПОЛИТИКИ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14CFA-E8AC-44CB-BCCD-14AE4BF0C65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User\Рабочий стол\молодежка\1322652919_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0"/>
            <a:ext cx="26273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875" y="142875"/>
            <a:ext cx="6929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ДИАПАЗОН БАЗОВЫХ ОКЛАДОВ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ОБЩЕОТРАСЛЕВЫХ СЛУЖАЩИХ И РАБОЧИХ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7" y="1571612"/>
          <a:ext cx="9001157" cy="52149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5184"/>
                <a:gridCol w="1891365"/>
                <a:gridCol w="1519766"/>
                <a:gridCol w="1357322"/>
                <a:gridCol w="1482388"/>
                <a:gridCol w="1375132"/>
              </a:tblGrid>
              <a:tr h="9043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Профессионально-квалификационная</a:t>
                      </a:r>
                      <a:r>
                        <a:rPr lang="ru-RU" sz="1600" u="none" strike="noStrike" baseline="0" dirty="0" smtClean="0"/>
                        <a:t> группа/уровень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4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3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2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1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4944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рабочие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4750-4934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4611-4750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специалисты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7240-7978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5073-5211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4750-4934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4611-4750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4944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kern="1200" dirty="0" smtClean="0"/>
                        <a:t>уровень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рабочие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4934-5211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4750-4843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специалисты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7978-9223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5211-5534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4934-5073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4750-4934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5226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рабочие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5211-5395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специалисты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9224-12312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5535-6133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5074-5211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4452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рабочие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5395-6917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специалисты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6133-6779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5211-5534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5</a:t>
                      </a:r>
                    </a:p>
                    <a:p>
                      <a:pPr algn="ctr" fontAlgn="b"/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специалисты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6779-7240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5535-6133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10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User\Рабочий стол\молодежка\1310617199_437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269038" y="0"/>
            <a:ext cx="28749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42875" y="142875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РАСПРЕДЕЛЕНИЕ ОБЩЕОТРАСЛЕВЫХ СЛУЖАЩИХ И РАБОЧИХ ПО РАЗРЯДАМ В ПРОФЕССИОНАЛЬНО-КВАЛИФИКАЦИОННОЙ ГРУППЕ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7" y="1571612"/>
          <a:ext cx="9001157" cy="52149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5184"/>
                <a:gridCol w="1891365"/>
                <a:gridCol w="1519766"/>
                <a:gridCol w="1357322"/>
                <a:gridCol w="1482388"/>
                <a:gridCol w="1375132"/>
              </a:tblGrid>
              <a:tr h="9043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Профессионально-квалификационная</a:t>
                      </a:r>
                      <a:r>
                        <a:rPr lang="ru-RU" sz="1600" u="none" strike="noStrike" baseline="0" dirty="0" smtClean="0"/>
                        <a:t> группа/уровень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4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3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2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1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4944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рабочие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4-5</a:t>
                      </a:r>
                      <a:endParaRPr lang="ru-RU" sz="2000" b="1" i="0" u="none" strike="noStrike" kern="1200" dirty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lang="ru-RU" sz="2000" b="1" i="0" u="none" strike="noStrike" dirty="0">
                        <a:solidFill>
                          <a:srgbClr val="99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специалисты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5-7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4944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kern="1200" dirty="0" smtClean="0"/>
                        <a:t>уровень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6-7</a:t>
                      </a:r>
                      <a:endParaRPr lang="ru-RU" sz="2000" b="1" i="0" u="none" strike="noStrike" kern="1200" dirty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lang="ru-RU" sz="2000" b="1" i="0" u="none" strike="noStrike" baseline="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(старший)</a:t>
                      </a:r>
                      <a:endParaRPr lang="ru-RU" sz="1400" b="1" i="0" u="none" strike="noStrike" dirty="0">
                        <a:solidFill>
                          <a:srgbClr val="99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13-16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6-9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3-8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4-5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(старший)</a:t>
                      </a:r>
                      <a:endParaRPr lang="ru-RU" sz="1400" b="1" i="0" u="none" strike="noStrike" kern="1200" baseline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5226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8-9</a:t>
                      </a:r>
                      <a:endParaRPr lang="ru-RU" sz="2000" b="1" i="0" u="none" strike="noStrike" kern="1200" dirty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2000" b="1" i="0" u="none" strike="noStrike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8-11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4452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9-10</a:t>
                      </a:r>
                      <a:endParaRPr lang="ru-RU" sz="2000" b="1" i="0" u="none" strike="noStrike" kern="1200" dirty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6-11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5</a:t>
                      </a:r>
                    </a:p>
                    <a:p>
                      <a:pPr algn="ctr" fontAlgn="b"/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10-13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7-14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dirty="0"/>
                        <a:t> 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11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User\Рабочий стол\молодежка\1310610708_gvardiya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588125" y="0"/>
            <a:ext cx="25558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42875" y="14287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ПРИМЕРЫ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РАСПРЕДЕЛЕНИЯ ОБЩЕОТРАСЛЕВЫХ СЛУЖАЩИХ</a:t>
            </a:r>
          </a:p>
          <a:p>
            <a:pPr algn="ctr">
              <a:spcBef>
                <a:spcPts val="0"/>
              </a:spcBef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12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214438"/>
          <a:ext cx="8643998" cy="6316000"/>
        </p:xfrm>
        <a:graphic>
          <a:graphicData uri="http://schemas.openxmlformats.org/drawingml/2006/table">
            <a:tbl>
              <a:tblPr/>
              <a:tblGrid>
                <a:gridCol w="3523191"/>
                <a:gridCol w="2347233"/>
                <a:gridCol w="880797"/>
                <a:gridCol w="1892777"/>
              </a:tblGrid>
              <a:tr h="496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должности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Отрасль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Разряд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Квалификационная группа-уровень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Делопроизводитель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Экспедитор по перевозке грузов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Комендант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Секретарь руководителя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Консультант по налогам и сборам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Лаборант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Художник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Заведующий складом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Заведующий производством (шеф-повар)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Заведующий столовой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Механик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Начальник (заведующий) мастерской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Бухгалтер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Специалист по кадрам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Юрисконсульт 2 категории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Бухгалтер 1 категории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Инженер 1 категории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Ведущий бухгалтер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Ведущий инженер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Заместитель главного бухгалтера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Директор (начальник, заведующий) обособленного структурного подразделения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User\Рабочий стол\молодежка\c3bbd1c4cbc690acb6f115a09994f96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308850" y="0"/>
            <a:ext cx="18351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42875" y="142875"/>
            <a:ext cx="7715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ФОРМИРОВАНИЕ ОКЛАДОВ У ОБЩЕОТРАСЛЕВЫХ СЛУЖАЩИХ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13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5" y="1285875"/>
          <a:ext cx="8858250" cy="5045075"/>
        </p:xfrm>
        <a:graphic>
          <a:graphicData uri="http://schemas.openxmlformats.org/drawingml/2006/table">
            <a:tbl>
              <a:tblPr/>
              <a:tblGrid>
                <a:gridCol w="441167"/>
                <a:gridCol w="564910"/>
                <a:gridCol w="581049"/>
                <a:gridCol w="581049"/>
                <a:gridCol w="572979"/>
                <a:gridCol w="548769"/>
                <a:gridCol w="581049"/>
                <a:gridCol w="556838"/>
                <a:gridCol w="556838"/>
                <a:gridCol w="548769"/>
                <a:gridCol w="564910"/>
                <a:gridCol w="556838"/>
                <a:gridCol w="556838"/>
                <a:gridCol w="548769"/>
                <a:gridCol w="564910"/>
                <a:gridCol w="532630"/>
              </a:tblGrid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группа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группа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группа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группа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Разряд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6348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User\Рабочий стол\молодежка\ac6e1227f53578e5db956882cf10e773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r="29283"/>
          <a:stretch>
            <a:fillRect/>
          </a:stretch>
        </p:blipFill>
        <p:spPr bwMode="auto">
          <a:xfrm>
            <a:off x="6907213" y="0"/>
            <a:ext cx="22367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313" y="214313"/>
            <a:ext cx="6715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ПРИМЕРЫ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РАСПРЕДЕЛЕНИЯ ОБЩЕОТРАСЛЕВЫХ (ОТРАСЛЕВЫХ) РАБОЧИХ</a:t>
            </a:r>
          </a:p>
          <a:p>
            <a:pPr algn="ctr">
              <a:spcBef>
                <a:spcPts val="0"/>
              </a:spcBef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14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1500188"/>
          <a:ext cx="8643938" cy="4899025"/>
        </p:xfrm>
        <a:graphic>
          <a:graphicData uri="http://schemas.openxmlformats.org/drawingml/2006/table">
            <a:tbl>
              <a:tblPr/>
              <a:tblGrid>
                <a:gridCol w="3530516"/>
                <a:gridCol w="2270607"/>
                <a:gridCol w="886092"/>
                <a:gridCol w="1956783"/>
              </a:tblGrid>
              <a:tr h="395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должности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Отрасль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Разряд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Квалификационная группа-уровень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Рабочий по обслуживанию в бане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Машинист (кочегар) котельной 2-3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Оператор теплового пункта 2-3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Кассир билетный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Контролер-кассир 4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Водитель автомобиля 4-5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Машинист (кочегар) котельной 4-5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Настройщик пианино и роялей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Культура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Лаборант 6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Водитель автомобиля 6-7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Механик по обслуживанию звуковой техники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Культура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Оператор видеозаписи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Культура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Водитель автомобиля 9-10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Машинист (кочегар) котельной 9-10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Повар 9-10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Реставратор клавишных инструментов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Культура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User\Рабочий стол\молодежка\cultura1_1.jpg"/>
          <p:cNvPicPr>
            <a:picLocks noChangeAspect="1" noChangeArrowheads="1"/>
          </p:cNvPicPr>
          <p:nvPr/>
        </p:nvPicPr>
        <p:blipFill>
          <a:blip r:embed="rId3" cstate="print"/>
          <a:srcRect r="6886"/>
          <a:stretch>
            <a:fillRect/>
          </a:stretch>
        </p:blipFill>
        <p:spPr bwMode="auto">
          <a:xfrm>
            <a:off x="6716713" y="0"/>
            <a:ext cx="24272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5750" y="300038"/>
            <a:ext cx="700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ФОРМИРОВАНИЕ ОКЛАДОВ У ОБЩЕОТРАСЛЕВЫХ (ОТРАСЛЕВЫХ) РАБОЧИХ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15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" y="1928813"/>
          <a:ext cx="8143875" cy="4357687"/>
        </p:xfrm>
        <a:graphic>
          <a:graphicData uri="http://schemas.openxmlformats.org/drawingml/2006/table">
            <a:tbl>
              <a:tblPr/>
              <a:tblGrid>
                <a:gridCol w="928148"/>
                <a:gridCol w="1188481"/>
                <a:gridCol w="1222440"/>
                <a:gridCol w="1222440"/>
                <a:gridCol w="1205460"/>
                <a:gridCol w="1154525"/>
                <a:gridCol w="1222440"/>
              </a:tblGrid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группа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группа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Разряд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4681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4793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4843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63" y="71438"/>
            <a:ext cx="6858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ПОРЯДОК ФОРМИРОВАНИЯ ДОЛЖНОСТНОГО ОКЛАДА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2357422" y="2071678"/>
            <a:ext cx="1571636" cy="1357322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42844" y="3214686"/>
            <a:ext cx="1645200" cy="135732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71406" y="857232"/>
            <a:ext cx="1571636" cy="1357322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701388" y="2071678"/>
            <a:ext cx="1764000" cy="1357322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2" name="Деление 21"/>
          <p:cNvSpPr/>
          <p:nvPr/>
        </p:nvSpPr>
        <p:spPr bwMode="auto">
          <a:xfrm>
            <a:off x="428596" y="2357430"/>
            <a:ext cx="928694" cy="785818"/>
          </a:xfrm>
          <a:prstGeom prst="mathDivid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3" name="Умножение 22"/>
          <p:cNvSpPr/>
          <p:nvPr/>
        </p:nvSpPr>
        <p:spPr bwMode="auto">
          <a:xfrm>
            <a:off x="1500166" y="2285992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4" name="Умножение 23"/>
          <p:cNvSpPr/>
          <p:nvPr/>
        </p:nvSpPr>
        <p:spPr bwMode="auto">
          <a:xfrm>
            <a:off x="3857620" y="2357430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5" name="Равно 24"/>
          <p:cNvSpPr/>
          <p:nvPr/>
        </p:nvSpPr>
        <p:spPr bwMode="auto">
          <a:xfrm>
            <a:off x="6429388" y="2428868"/>
            <a:ext cx="1214446" cy="571504"/>
          </a:xfrm>
          <a:prstGeom prst="mathEqual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7572396" y="2071678"/>
            <a:ext cx="1571636" cy="1357322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3037" name="TextBox 26"/>
          <p:cNvSpPr txBox="1">
            <a:spLocks noChangeArrowheads="1"/>
          </p:cNvSpPr>
          <p:nvPr/>
        </p:nvSpPr>
        <p:spPr bwMode="auto">
          <a:xfrm>
            <a:off x="2571750" y="2286000"/>
            <a:ext cx="114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БАЗОВЫЙ ОКЛАД НА СТАВКУ</a:t>
            </a:r>
          </a:p>
        </p:txBody>
      </p:sp>
      <p:sp>
        <p:nvSpPr>
          <p:cNvPr id="43038" name="TextBox 27"/>
          <p:cNvSpPr txBox="1">
            <a:spLocks noChangeArrowheads="1"/>
          </p:cNvSpPr>
          <p:nvPr/>
        </p:nvSpPr>
        <p:spPr bwMode="auto">
          <a:xfrm>
            <a:off x="142875" y="3571875"/>
            <a:ext cx="1643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НОРМАТИВНОЕ КОЛИЧЕСТВО УСЛУГ</a:t>
            </a:r>
          </a:p>
        </p:txBody>
      </p:sp>
      <p:sp>
        <p:nvSpPr>
          <p:cNvPr id="43039" name="TextBox 28"/>
          <p:cNvSpPr txBox="1">
            <a:spLocks noChangeArrowheads="1"/>
          </p:cNvSpPr>
          <p:nvPr/>
        </p:nvSpPr>
        <p:spPr bwMode="auto">
          <a:xfrm>
            <a:off x="0" y="1190625"/>
            <a:ext cx="1643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ФАКТИЧЕСКОЕКОЛИЧЕСТВО УСЛУГ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C00000"/>
                </a:solidFill>
                <a:cs typeface="+mn-cs"/>
              </a:rPr>
              <a:t>ОТРАСЛЕВОГО СПЕЦИАЛИСТА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857375" y="4170363"/>
            <a:ext cx="7286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C00000"/>
                </a:solidFill>
                <a:cs typeface="+mn-cs"/>
              </a:rPr>
              <a:t>ОБЩЕОТРАСЛЕВОГО СПЕЦИАЛИСТА И РАБОЧЕГО</a:t>
            </a:r>
          </a:p>
        </p:txBody>
      </p:sp>
      <p:sp>
        <p:nvSpPr>
          <p:cNvPr id="32" name="Овал 31"/>
          <p:cNvSpPr/>
          <p:nvPr/>
        </p:nvSpPr>
        <p:spPr bwMode="auto">
          <a:xfrm>
            <a:off x="2214546" y="5143512"/>
            <a:ext cx="1571636" cy="1357322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4786314" y="5143512"/>
            <a:ext cx="1500198" cy="1345120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4" name="Умножение 33"/>
          <p:cNvSpPr/>
          <p:nvPr/>
        </p:nvSpPr>
        <p:spPr bwMode="auto">
          <a:xfrm>
            <a:off x="3786182" y="5429264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5" name="Равно 34"/>
          <p:cNvSpPr/>
          <p:nvPr/>
        </p:nvSpPr>
        <p:spPr bwMode="auto">
          <a:xfrm>
            <a:off x="6357950" y="5500702"/>
            <a:ext cx="1214446" cy="571504"/>
          </a:xfrm>
          <a:prstGeom prst="mathEqual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7500958" y="5143512"/>
            <a:ext cx="1571636" cy="1357322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3057" name="TextBox 36"/>
          <p:cNvSpPr txBox="1">
            <a:spLocks noChangeArrowheads="1"/>
          </p:cNvSpPr>
          <p:nvPr/>
        </p:nvSpPr>
        <p:spPr bwMode="auto">
          <a:xfrm>
            <a:off x="2143125" y="5548313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БАЗОВЫЙ ОКЛАД</a:t>
            </a:r>
          </a:p>
        </p:txBody>
      </p:sp>
      <p:sp>
        <p:nvSpPr>
          <p:cNvPr id="43058" name="TextBox 37"/>
          <p:cNvSpPr txBox="1">
            <a:spLocks noChangeArrowheads="1"/>
          </p:cNvSpPr>
          <p:nvPr/>
        </p:nvSpPr>
        <p:spPr bwMode="auto">
          <a:xfrm>
            <a:off x="4714875" y="2332038"/>
            <a:ext cx="1785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ПОПРАВОЧНЫЙ КОЭФФИЦИЕНТ ПЕРЕХОДНОГО ПЕРИОДА</a:t>
            </a:r>
          </a:p>
        </p:txBody>
      </p:sp>
      <p:sp>
        <p:nvSpPr>
          <p:cNvPr id="43059" name="TextBox 38"/>
          <p:cNvSpPr txBox="1">
            <a:spLocks noChangeArrowheads="1"/>
          </p:cNvSpPr>
          <p:nvPr/>
        </p:nvSpPr>
        <p:spPr bwMode="auto">
          <a:xfrm>
            <a:off x="7429500" y="2476500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ДОЛЖНОСТ-</a:t>
            </a:r>
          </a:p>
          <a:p>
            <a:pPr algn="ctr"/>
            <a:r>
              <a:rPr lang="ru-RU" sz="1400"/>
              <a:t>НОЙ ОКЛАД</a:t>
            </a:r>
          </a:p>
        </p:txBody>
      </p:sp>
      <p:sp>
        <p:nvSpPr>
          <p:cNvPr id="43060" name="TextBox 39"/>
          <p:cNvSpPr txBox="1">
            <a:spLocks noChangeArrowheads="1"/>
          </p:cNvSpPr>
          <p:nvPr/>
        </p:nvSpPr>
        <p:spPr bwMode="auto">
          <a:xfrm>
            <a:off x="4714875" y="5572125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КОЛИЧЕСТВО СТАВОК</a:t>
            </a:r>
          </a:p>
        </p:txBody>
      </p:sp>
      <p:sp>
        <p:nvSpPr>
          <p:cNvPr id="43061" name="TextBox 40"/>
          <p:cNvSpPr txBox="1">
            <a:spLocks noChangeArrowheads="1"/>
          </p:cNvSpPr>
          <p:nvPr/>
        </p:nvSpPr>
        <p:spPr bwMode="auto">
          <a:xfrm>
            <a:off x="7429500" y="5548313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ДОЛЖНОСТ-</a:t>
            </a:r>
          </a:p>
          <a:p>
            <a:pPr algn="ctr"/>
            <a:r>
              <a:rPr lang="ru-RU" sz="1400"/>
              <a:t>НОЙ ОКЛАД</a:t>
            </a: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16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43063" name="Picture 2" descr="C:\Documents and Settings\User\Рабочий стол\молодежка\cultura2_1.jpg"/>
          <p:cNvPicPr>
            <a:picLocks noChangeAspect="1" noChangeArrowheads="1"/>
          </p:cNvPicPr>
          <p:nvPr/>
        </p:nvPicPr>
        <p:blipFill>
          <a:blip r:embed="rId3" cstate="print"/>
          <a:srcRect l="9688" r="8844"/>
          <a:stretch>
            <a:fillRect/>
          </a:stretch>
        </p:blipFill>
        <p:spPr bwMode="auto">
          <a:xfrm>
            <a:off x="7019925" y="0"/>
            <a:ext cx="21240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User\Рабочий стол\молодежк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0"/>
            <a:ext cx="27717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50" y="28575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ВЫПЛАТЫ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СТИМУЛИРУЮЩЕГО ХАРАКТЕРА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71472" y="6175148"/>
            <a:ext cx="3650400" cy="540000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361864" y="1357298"/>
            <a:ext cx="2210400" cy="853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858016" y="1361354"/>
            <a:ext cx="2210400" cy="853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5068" name="TextBox 15"/>
          <p:cNvSpPr txBox="1">
            <a:spLocks noChangeArrowheads="1"/>
          </p:cNvSpPr>
          <p:nvPr/>
        </p:nvSpPr>
        <p:spPr bwMode="auto">
          <a:xfrm>
            <a:off x="285750" y="6191250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ПРЕМИАЛЬНЫЕ И ИНЫЕ ПООЩРИТЕЛЬНЫЕ ВЫПЛАТЫ</a:t>
            </a:r>
          </a:p>
        </p:txBody>
      </p:sp>
      <p:sp>
        <p:nvSpPr>
          <p:cNvPr id="45069" name="TextBox 21"/>
          <p:cNvSpPr txBox="1">
            <a:spLocks noChangeArrowheads="1"/>
          </p:cNvSpPr>
          <p:nvPr/>
        </p:nvSpPr>
        <p:spPr bwMode="auto">
          <a:xfrm>
            <a:off x="4214813" y="150018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ОТРАСЛЕВЫЕ СПЕЦИАЛИСТЫ</a:t>
            </a:r>
          </a:p>
        </p:txBody>
      </p:sp>
      <p:sp>
        <p:nvSpPr>
          <p:cNvPr id="45070" name="TextBox 22"/>
          <p:cNvSpPr txBox="1">
            <a:spLocks noChangeArrowheads="1"/>
          </p:cNvSpPr>
          <p:nvPr/>
        </p:nvSpPr>
        <p:spPr bwMode="auto">
          <a:xfrm>
            <a:off x="6572250" y="1428750"/>
            <a:ext cx="2643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ОБЩЕОТРАСЛЕВЫЕ СПЕЦИАЛИСТЫ,</a:t>
            </a:r>
          </a:p>
          <a:p>
            <a:pPr algn="ctr"/>
            <a:r>
              <a:rPr lang="ru-RU" sz="1400">
                <a:solidFill>
                  <a:srgbClr val="006600"/>
                </a:solidFill>
              </a:rPr>
              <a:t> РАБОЧИЕ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71472" y="5500702"/>
            <a:ext cx="3650400" cy="540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5074" name="TextBox 24"/>
          <p:cNvSpPr txBox="1">
            <a:spLocks noChangeArrowheads="1"/>
          </p:cNvSpPr>
          <p:nvPr/>
        </p:nvSpPr>
        <p:spPr bwMode="auto">
          <a:xfrm>
            <a:off x="357188" y="5500688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ЗА КАЧЕСТВО</a:t>
            </a:r>
          </a:p>
          <a:p>
            <a:pPr algn="ctr"/>
            <a:r>
              <a:rPr lang="ru-RU" sz="1400">
                <a:solidFill>
                  <a:schemeClr val="bg2"/>
                </a:solidFill>
              </a:rPr>
              <a:t> ВЫПОЛНЯЕМЫХ РАБОТ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71472" y="4857760"/>
            <a:ext cx="3650400" cy="540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5078" name="TextBox 27"/>
          <p:cNvSpPr txBox="1">
            <a:spLocks noChangeArrowheads="1"/>
          </p:cNvSpPr>
          <p:nvPr/>
        </p:nvSpPr>
        <p:spPr bwMode="auto">
          <a:xfrm>
            <a:off x="285750" y="4875213"/>
            <a:ext cx="4143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ЗА КВАЛИФИКАЦИОННУЮ КАТЕГОРИЮ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71472" y="4174884"/>
            <a:ext cx="3650400" cy="540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5082" name="TextBox 29"/>
          <p:cNvSpPr txBox="1">
            <a:spLocks noChangeArrowheads="1"/>
          </p:cNvSpPr>
          <p:nvPr/>
        </p:nvSpPr>
        <p:spPr bwMode="auto">
          <a:xfrm>
            <a:off x="285750" y="4191000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ЗА СТАЖ РАБОТЫ ПО ПРОФИЛЮ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642910" y="2271942"/>
            <a:ext cx="1490400" cy="1800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5086" name="TextBox 31"/>
          <p:cNvSpPr txBox="1">
            <a:spLocks noChangeArrowheads="1"/>
          </p:cNvSpPr>
          <p:nvPr/>
        </p:nvSpPr>
        <p:spPr bwMode="auto">
          <a:xfrm>
            <a:off x="642938" y="2286000"/>
            <a:ext cx="1428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ЗА ИНТЕНСИВ-НОСТЬ И ВЫСОКИЕ РЕЗУЛЬТАТЫ РАБОТЫ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285984" y="2246058"/>
            <a:ext cx="1850400" cy="540000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85984" y="2889000"/>
            <a:ext cx="1850400" cy="540000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2285984" y="3500438"/>
            <a:ext cx="1850400" cy="540000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578988" y="2285992"/>
            <a:ext cx="1850400" cy="540000"/>
          </a:xfrm>
          <a:prstGeom prst="roundRect">
            <a:avLst/>
          </a:prstGeom>
          <a:solidFill>
            <a:srgbClr val="7030A0">
              <a:alpha val="2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7079318" y="228599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4572000" y="2889000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7072330" y="2889000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4572000" y="353194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7072330" y="353194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4572000" y="4174884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7072330" y="4174884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4572000" y="4857760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7072330" y="4857760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4572000" y="550070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7072330" y="550070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4572000" y="6175148"/>
            <a:ext cx="1850400" cy="54000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7072330" y="6175148"/>
            <a:ext cx="1850400" cy="54000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15188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18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45139" name="TextBox 51"/>
          <p:cNvSpPr txBox="1">
            <a:spLocks noChangeArrowheads="1"/>
          </p:cNvSpPr>
          <p:nvPr/>
        </p:nvSpPr>
        <p:spPr bwMode="auto">
          <a:xfrm>
            <a:off x="2357438" y="2284413"/>
            <a:ext cx="16430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chemeClr val="bg2"/>
                </a:solidFill>
              </a:rPr>
              <a:t>СПЕЦИФИКА РАБОТЫ</a:t>
            </a:r>
          </a:p>
        </p:txBody>
      </p:sp>
      <p:sp>
        <p:nvSpPr>
          <p:cNvPr id="45140" name="TextBox 52"/>
          <p:cNvSpPr txBox="1">
            <a:spLocks noChangeArrowheads="1"/>
          </p:cNvSpPr>
          <p:nvPr/>
        </p:nvSpPr>
        <p:spPr bwMode="auto">
          <a:xfrm>
            <a:off x="2357438" y="3000375"/>
            <a:ext cx="1643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chemeClr val="bg2"/>
                </a:solidFill>
              </a:rPr>
              <a:t>ПОЧЕТНЫЕ ЗВАНИЯ</a:t>
            </a:r>
          </a:p>
        </p:txBody>
      </p:sp>
      <p:sp>
        <p:nvSpPr>
          <p:cNvPr id="45141" name="TextBox 53"/>
          <p:cNvSpPr txBox="1">
            <a:spLocks noChangeArrowheads="1"/>
          </p:cNvSpPr>
          <p:nvPr/>
        </p:nvSpPr>
        <p:spPr bwMode="auto">
          <a:xfrm>
            <a:off x="2357438" y="3643313"/>
            <a:ext cx="16430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chemeClr val="bg2"/>
                </a:solidFill>
              </a:rPr>
              <a:t>УПРАВЛЕНИЕ</a:t>
            </a:r>
          </a:p>
        </p:txBody>
      </p:sp>
      <p:sp>
        <p:nvSpPr>
          <p:cNvPr id="45142" name="TextBox 54"/>
          <p:cNvSpPr txBox="1">
            <a:spLocks noChangeArrowheads="1"/>
          </p:cNvSpPr>
          <p:nvPr/>
        </p:nvSpPr>
        <p:spPr bwMode="auto">
          <a:xfrm>
            <a:off x="4714875" y="2357438"/>
            <a:ext cx="164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9%-12%</a:t>
            </a:r>
          </a:p>
        </p:txBody>
      </p:sp>
      <p:sp>
        <p:nvSpPr>
          <p:cNvPr id="45143" name="TextBox 56"/>
          <p:cNvSpPr txBox="1">
            <a:spLocks noChangeArrowheads="1"/>
          </p:cNvSpPr>
          <p:nvPr/>
        </p:nvSpPr>
        <p:spPr bwMode="auto">
          <a:xfrm>
            <a:off x="4643438" y="300037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8-10%</a:t>
            </a:r>
          </a:p>
        </p:txBody>
      </p:sp>
      <p:sp>
        <p:nvSpPr>
          <p:cNvPr id="45144" name="TextBox 58"/>
          <p:cNvSpPr txBox="1">
            <a:spLocks noChangeArrowheads="1"/>
          </p:cNvSpPr>
          <p:nvPr/>
        </p:nvSpPr>
        <p:spPr bwMode="auto">
          <a:xfrm>
            <a:off x="4643438" y="4286250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2,5%-6,5%</a:t>
            </a:r>
          </a:p>
        </p:txBody>
      </p:sp>
      <p:sp>
        <p:nvSpPr>
          <p:cNvPr id="45145" name="TextBox 59"/>
          <p:cNvSpPr txBox="1">
            <a:spLocks noChangeArrowheads="1"/>
          </p:cNvSpPr>
          <p:nvPr/>
        </p:nvSpPr>
        <p:spPr bwMode="auto">
          <a:xfrm>
            <a:off x="7215188" y="2357438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5%</a:t>
            </a:r>
          </a:p>
        </p:txBody>
      </p:sp>
      <p:sp>
        <p:nvSpPr>
          <p:cNvPr id="45146" name="TextBox 60"/>
          <p:cNvSpPr txBox="1">
            <a:spLocks noChangeArrowheads="1"/>
          </p:cNvSpPr>
          <p:nvPr/>
        </p:nvSpPr>
        <p:spPr bwMode="auto">
          <a:xfrm>
            <a:off x="4643438" y="3643313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4,5%-87%</a:t>
            </a:r>
          </a:p>
        </p:txBody>
      </p:sp>
      <p:sp>
        <p:nvSpPr>
          <p:cNvPr id="45147" name="TextBox 61"/>
          <p:cNvSpPr txBox="1">
            <a:spLocks noChangeArrowheads="1"/>
          </p:cNvSpPr>
          <p:nvPr/>
        </p:nvSpPr>
        <p:spPr bwMode="auto">
          <a:xfrm>
            <a:off x="7143750" y="4310063"/>
            <a:ext cx="164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2,5%-5%</a:t>
            </a:r>
          </a:p>
        </p:txBody>
      </p:sp>
      <p:sp>
        <p:nvSpPr>
          <p:cNvPr id="45148" name="TextBox 62"/>
          <p:cNvSpPr txBox="1">
            <a:spLocks noChangeArrowheads="1"/>
          </p:cNvSpPr>
          <p:nvPr/>
        </p:nvSpPr>
        <p:spPr bwMode="auto">
          <a:xfrm>
            <a:off x="4714875" y="5000625"/>
            <a:ext cx="1643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4,5%-20%</a:t>
            </a:r>
          </a:p>
        </p:txBody>
      </p:sp>
      <p:sp>
        <p:nvSpPr>
          <p:cNvPr id="45149" name="TextBox 63"/>
          <p:cNvSpPr txBox="1">
            <a:spLocks noChangeArrowheads="1"/>
          </p:cNvSpPr>
          <p:nvPr/>
        </p:nvSpPr>
        <p:spPr bwMode="auto">
          <a:xfrm>
            <a:off x="4643438" y="5591175"/>
            <a:ext cx="1643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от 10%</a:t>
            </a:r>
          </a:p>
        </p:txBody>
      </p:sp>
      <p:sp>
        <p:nvSpPr>
          <p:cNvPr id="45150" name="TextBox 64"/>
          <p:cNvSpPr txBox="1">
            <a:spLocks noChangeArrowheads="1"/>
          </p:cNvSpPr>
          <p:nvPr/>
        </p:nvSpPr>
        <p:spPr bwMode="auto">
          <a:xfrm>
            <a:off x="4714875" y="6310313"/>
            <a:ext cx="164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 от 2% </a:t>
            </a:r>
          </a:p>
        </p:txBody>
      </p:sp>
      <p:sp>
        <p:nvSpPr>
          <p:cNvPr id="45151" name="TextBox 65"/>
          <p:cNvSpPr txBox="1">
            <a:spLocks noChangeArrowheads="1"/>
          </p:cNvSpPr>
          <p:nvPr/>
        </p:nvSpPr>
        <p:spPr bwMode="auto">
          <a:xfrm>
            <a:off x="7215188" y="6310313"/>
            <a:ext cx="1643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от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Documents and Settings\User\Рабочий стол\молодежка\molodejvol1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689725" y="0"/>
            <a:ext cx="24542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88" y="142875"/>
            <a:ext cx="6678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ОПЛАТА ТРУДА РУКОВОДИТЕЛЕЙ УЧРЕЖДЕНИЯ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00100" y="4431047"/>
          <a:ext cx="7429525" cy="14268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3700"/>
                <a:gridCol w="938212"/>
                <a:gridCol w="939800"/>
                <a:gridCol w="938213"/>
                <a:gridCol w="939800"/>
                <a:gridCol w="9398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Группы оплаты труда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Коэффициенты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0,9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0,75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0,65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0,55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6084" name="TextBox 8"/>
          <p:cNvSpPr txBox="1">
            <a:spLocks noChangeArrowheads="1"/>
          </p:cNvSpPr>
          <p:nvPr/>
        </p:nvSpPr>
        <p:spPr bwMode="auto">
          <a:xfrm>
            <a:off x="862013" y="5997575"/>
            <a:ext cx="8210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</a:rPr>
              <a:t>ОКЛАД ЗАМЕСТИТЕЛЯ РУКОВОДИТЕЛЯ, ГЛАВНОГО БУХГАЛТЕРА – </a:t>
            </a:r>
          </a:p>
          <a:p>
            <a:pPr algn="ctr"/>
            <a:r>
              <a:rPr lang="ru-RU" sz="1800">
                <a:solidFill>
                  <a:srgbClr val="FF0000"/>
                </a:solidFill>
              </a:rPr>
              <a:t>70-90% ОТ ОКЛАДА РУКОВОДИТЕЛЯ</a:t>
            </a:r>
          </a:p>
        </p:txBody>
      </p:sp>
      <p:sp>
        <p:nvSpPr>
          <p:cNvPr id="10" name="Овал 9"/>
          <p:cNvSpPr/>
          <p:nvPr/>
        </p:nvSpPr>
        <p:spPr bwMode="auto">
          <a:xfrm>
            <a:off x="3286116" y="2857496"/>
            <a:ext cx="928694" cy="714380"/>
          </a:xfrm>
          <a:prstGeom prst="ellipse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000628" y="2500306"/>
            <a:ext cx="1645200" cy="1357322"/>
          </a:xfrm>
          <a:prstGeom prst="ellipse">
            <a:avLst/>
          </a:prstGeom>
          <a:solidFill>
            <a:srgbClr val="CCFF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Умножение 12"/>
          <p:cNvSpPr/>
          <p:nvPr/>
        </p:nvSpPr>
        <p:spPr bwMode="auto">
          <a:xfrm>
            <a:off x="4143372" y="2786058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4" name="Равно 13"/>
          <p:cNvSpPr/>
          <p:nvPr/>
        </p:nvSpPr>
        <p:spPr bwMode="auto">
          <a:xfrm>
            <a:off x="6715140" y="2987514"/>
            <a:ext cx="785818" cy="512924"/>
          </a:xfrm>
          <a:prstGeom prst="mathEqual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7572396" y="2571744"/>
            <a:ext cx="1571636" cy="1357322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6100" name="TextBox 16"/>
          <p:cNvSpPr txBox="1">
            <a:spLocks noChangeArrowheads="1"/>
          </p:cNvSpPr>
          <p:nvPr/>
        </p:nvSpPr>
        <p:spPr bwMode="auto">
          <a:xfrm>
            <a:off x="3286125" y="2928938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2</a:t>
            </a:r>
          </a:p>
        </p:txBody>
      </p:sp>
      <p:sp>
        <p:nvSpPr>
          <p:cNvPr id="46101" name="TextBox 17"/>
          <p:cNvSpPr txBox="1">
            <a:spLocks noChangeArrowheads="1"/>
          </p:cNvSpPr>
          <p:nvPr/>
        </p:nvSpPr>
        <p:spPr bwMode="auto">
          <a:xfrm>
            <a:off x="4929188" y="2833688"/>
            <a:ext cx="1785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КОЭФФИЦИЕНТ ГРУППЫ ПО ОПЛАТЕ ТРУДА</a:t>
            </a:r>
          </a:p>
        </p:txBody>
      </p:sp>
      <p:sp>
        <p:nvSpPr>
          <p:cNvPr id="46102" name="TextBox 18"/>
          <p:cNvSpPr txBox="1">
            <a:spLocks noChangeArrowheads="1"/>
          </p:cNvSpPr>
          <p:nvPr/>
        </p:nvSpPr>
        <p:spPr bwMode="auto">
          <a:xfrm>
            <a:off x="7500938" y="2976563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ДОЛЖНОСТ-</a:t>
            </a:r>
          </a:p>
          <a:p>
            <a:pPr algn="ctr"/>
            <a:r>
              <a:rPr lang="ru-RU" sz="1400"/>
              <a:t>НОЙ ОКЛАД</a:t>
            </a:r>
          </a:p>
        </p:txBody>
      </p:sp>
      <p:sp>
        <p:nvSpPr>
          <p:cNvPr id="20" name="Овал 19"/>
          <p:cNvSpPr/>
          <p:nvPr/>
        </p:nvSpPr>
        <p:spPr bwMode="auto">
          <a:xfrm>
            <a:off x="0" y="2000240"/>
            <a:ext cx="2571736" cy="2214578"/>
          </a:xfrm>
          <a:prstGeom prst="ellipse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6106" name="TextBox 20"/>
          <p:cNvSpPr txBox="1">
            <a:spLocks noChangeArrowheads="1"/>
          </p:cNvSpPr>
          <p:nvPr/>
        </p:nvSpPr>
        <p:spPr bwMode="auto">
          <a:xfrm>
            <a:off x="71438" y="2476500"/>
            <a:ext cx="23574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СУММА ЗАРАБОТНОЙ ПЛАТА ОСНОВНОГО ПЕРСОНАЛА</a:t>
            </a:r>
          </a:p>
        </p:txBody>
      </p:sp>
      <p:sp>
        <p:nvSpPr>
          <p:cNvPr id="22" name="Умножение 21"/>
          <p:cNvSpPr/>
          <p:nvPr/>
        </p:nvSpPr>
        <p:spPr bwMode="auto">
          <a:xfrm>
            <a:off x="2500298" y="2786058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42875" y="955675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C00000"/>
                </a:solidFill>
                <a:cs typeface="+mn-cs"/>
              </a:rPr>
              <a:t>ПОРЯДОК ФОРМИРОВАНИЯ ДОЛЖНОСТНОГО ОКЛАДА РУКОВОДИТЕЛЯ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19</a:t>
            </a:r>
            <a:endParaRPr lang="ru-RU" sz="1800" b="1" dirty="0">
              <a:solidFill>
                <a:schemeClr val="tx2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71438" y="3214688"/>
            <a:ext cx="228600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113" name="TextBox 27"/>
          <p:cNvSpPr txBox="1">
            <a:spLocks noChangeArrowheads="1"/>
          </p:cNvSpPr>
          <p:nvPr/>
        </p:nvSpPr>
        <p:spPr bwMode="auto">
          <a:xfrm>
            <a:off x="0" y="3286125"/>
            <a:ext cx="25003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ОБЩЕЕ КОЛИЧЕСТВО СТАВОК ОСНОВНОГО ПЕРСОНАЛА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Documents and Settings\User\Рабочий стол\молодежка\cultura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0"/>
            <a:ext cx="2627312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14313" y="5648325"/>
            <a:ext cx="2428875" cy="1138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B050"/>
                </a:solidFill>
                <a:cs typeface="+mn-cs"/>
              </a:rPr>
              <a:t>ВЫПЛАТЫ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B050"/>
                </a:solidFill>
                <a:cs typeface="+mn-cs"/>
              </a:rPr>
              <a:t>СОТРУДНИКУ   </a:t>
            </a:r>
            <a:r>
              <a:rPr lang="ru-RU" sz="2000" dirty="0">
                <a:cs typeface="+mn-cs"/>
              </a:rPr>
              <a:t>=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B050"/>
                </a:solidFill>
                <a:cs typeface="+mn-cs"/>
              </a:rPr>
              <a:t>ЗА КАЧЕСТВО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28688" y="428625"/>
            <a:ext cx="6035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РАСПРЕДЕЛЕНИЕ ФОНДА СТИМУЛИРОВАНИЯ</a:t>
            </a:r>
          </a:p>
        </p:txBody>
      </p:sp>
      <p:sp>
        <p:nvSpPr>
          <p:cNvPr id="48132" name="TextBox 20"/>
          <p:cNvSpPr txBox="1">
            <a:spLocks noChangeArrowheads="1"/>
          </p:cNvSpPr>
          <p:nvPr/>
        </p:nvSpPr>
        <p:spPr bwMode="auto">
          <a:xfrm>
            <a:off x="2714625" y="5502275"/>
            <a:ext cx="2857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400"/>
              <a:t>ОТ 10% ОТ СУММЫ ДОЛЖНОСТНЫХ ОКЛАДОВ ОСНОВНОГО ПЕРСОНАЛА</a:t>
            </a:r>
          </a:p>
        </p:txBody>
      </p:sp>
      <p:sp>
        <p:nvSpPr>
          <p:cNvPr id="48133" name="TextBox 22"/>
          <p:cNvSpPr txBox="1">
            <a:spLocks noChangeArrowheads="1"/>
          </p:cNvSpPr>
          <p:nvPr/>
        </p:nvSpPr>
        <p:spPr bwMode="auto">
          <a:xfrm>
            <a:off x="5786438" y="5988050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/>
              <a:t>СУММА БАЛЛОВ     СОТРУДНИКА</a:t>
            </a:r>
          </a:p>
        </p:txBody>
      </p:sp>
      <p:cxnSp>
        <p:nvCxnSpPr>
          <p:cNvPr id="48134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5570538"/>
            <a:ext cx="9144000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8135" name="TextBox 27"/>
          <p:cNvSpPr txBox="1">
            <a:spLocks noChangeArrowheads="1"/>
          </p:cNvSpPr>
          <p:nvPr/>
        </p:nvSpPr>
        <p:spPr bwMode="auto">
          <a:xfrm>
            <a:off x="5572125" y="602932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/>
              <a:t>Х</a:t>
            </a:r>
            <a:endParaRPr lang="ru-RU" sz="1600"/>
          </a:p>
        </p:txBody>
      </p:sp>
      <p:cxnSp>
        <p:nvCxnSpPr>
          <p:cNvPr id="48136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2786063" y="6215063"/>
            <a:ext cx="2714625" cy="1587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20" name="Прямоугольник 19"/>
          <p:cNvSpPr/>
          <p:nvPr/>
        </p:nvSpPr>
        <p:spPr>
          <a:xfrm>
            <a:off x="785786" y="1876000"/>
            <a:ext cx="750099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КРИТЕРИИ ЭФФЕКТИВНОСТИ ДЕЯТЕЛЬНОСТИ УЧРЕЖДЕНИЯ</a:t>
            </a:r>
          </a:p>
        </p:txBody>
      </p:sp>
      <p:graphicFrame>
        <p:nvGraphicFramePr>
          <p:cNvPr id="24" name="Схема 23"/>
          <p:cNvGraphicFramePr/>
          <p:nvPr/>
        </p:nvGraphicFramePr>
        <p:xfrm>
          <a:off x="428596" y="2111380"/>
          <a:ext cx="8429684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85786" y="3714752"/>
            <a:ext cx="750099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КРИТЕРИИ ЭФФЕКТИВНОСТИ ДЕЯТЕЛЬНОСТИ СОТРУДНИКА</a:t>
            </a:r>
          </a:p>
        </p:txBody>
      </p:sp>
      <p:graphicFrame>
        <p:nvGraphicFramePr>
          <p:cNvPr id="26" name="Схема 25"/>
          <p:cNvGraphicFramePr/>
          <p:nvPr/>
        </p:nvGraphicFramePr>
        <p:xfrm>
          <a:off x="428596" y="4071942"/>
          <a:ext cx="842968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20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48146" name="TextBox 20"/>
          <p:cNvSpPr txBox="1">
            <a:spLocks noChangeArrowheads="1"/>
          </p:cNvSpPr>
          <p:nvPr/>
        </p:nvSpPr>
        <p:spPr bwMode="auto">
          <a:xfrm>
            <a:off x="2714625" y="6191250"/>
            <a:ext cx="2857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400"/>
              <a:t>ИТОГО СУММА БАЛЛОВ ОСНОВНОГО ПЕРСОНАЛА </a:t>
            </a:r>
          </a:p>
          <a:p>
            <a:pPr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400"/>
              <a:t>Х   К-ВО СТАВОК</a:t>
            </a:r>
          </a:p>
        </p:txBody>
      </p:sp>
      <p:sp>
        <p:nvSpPr>
          <p:cNvPr id="48147" name="TextBox 22"/>
          <p:cNvSpPr txBox="1">
            <a:spLocks noChangeArrowheads="1"/>
          </p:cNvSpPr>
          <p:nvPr/>
        </p:nvSpPr>
        <p:spPr bwMode="auto">
          <a:xfrm>
            <a:off x="7858125" y="5988050"/>
            <a:ext cx="110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/>
              <a:t>К-ВО СТАВОК</a:t>
            </a:r>
          </a:p>
        </p:txBody>
      </p:sp>
      <p:sp>
        <p:nvSpPr>
          <p:cNvPr id="48148" name="TextBox 27"/>
          <p:cNvSpPr txBox="1">
            <a:spLocks noChangeArrowheads="1"/>
          </p:cNvSpPr>
          <p:nvPr/>
        </p:nvSpPr>
        <p:spPr bwMode="auto">
          <a:xfrm>
            <a:off x="7643813" y="6072188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/>
              <a:t>Х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User\Рабочий стол\молодежка\013_mid.jpg"/>
          <p:cNvPicPr>
            <a:picLocks noChangeAspect="1" noChangeArrowheads="1"/>
          </p:cNvPicPr>
          <p:nvPr/>
        </p:nvPicPr>
        <p:blipFill>
          <a:blip r:embed="rId2" cstate="print"/>
          <a:srcRect r="22250"/>
          <a:stretch>
            <a:fillRect/>
          </a:stretch>
        </p:blipFill>
        <p:spPr bwMode="auto">
          <a:xfrm>
            <a:off x="7007225" y="0"/>
            <a:ext cx="21367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50" y="228600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НОРМАТИВНЫЕ ПРАВОВЫЕ АКТЫ, РЕГЛАМЕНТИРУЮЩИЕ ПЕРЕХОД НА НОВУЮ СИСТЕМУ ОПЛАТЫ ТРУДА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668700"/>
          <a:ext cx="9144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2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User\Рабочий стол\молодежка\0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700838" y="0"/>
            <a:ext cx="24431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1438" y="71438"/>
            <a:ext cx="728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ЗАРАБОТНАЯ ПЛАТА В СИСТЕМЕ ЕТС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И В НОВОЙ СИСТЕМЕ ОПЛАТЫ ТРУДА</a:t>
            </a:r>
          </a:p>
        </p:txBody>
      </p:sp>
      <p:sp>
        <p:nvSpPr>
          <p:cNvPr id="26" name="Скругленный прямоугольник 25"/>
          <p:cNvSpPr>
            <a:spLocks noChangeAspect="1"/>
          </p:cNvSpPr>
          <p:nvPr/>
        </p:nvSpPr>
        <p:spPr bwMode="auto">
          <a:xfrm>
            <a:off x="142844" y="1571612"/>
            <a:ext cx="2210400" cy="242889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857752" y="2786058"/>
            <a:ext cx="1781772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6715140" y="2786058"/>
            <a:ext cx="2282400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42844" y="4143380"/>
            <a:ext cx="2210400" cy="121444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42844" y="5500702"/>
            <a:ext cx="2210400" cy="1214446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2714612" y="5500703"/>
            <a:ext cx="1785950" cy="12144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4857752" y="1571612"/>
            <a:ext cx="1785950" cy="107157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6786578" y="1571612"/>
            <a:ext cx="2214578" cy="1071569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8459" name="TextBox 51"/>
          <p:cNvSpPr txBox="1">
            <a:spLocks noChangeArrowheads="1"/>
          </p:cNvSpPr>
          <p:nvPr/>
        </p:nvSpPr>
        <p:spPr bwMode="auto">
          <a:xfrm>
            <a:off x="71438" y="2547938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ОКЛАДНАЯ ЧАСТЬ ВЫПЛАТ</a:t>
            </a:r>
          </a:p>
        </p:txBody>
      </p:sp>
      <p:sp>
        <p:nvSpPr>
          <p:cNvPr id="18460" name="TextBox 52"/>
          <p:cNvSpPr txBox="1">
            <a:spLocks noChangeArrowheads="1"/>
          </p:cNvSpPr>
          <p:nvPr/>
        </p:nvSpPr>
        <p:spPr bwMode="auto">
          <a:xfrm>
            <a:off x="0" y="4357688"/>
            <a:ext cx="2571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СТИМУЛИРУЮЩЕГО ХАРАКТЕРА</a:t>
            </a:r>
          </a:p>
        </p:txBody>
      </p:sp>
      <p:sp>
        <p:nvSpPr>
          <p:cNvPr id="18461" name="TextBox 53"/>
          <p:cNvSpPr txBox="1">
            <a:spLocks noChangeArrowheads="1"/>
          </p:cNvSpPr>
          <p:nvPr/>
        </p:nvSpPr>
        <p:spPr bwMode="auto">
          <a:xfrm>
            <a:off x="-71438" y="5715000"/>
            <a:ext cx="2571751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КОМПЕНСАЦИОННОГО ХАРАКТЕРА</a:t>
            </a: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4857752" y="4143380"/>
            <a:ext cx="1785950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465" name="TextBox 56"/>
          <p:cNvSpPr txBox="1">
            <a:spLocks noChangeArrowheads="1"/>
          </p:cNvSpPr>
          <p:nvPr/>
        </p:nvSpPr>
        <p:spPr bwMode="auto">
          <a:xfrm>
            <a:off x="4857750" y="4143375"/>
            <a:ext cx="17859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НАДБАВКИ, ДОПЛАТЫ, ПРЕМИИ И ВЫПЛАТЫ ЗА КАЧЕСТВО </a:t>
            </a:r>
          </a:p>
        </p:txBody>
      </p:sp>
      <p:sp>
        <p:nvSpPr>
          <p:cNvPr id="18466" name="TextBox 57"/>
          <p:cNvSpPr txBox="1">
            <a:spLocks noChangeArrowheads="1"/>
          </p:cNvSpPr>
          <p:nvPr/>
        </p:nvSpPr>
        <p:spPr bwMode="auto">
          <a:xfrm>
            <a:off x="4929188" y="2786063"/>
            <a:ext cx="16430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4-РАЗРЯДНАЯ ТАРИФНАЯ</a:t>
            </a:r>
          </a:p>
          <a:p>
            <a:pPr algn="ctr"/>
            <a:r>
              <a:rPr lang="ru-RU" sz="1400">
                <a:solidFill>
                  <a:srgbClr val="006600"/>
                </a:solidFill>
              </a:rPr>
              <a:t> СЕТКА,</a:t>
            </a:r>
          </a:p>
          <a:p>
            <a:pPr algn="ctr"/>
            <a:r>
              <a:rPr lang="ru-RU" sz="1400">
                <a:solidFill>
                  <a:srgbClr val="006600"/>
                </a:solidFill>
              </a:rPr>
              <a:t>ГРУППЫ ДОЛЖНОСТЕЙ</a:t>
            </a:r>
          </a:p>
        </p:txBody>
      </p:sp>
      <p:sp>
        <p:nvSpPr>
          <p:cNvPr id="18467" name="TextBox 58"/>
          <p:cNvSpPr txBox="1">
            <a:spLocks noChangeArrowheads="1"/>
          </p:cNvSpPr>
          <p:nvPr/>
        </p:nvSpPr>
        <p:spPr bwMode="auto">
          <a:xfrm>
            <a:off x="6572250" y="3000375"/>
            <a:ext cx="2571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ДИАПАЗОН </a:t>
            </a:r>
          </a:p>
          <a:p>
            <a:pPr algn="ctr"/>
            <a:r>
              <a:rPr lang="ru-RU" sz="1400">
                <a:solidFill>
                  <a:srgbClr val="006600"/>
                </a:solidFill>
              </a:rPr>
              <a:t>ОКЛАДОВ, </a:t>
            </a:r>
          </a:p>
          <a:p>
            <a:pPr algn="ctr"/>
            <a:r>
              <a:rPr lang="ru-RU" sz="1400">
                <a:solidFill>
                  <a:srgbClr val="006600"/>
                </a:solidFill>
              </a:rPr>
              <a:t>ГРУППЫ ДОЛЖНОСТЕЙ</a:t>
            </a:r>
          </a:p>
        </p:txBody>
      </p:sp>
      <p:sp>
        <p:nvSpPr>
          <p:cNvPr id="18468" name="TextBox 59"/>
          <p:cNvSpPr txBox="1">
            <a:spLocks noChangeArrowheads="1"/>
          </p:cNvSpPr>
          <p:nvPr/>
        </p:nvSpPr>
        <p:spPr bwMode="auto">
          <a:xfrm>
            <a:off x="4857750" y="1690688"/>
            <a:ext cx="1785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ДОЛЖНОСТИ ОТРАСЛЕВЫХ СЛУЖАЩИХ</a:t>
            </a:r>
          </a:p>
        </p:txBody>
      </p:sp>
      <p:sp>
        <p:nvSpPr>
          <p:cNvPr id="18469" name="TextBox 60"/>
          <p:cNvSpPr txBox="1">
            <a:spLocks noChangeArrowheads="1"/>
          </p:cNvSpPr>
          <p:nvPr/>
        </p:nvSpPr>
        <p:spPr bwMode="auto">
          <a:xfrm>
            <a:off x="6643688" y="1617663"/>
            <a:ext cx="2500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ДОЛЖНОСТИ ОБЩЕОТРАСЛЕВЫХ СПЕЦИАЛИСТОВ И ПРОФЕССИИ РАБОЧИХ</a:t>
            </a:r>
          </a:p>
        </p:txBody>
      </p:sp>
      <p:sp>
        <p:nvSpPr>
          <p:cNvPr id="62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3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2786050" y="1571612"/>
            <a:ext cx="1714512" cy="107157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8474" name="TextBox 63"/>
          <p:cNvSpPr txBox="1">
            <a:spLocks noChangeArrowheads="1"/>
          </p:cNvSpPr>
          <p:nvPr/>
        </p:nvSpPr>
        <p:spPr bwMode="auto">
          <a:xfrm>
            <a:off x="2714625" y="1643063"/>
            <a:ext cx="1785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ДОЛЖНОСТИ СЛУЖАЩИХ И ПРОФЕССИИ РАБОЧИХ</a:t>
            </a: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2714612" y="2786058"/>
            <a:ext cx="1781772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8478" name="TextBox 65"/>
          <p:cNvSpPr txBox="1">
            <a:spLocks noChangeArrowheads="1"/>
          </p:cNvSpPr>
          <p:nvPr/>
        </p:nvSpPr>
        <p:spPr bwMode="auto">
          <a:xfrm>
            <a:off x="2786063" y="2903538"/>
            <a:ext cx="1643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ЕДИНАЯ </a:t>
            </a:r>
          </a:p>
          <a:p>
            <a:pPr algn="ctr"/>
            <a:r>
              <a:rPr lang="ru-RU" sz="1400">
                <a:solidFill>
                  <a:srgbClr val="006600"/>
                </a:solidFill>
              </a:rPr>
              <a:t>18-РАЗРЯДНАЯ ТАРИФНАЯ</a:t>
            </a:r>
          </a:p>
          <a:p>
            <a:pPr algn="ctr"/>
            <a:r>
              <a:rPr lang="ru-RU" sz="1400">
                <a:solidFill>
                  <a:srgbClr val="006600"/>
                </a:solidFill>
              </a:rPr>
              <a:t> СЕТКА</a:t>
            </a: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2714612" y="4143380"/>
            <a:ext cx="1781772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8482" name="TextBox 67"/>
          <p:cNvSpPr txBox="1">
            <a:spLocks noChangeArrowheads="1"/>
          </p:cNvSpPr>
          <p:nvPr/>
        </p:nvSpPr>
        <p:spPr bwMode="auto">
          <a:xfrm>
            <a:off x="2786063" y="4357688"/>
            <a:ext cx="1785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НАДБАВКИ,  ДОПЛАТЫ И ПРЕМИИ</a:t>
            </a:r>
          </a:p>
        </p:txBody>
      </p:sp>
      <p:cxnSp>
        <p:nvCxnSpPr>
          <p:cNvPr id="18483" name="Прямая соединительная линия 68"/>
          <p:cNvCxnSpPr>
            <a:cxnSpLocks noChangeShapeType="1"/>
          </p:cNvCxnSpPr>
          <p:nvPr/>
        </p:nvCxnSpPr>
        <p:spPr bwMode="auto">
          <a:xfrm rot="5400000">
            <a:off x="1928813" y="3929063"/>
            <a:ext cx="5429250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18484" name="Прямая соединительная линия 69"/>
          <p:cNvCxnSpPr>
            <a:cxnSpLocks noChangeShapeType="1"/>
          </p:cNvCxnSpPr>
          <p:nvPr/>
        </p:nvCxnSpPr>
        <p:spPr bwMode="auto">
          <a:xfrm rot="5400000">
            <a:off x="-178594" y="3964782"/>
            <a:ext cx="5500687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8485" name="TextBox 70"/>
          <p:cNvSpPr txBox="1">
            <a:spLocks noChangeArrowheads="1"/>
          </p:cNvSpPr>
          <p:nvPr/>
        </p:nvSpPr>
        <p:spPr bwMode="auto">
          <a:xfrm>
            <a:off x="5929313" y="1000125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НСОТ</a:t>
            </a:r>
          </a:p>
        </p:txBody>
      </p:sp>
      <p:sp>
        <p:nvSpPr>
          <p:cNvPr id="18486" name="TextBox 71"/>
          <p:cNvSpPr txBox="1">
            <a:spLocks noChangeArrowheads="1"/>
          </p:cNvSpPr>
          <p:nvPr/>
        </p:nvSpPr>
        <p:spPr bwMode="auto">
          <a:xfrm>
            <a:off x="3214688" y="100012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tx1"/>
                </a:solidFill>
              </a:rPr>
              <a:t>ЕТС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4857752" y="5500702"/>
            <a:ext cx="4071966" cy="12144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8490" name="TextBox 54"/>
          <p:cNvSpPr txBox="1">
            <a:spLocks noChangeArrowheads="1"/>
          </p:cNvSpPr>
          <p:nvPr/>
        </p:nvSpPr>
        <p:spPr bwMode="auto">
          <a:xfrm>
            <a:off x="2857500" y="5500688"/>
            <a:ext cx="585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006600"/>
                </a:solidFill>
              </a:rPr>
              <a:t>ВЫПЛАТЫ СОГЛАСНО ТРУДОВОГО КОДЕКСА РОССИЙСКОЙ ФЕДЕРАЦИИ</a:t>
            </a:r>
          </a:p>
          <a:p>
            <a:pPr algn="ctr"/>
            <a:r>
              <a:rPr lang="ru-RU" sz="1800">
                <a:solidFill>
                  <a:srgbClr val="006600"/>
                </a:solidFill>
              </a:rPr>
              <a:t>ночные, вредность, особые условия труда, выплаты за работу в сельской местности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6715140" y="4143380"/>
            <a:ext cx="221457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494" name="TextBox 37"/>
          <p:cNvSpPr txBox="1">
            <a:spLocks noChangeArrowheads="1"/>
          </p:cNvSpPr>
          <p:nvPr/>
        </p:nvSpPr>
        <p:spPr bwMode="auto">
          <a:xfrm>
            <a:off x="6929438" y="4429125"/>
            <a:ext cx="17859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6600"/>
                </a:solidFill>
              </a:rPr>
              <a:t>НАДБАВКИ, ДОПЛАТЫ И ПРЕМИИ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User\Рабочий стол\молодежка\2(4)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751" r="19052"/>
          <a:stretch>
            <a:fillRect/>
          </a:stretch>
        </p:blipFill>
        <p:spPr bwMode="auto">
          <a:xfrm>
            <a:off x="6767513" y="0"/>
            <a:ext cx="23764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214313"/>
            <a:ext cx="6786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tx1"/>
                </a:solidFill>
                <a:cs typeface="+mn-cs"/>
              </a:rPr>
              <a:t>СРЕДНЯЯ СТРУКТУРА ЗАРАБОТНОЙ ПЛАТЫ ОТРАСЛЕВОГО СПЕЦИАЛИСТА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85720" y="5143512"/>
            <a:ext cx="4357718" cy="1000132"/>
          </a:xfrm>
          <a:prstGeom prst="roundRect">
            <a:avLst/>
          </a:prstGeom>
          <a:solidFill>
            <a:srgbClr val="7030A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 bwMode="auto">
          <a:xfrm>
            <a:off x="6429388" y="1857364"/>
            <a:ext cx="2210400" cy="1214446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465" name="Прямоугольник 20"/>
          <p:cNvSpPr>
            <a:spLocks noChangeArrowheads="1"/>
          </p:cNvSpPr>
          <p:nvPr/>
        </p:nvSpPr>
        <p:spPr bwMode="auto">
          <a:xfrm>
            <a:off x="6429375" y="2130425"/>
            <a:ext cx="2286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ДОЛЖНОСТНОЙ </a:t>
            </a:r>
          </a:p>
          <a:p>
            <a:pPr algn="ctr"/>
            <a:r>
              <a:rPr lang="ru-RU" sz="1400">
                <a:solidFill>
                  <a:schemeClr val="bg2"/>
                </a:solidFill>
              </a:rPr>
              <a:t>ОКЛАД </a:t>
            </a:r>
            <a:endParaRPr lang="ru-RU" sz="1400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433566" y="3429000"/>
            <a:ext cx="2210400" cy="121444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500826" y="5000636"/>
            <a:ext cx="2210400" cy="1214446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9472" name="TextBox 24"/>
          <p:cNvSpPr txBox="1">
            <a:spLocks noChangeArrowheads="1"/>
          </p:cNvSpPr>
          <p:nvPr/>
        </p:nvSpPr>
        <p:spPr bwMode="auto">
          <a:xfrm>
            <a:off x="6286500" y="3643313"/>
            <a:ext cx="2571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СТИМУЛИРУЮЩЕГО ХАРАКТЕРА</a:t>
            </a:r>
          </a:p>
        </p:txBody>
      </p:sp>
      <p:sp>
        <p:nvSpPr>
          <p:cNvPr id="19473" name="TextBox 25"/>
          <p:cNvSpPr txBox="1">
            <a:spLocks noChangeArrowheads="1"/>
          </p:cNvSpPr>
          <p:nvPr/>
        </p:nvSpPr>
        <p:spPr bwMode="auto">
          <a:xfrm>
            <a:off x="6286500" y="5191125"/>
            <a:ext cx="2571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КОМПЕНСАЦИОННОГО ХАРАКТЕРА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285803" y="3171942"/>
            <a:ext cx="4356707" cy="757124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Скругленный прямоугольник 27"/>
          <p:cNvSpPr>
            <a:spLocks/>
          </p:cNvSpPr>
          <p:nvPr/>
        </p:nvSpPr>
        <p:spPr bwMode="auto">
          <a:xfrm>
            <a:off x="285803" y="1857364"/>
            <a:ext cx="4356707" cy="1214446"/>
          </a:xfrm>
          <a:prstGeom prst="roundRect">
            <a:avLst/>
          </a:prstGeom>
          <a:solidFill>
            <a:srgbClr val="C0000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803" y="4000504"/>
            <a:ext cx="4356707" cy="714380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9483" name="TextBox 30"/>
          <p:cNvSpPr txBox="1">
            <a:spLocks noChangeArrowheads="1"/>
          </p:cNvSpPr>
          <p:nvPr/>
        </p:nvSpPr>
        <p:spPr bwMode="auto">
          <a:xfrm>
            <a:off x="357188" y="3214688"/>
            <a:ext cx="4286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ВЫПЛАТЫ СТИМУЛИРУЮЩЕГО ХАРАКТЕРА ЗА СТАЖ, КАТЕГОРИЮ, ИНТЕНСИВНОСТЬ И СПЕЦИФИКУ ТРУДА</a:t>
            </a:r>
          </a:p>
        </p:txBody>
      </p:sp>
      <p:sp>
        <p:nvSpPr>
          <p:cNvPr id="19484" name="TextBox 31"/>
          <p:cNvSpPr txBox="1">
            <a:spLocks noChangeArrowheads="1"/>
          </p:cNvSpPr>
          <p:nvPr/>
        </p:nvSpPr>
        <p:spPr bwMode="auto">
          <a:xfrm>
            <a:off x="285750" y="400050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ВЫПЛАТЫ СТИМУЛИРУЮЩЕГО ХАРАКТЕРА ЗА РЕЗУЛЬТАТИВНОСТЬ ТРУДА </a:t>
            </a:r>
          </a:p>
          <a:p>
            <a:pPr algn="ctr"/>
            <a:r>
              <a:rPr lang="ru-RU" sz="1400"/>
              <a:t>ИЛИ ЗА КАЧЕСТВО</a:t>
            </a:r>
          </a:p>
        </p:txBody>
      </p:sp>
      <p:sp>
        <p:nvSpPr>
          <p:cNvPr id="19485" name="TextBox 32"/>
          <p:cNvSpPr txBox="1">
            <a:spLocks noChangeArrowheads="1"/>
          </p:cNvSpPr>
          <p:nvPr/>
        </p:nvSpPr>
        <p:spPr bwMode="auto">
          <a:xfrm>
            <a:off x="357188" y="5189538"/>
            <a:ext cx="4286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ДОЛЖНОСТНОЙ ОКЛАД НА ФИКСИРОВАННЫЙ КОЭФФИЦИЕНТ, УСТАНОВЛЕННЫЙ ТРУДОВЫМ КОДЕКСОМ+СЕЛЬСКИЕ ВЫПЛАТЫ</a:t>
            </a:r>
          </a:p>
        </p:txBody>
      </p:sp>
      <p:cxnSp>
        <p:nvCxnSpPr>
          <p:cNvPr id="19486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2643188" y="6286500"/>
            <a:ext cx="5000625" cy="1588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9487" name="Левая фигурная скобка 36"/>
          <p:cNvSpPr>
            <a:spLocks/>
          </p:cNvSpPr>
          <p:nvPr/>
        </p:nvSpPr>
        <p:spPr bwMode="auto">
          <a:xfrm rot="10800000">
            <a:off x="4714875" y="3143250"/>
            <a:ext cx="357188" cy="2000250"/>
          </a:xfrm>
          <a:prstGeom prst="leftBrace">
            <a:avLst>
              <a:gd name="adj1" fmla="val 8322"/>
              <a:gd name="adj2" fmla="val 50000"/>
            </a:avLst>
          </a:prstGeom>
          <a:noFill/>
          <a:ln w="31750" algn="ctr">
            <a:solidFill>
              <a:srgbClr val="0066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/>
          </a:p>
        </p:txBody>
      </p:sp>
      <p:sp>
        <p:nvSpPr>
          <p:cNvPr id="19488" name="TextBox 37"/>
          <p:cNvSpPr txBox="1">
            <a:spLocks noChangeArrowheads="1"/>
          </p:cNvSpPr>
          <p:nvPr/>
        </p:nvSpPr>
        <p:spPr bwMode="auto">
          <a:xfrm>
            <a:off x="5072063" y="62865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100%</a:t>
            </a:r>
          </a:p>
        </p:txBody>
      </p:sp>
      <p:sp>
        <p:nvSpPr>
          <p:cNvPr id="19489" name="TextBox 38"/>
          <p:cNvSpPr txBox="1">
            <a:spLocks noChangeArrowheads="1"/>
          </p:cNvSpPr>
          <p:nvPr/>
        </p:nvSpPr>
        <p:spPr bwMode="auto">
          <a:xfrm>
            <a:off x="357188" y="2130425"/>
            <a:ext cx="4357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БАЗОВЫЙ ОКЛАД </a:t>
            </a:r>
          </a:p>
          <a:p>
            <a:pPr algn="ctr"/>
            <a:r>
              <a:rPr lang="ru-RU" sz="1600"/>
              <a:t>Х КОЛИЧЕСТВО СТАВОК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4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19491" name="TextBox 21"/>
          <p:cNvSpPr txBox="1">
            <a:spLocks noChangeArrowheads="1"/>
          </p:cNvSpPr>
          <p:nvPr/>
        </p:nvSpPr>
        <p:spPr bwMode="auto">
          <a:xfrm>
            <a:off x="4929188" y="2214563"/>
            <a:ext cx="142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70%</a:t>
            </a:r>
          </a:p>
        </p:txBody>
      </p:sp>
      <p:sp>
        <p:nvSpPr>
          <p:cNvPr id="19492" name="TextBox 29"/>
          <p:cNvSpPr txBox="1">
            <a:spLocks noChangeArrowheads="1"/>
          </p:cNvSpPr>
          <p:nvPr/>
        </p:nvSpPr>
        <p:spPr bwMode="auto">
          <a:xfrm>
            <a:off x="4956175" y="3762375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25%</a:t>
            </a:r>
          </a:p>
        </p:txBody>
      </p:sp>
      <p:sp>
        <p:nvSpPr>
          <p:cNvPr id="19493" name="TextBox 33"/>
          <p:cNvSpPr txBox="1">
            <a:spLocks noChangeArrowheads="1"/>
          </p:cNvSpPr>
          <p:nvPr/>
        </p:nvSpPr>
        <p:spPr bwMode="auto">
          <a:xfrm>
            <a:off x="5000625" y="528637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5%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285720" y="4786322"/>
            <a:ext cx="4356707" cy="285752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9497" name="TextBox 40"/>
          <p:cNvSpPr txBox="1">
            <a:spLocks noChangeArrowheads="1"/>
          </p:cNvSpPr>
          <p:nvPr/>
        </p:nvSpPr>
        <p:spPr bwMode="auto">
          <a:xfrm>
            <a:off x="285750" y="4786313"/>
            <a:ext cx="4286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ПРЕМИАЛЬНЫЕ ВЫПЛАТЫ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User\Рабочий стол\молодежка\02.jpg"/>
          <p:cNvPicPr>
            <a:picLocks noChangeAspect="1" noChangeArrowheads="1"/>
          </p:cNvPicPr>
          <p:nvPr/>
        </p:nvPicPr>
        <p:blipFill>
          <a:blip r:embed="rId3" cstate="print"/>
          <a:srcRect l="12206" r="13783"/>
          <a:stretch>
            <a:fillRect/>
          </a:stretch>
        </p:blipFill>
        <p:spPr bwMode="auto">
          <a:xfrm>
            <a:off x="7019925" y="0"/>
            <a:ext cx="21240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6786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СРЕДНЯЯ СТРУКТУРА ЗАРАБОТНОЙ ПЛАТЫ ОБЩЕОТРАСЛЕВОГО СЛУЖАЩЕГО И РАБОЧЕГО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42910" y="5143512"/>
            <a:ext cx="4000528" cy="1000132"/>
          </a:xfrm>
          <a:prstGeom prst="roundRect">
            <a:avLst/>
          </a:prstGeom>
          <a:solidFill>
            <a:srgbClr val="7030A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 bwMode="auto">
          <a:xfrm>
            <a:off x="6429388" y="1857364"/>
            <a:ext cx="2210400" cy="1214446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1513" name="Прямоугольник 20"/>
          <p:cNvSpPr>
            <a:spLocks noChangeArrowheads="1"/>
          </p:cNvSpPr>
          <p:nvPr/>
        </p:nvSpPr>
        <p:spPr bwMode="auto">
          <a:xfrm>
            <a:off x="6357938" y="219075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ДОЛЖНОСТНОЙ ОКЛАД</a:t>
            </a:r>
            <a:endParaRPr lang="ru-RU" sz="1400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433566" y="3429000"/>
            <a:ext cx="2210400" cy="121444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500826" y="5000636"/>
            <a:ext cx="2210400" cy="1214446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6286500" y="3643313"/>
            <a:ext cx="2571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СТИМУЛИРУЮЩЕГО ХАРАКТЕРА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6286500" y="5191125"/>
            <a:ext cx="2571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2"/>
                </a:solidFill>
              </a:rPr>
              <a:t>ВЫПЛАТЫ КОМПЕНСАЦИОННОГО ХАРАКТЕРА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642910" y="3171942"/>
            <a:ext cx="3999600" cy="900000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Скругленный прямоугольник 27"/>
          <p:cNvSpPr>
            <a:spLocks/>
          </p:cNvSpPr>
          <p:nvPr/>
        </p:nvSpPr>
        <p:spPr bwMode="auto">
          <a:xfrm>
            <a:off x="642910" y="1857364"/>
            <a:ext cx="3999600" cy="1214446"/>
          </a:xfrm>
          <a:prstGeom prst="roundRect">
            <a:avLst/>
          </a:prstGeom>
          <a:solidFill>
            <a:srgbClr val="C0000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642910" y="4143380"/>
            <a:ext cx="3999600" cy="900000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21531" name="TextBox 30"/>
          <p:cNvSpPr txBox="1">
            <a:spLocks noChangeArrowheads="1"/>
          </p:cNvSpPr>
          <p:nvPr/>
        </p:nvSpPr>
        <p:spPr bwMode="auto">
          <a:xfrm>
            <a:off x="642938" y="3262313"/>
            <a:ext cx="4071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ВЫПЛАТЫ СТИМУЛИРУЮЩЕГО ХАРАКТЕРА ЗА СТАЖ, ИНТЕНСИВНОСТЬ И СПЕЦИФИКУ ТРУДА</a:t>
            </a:r>
          </a:p>
        </p:txBody>
      </p:sp>
      <p:sp>
        <p:nvSpPr>
          <p:cNvPr id="21532" name="TextBox 31"/>
          <p:cNvSpPr txBox="1">
            <a:spLocks noChangeArrowheads="1"/>
          </p:cNvSpPr>
          <p:nvPr/>
        </p:nvSpPr>
        <p:spPr bwMode="auto">
          <a:xfrm>
            <a:off x="642938" y="4478338"/>
            <a:ext cx="4071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ПРЕМИАЛЬНЫЕ ВЫПЛАТЫ</a:t>
            </a:r>
          </a:p>
        </p:txBody>
      </p:sp>
      <p:sp>
        <p:nvSpPr>
          <p:cNvPr id="21533" name="TextBox 32"/>
          <p:cNvSpPr txBox="1">
            <a:spLocks noChangeArrowheads="1"/>
          </p:cNvSpPr>
          <p:nvPr/>
        </p:nvSpPr>
        <p:spPr bwMode="auto">
          <a:xfrm>
            <a:off x="642938" y="5189538"/>
            <a:ext cx="4071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ДОЛЖНОСТНОЙ ОКЛАД НА ФИКСИРОВАННЫЙ КОЭФФИЦИЕНТ, УСТАНОВЛЕННЫЙ ТРУДОВЫМ КОДЕКСОМ</a:t>
            </a:r>
          </a:p>
        </p:txBody>
      </p:sp>
      <p:cxnSp>
        <p:nvCxnSpPr>
          <p:cNvPr id="21534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2643188" y="6286500"/>
            <a:ext cx="5000625" cy="1588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1535" name="Левая фигурная скобка 36"/>
          <p:cNvSpPr>
            <a:spLocks/>
          </p:cNvSpPr>
          <p:nvPr/>
        </p:nvSpPr>
        <p:spPr bwMode="auto">
          <a:xfrm rot="10800000">
            <a:off x="4714875" y="3143250"/>
            <a:ext cx="357188" cy="2000250"/>
          </a:xfrm>
          <a:prstGeom prst="leftBrace">
            <a:avLst>
              <a:gd name="adj1" fmla="val 8322"/>
              <a:gd name="adj2" fmla="val 50000"/>
            </a:avLst>
          </a:prstGeom>
          <a:noFill/>
          <a:ln w="31750" algn="ctr">
            <a:solidFill>
              <a:srgbClr val="0066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/>
          </a:p>
        </p:txBody>
      </p:sp>
      <p:sp>
        <p:nvSpPr>
          <p:cNvPr id="21536" name="TextBox 37"/>
          <p:cNvSpPr txBox="1">
            <a:spLocks noChangeArrowheads="1"/>
          </p:cNvSpPr>
          <p:nvPr/>
        </p:nvSpPr>
        <p:spPr bwMode="auto">
          <a:xfrm>
            <a:off x="5072063" y="62865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100%</a:t>
            </a:r>
          </a:p>
        </p:txBody>
      </p:sp>
      <p:sp>
        <p:nvSpPr>
          <p:cNvPr id="21537" name="TextBox 21"/>
          <p:cNvSpPr txBox="1">
            <a:spLocks noChangeArrowheads="1"/>
          </p:cNvSpPr>
          <p:nvPr/>
        </p:nvSpPr>
        <p:spPr bwMode="auto">
          <a:xfrm>
            <a:off x="500063" y="2143125"/>
            <a:ext cx="4357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БАЗОВЫЙ ОКЛАД</a:t>
            </a:r>
          </a:p>
          <a:p>
            <a:pPr algn="ctr"/>
            <a:r>
              <a:rPr lang="ru-RU" sz="1400"/>
              <a:t>Х КОЛИЧЕСТВО СТАВОК</a:t>
            </a: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5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21539" name="TextBox 29"/>
          <p:cNvSpPr txBox="1">
            <a:spLocks noChangeArrowheads="1"/>
          </p:cNvSpPr>
          <p:nvPr/>
        </p:nvSpPr>
        <p:spPr bwMode="auto">
          <a:xfrm>
            <a:off x="4929188" y="221456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95%</a:t>
            </a:r>
          </a:p>
        </p:txBody>
      </p:sp>
      <p:sp>
        <p:nvSpPr>
          <p:cNvPr id="21540" name="TextBox 38"/>
          <p:cNvSpPr txBox="1">
            <a:spLocks noChangeArrowheads="1"/>
          </p:cNvSpPr>
          <p:nvPr/>
        </p:nvSpPr>
        <p:spPr bwMode="auto">
          <a:xfrm>
            <a:off x="4956175" y="376237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2%</a:t>
            </a:r>
          </a:p>
        </p:txBody>
      </p:sp>
      <p:sp>
        <p:nvSpPr>
          <p:cNvPr id="21541" name="TextBox 39"/>
          <p:cNvSpPr txBox="1">
            <a:spLocks noChangeArrowheads="1"/>
          </p:cNvSpPr>
          <p:nvPr/>
        </p:nvSpPr>
        <p:spPr bwMode="auto">
          <a:xfrm>
            <a:off x="5000625" y="5286375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User\Рабочий стол\молодежка\24_molodezhnaya_politika.jpg"/>
          <p:cNvPicPr>
            <a:picLocks noChangeAspect="1" noChangeArrowheads="1"/>
          </p:cNvPicPr>
          <p:nvPr/>
        </p:nvPicPr>
        <p:blipFill>
          <a:blip r:embed="rId3" cstate="print"/>
          <a:srcRect l="15533" r="11681"/>
          <a:stretch>
            <a:fillRect/>
          </a:stretch>
        </p:blipFill>
        <p:spPr bwMode="auto">
          <a:xfrm>
            <a:off x="7127875" y="0"/>
            <a:ext cx="2016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625" y="357188"/>
            <a:ext cx="7143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БАЗОВЫЕ ОКЛАДЫ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ОТРАСЛЕВЫХ СПЕЦИАЛИСТОВ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1785926"/>
          <a:ext cx="7786742" cy="19288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07025"/>
                <a:gridCol w="1142061"/>
                <a:gridCol w="1245887"/>
                <a:gridCol w="1349709"/>
                <a:gridCol w="1142060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Разряды оплаты труда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Межразрядные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 коэффициенты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1,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23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1,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4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1,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базового оклада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4611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5672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6594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6917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-1071563" y="1357313"/>
            <a:ext cx="900112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2400">
                <a:solidFill>
                  <a:srgbClr val="990000"/>
                </a:solidFill>
              </a:rPr>
              <a:t>ЧЕТЫРЕХРАЗРЯДНАЯ ТАРИФНАЯ СЕТКА </a:t>
            </a:r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1857375" y="3692525"/>
            <a:ext cx="7572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/>
              <a:t> 1 разряд  - основное общее и среднее (полное) общее</a:t>
            </a:r>
          </a:p>
          <a:p>
            <a:r>
              <a:rPr lang="ru-RU" sz="1600"/>
              <a:t>                      образование</a:t>
            </a:r>
          </a:p>
          <a:p>
            <a:pPr>
              <a:buFont typeface="Arial" charset="0"/>
              <a:buChar char="•"/>
            </a:pPr>
            <a:r>
              <a:rPr lang="ru-RU" sz="1600"/>
              <a:t> 2 разряд – начальное и среднее профессиональное</a:t>
            </a:r>
          </a:p>
          <a:p>
            <a:r>
              <a:rPr lang="ru-RU" sz="1600"/>
              <a:t>                      образование</a:t>
            </a:r>
          </a:p>
          <a:p>
            <a:pPr>
              <a:buFont typeface="Arial" charset="0"/>
              <a:buChar char="•"/>
            </a:pPr>
            <a:r>
              <a:rPr lang="ru-RU" sz="1600"/>
              <a:t> 3 разряд – высшее профессиональное образование, </a:t>
            </a:r>
          </a:p>
          <a:p>
            <a:r>
              <a:rPr lang="ru-RU" sz="1600"/>
              <a:t>                      квалификация «бакалавр»</a:t>
            </a:r>
          </a:p>
          <a:p>
            <a:pPr>
              <a:buFont typeface="Arial" charset="0"/>
              <a:buChar char="•"/>
            </a:pPr>
            <a:r>
              <a:rPr lang="ru-RU" sz="1600"/>
              <a:t> 4 разряд – высшее профессиональное образование,</a:t>
            </a:r>
          </a:p>
          <a:p>
            <a:r>
              <a:rPr lang="ru-RU" sz="1600"/>
              <a:t>                      квалификация «магистр» или «дипломированный </a:t>
            </a:r>
          </a:p>
          <a:p>
            <a:r>
              <a:rPr lang="ru-RU" sz="1600"/>
              <a:t>                      специалист»</a:t>
            </a:r>
          </a:p>
        </p:txBody>
      </p:sp>
      <p:sp>
        <p:nvSpPr>
          <p:cNvPr id="23558" name="Прямоугольник 15"/>
          <p:cNvSpPr>
            <a:spLocks noChangeArrowheads="1"/>
          </p:cNvSpPr>
          <p:nvPr/>
        </p:nvSpPr>
        <p:spPr bwMode="auto">
          <a:xfrm>
            <a:off x="1262063" y="5956300"/>
            <a:ext cx="6810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ru-RU" sz="2400">
                <a:solidFill>
                  <a:srgbClr val="990000"/>
                </a:solidFill>
              </a:rPr>
              <a:t>ТАРИФНАЯ СТАВКА ПЕРВОГО РАЗРЯДА – </a:t>
            </a:r>
          </a:p>
          <a:p>
            <a:pPr algn="ctr" fontAlgn="ctr"/>
            <a:r>
              <a:rPr lang="ru-RU" sz="2400">
                <a:solidFill>
                  <a:srgbClr val="990000"/>
                </a:solidFill>
              </a:rPr>
              <a:t>4611 РУБЛЕЙ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6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User\Рабочий стол\молодежка\201112192647rv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378575" y="0"/>
            <a:ext cx="2765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500" y="0"/>
            <a:ext cx="91519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ПРОФЕССИОНАЛЬНЫЕ КВАЛИФИКАЦИОННЫЕ ГРУППЫ 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8715375" y="6572250"/>
            <a:ext cx="2825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ru-RU"/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142875" y="455613"/>
            <a:ext cx="4786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C00000"/>
                </a:solidFill>
              </a:rPr>
              <a:t>Группы профессий рабочих и должностей служащих, сформированные с учетом сферы деятельности на основе требований к профессиональной подготовке и уровню квалификации</a:t>
            </a:r>
          </a:p>
        </p:txBody>
      </p:sp>
      <p:sp>
        <p:nvSpPr>
          <p:cNvPr id="25605" name="TextBox 12"/>
          <p:cNvSpPr txBox="1">
            <a:spLocks noChangeArrowheads="1"/>
          </p:cNvSpPr>
          <p:nvPr/>
        </p:nvSpPr>
        <p:spPr bwMode="auto">
          <a:xfrm>
            <a:off x="4357688" y="785813"/>
            <a:ext cx="4786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i="1">
                <a:solidFill>
                  <a:schemeClr val="tx1"/>
                </a:solidFill>
              </a:rPr>
              <a:t>Утверждаются приказами Министерства здравоохранения и социального развития Российской Федерации и распространяются на федеральные государственные учреждения, учреждения субъектов Российской Федерации и муниципальные учреждения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42844" y="1857364"/>
          <a:ext cx="8858312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7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-33338"/>
            <a:ext cx="8964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ПРОФЕССИОНАЛЬНО-КВАЛИФИКАЦИОННАЯ ГРУППА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1014394"/>
          <a:ext cx="9144000" cy="62750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2976"/>
                <a:gridCol w="2097024"/>
                <a:gridCol w="2448000"/>
                <a:gridCol w="1727363"/>
                <a:gridCol w="1728637"/>
              </a:tblGrid>
              <a:tr h="428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Номер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группы /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уровня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3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2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1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113993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6600"/>
                          </a:solidFill>
                        </a:rPr>
                        <a:t>Должности </a:t>
                      </a:r>
                      <a:r>
                        <a:rPr lang="ru-RU" sz="1400" u="none" strike="noStrike" dirty="0">
                          <a:solidFill>
                            <a:srgbClr val="006600"/>
                          </a:solidFill>
                        </a:rPr>
                        <a:t>руководителей структурных подразделений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6600"/>
                          </a:solidFill>
                        </a:rPr>
                        <a:t>Должности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6600"/>
                          </a:solidFill>
                        </a:rPr>
                        <a:t>педагогических </a:t>
                      </a:r>
                      <a:r>
                        <a:rPr lang="ru-RU" sz="1400" u="none" strike="noStrike" dirty="0">
                          <a:solidFill>
                            <a:srgbClr val="006600"/>
                          </a:solidFill>
                        </a:rPr>
                        <a:t>работников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rgbClr val="006600"/>
                          </a:solidFill>
                        </a:rPr>
                        <a:t>Должности </a:t>
                      </a:r>
                      <a:r>
                        <a:rPr lang="ru-RU" sz="1300" u="none" strike="noStrike" dirty="0">
                          <a:solidFill>
                            <a:srgbClr val="006600"/>
                          </a:solidFill>
                        </a:rPr>
                        <a:t>работников учебно-вспомогательного персонала второго уровня</a:t>
                      </a:r>
                      <a:endParaRPr lang="ru-RU" sz="13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rgbClr val="006600"/>
                          </a:solidFill>
                        </a:rPr>
                        <a:t>Должности </a:t>
                      </a:r>
                      <a:r>
                        <a:rPr lang="ru-RU" sz="1300" u="none" strike="noStrike" dirty="0">
                          <a:solidFill>
                            <a:srgbClr val="006600"/>
                          </a:solidFill>
                        </a:rPr>
                        <a:t>работников учебно-вспомогательного персонала первого уровня</a:t>
                      </a:r>
                      <a:endParaRPr lang="ru-RU" sz="13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788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1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Заведующий (начальник) структурным </a:t>
                      </a:r>
                      <a:r>
                        <a:rPr lang="ru-RU" sz="1100" u="none" strike="noStrike" dirty="0" smtClean="0"/>
                        <a:t>подразделением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Инструктор по труду, инструктор по физической культуре, музыкальный руководитель, старший вожатый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Дежурный по режиму, младший воспитатель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Вожатый, помощник воспитателя, секретарь учебной части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72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2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Заведующий (начальник) обособленным структурным </a:t>
                      </a:r>
                      <a:r>
                        <a:rPr lang="ru-RU" sz="1100" u="none" strike="noStrike" dirty="0" smtClean="0"/>
                        <a:t>подразделением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Инструктор-методист, концертмейстер, педагог дополнительного образования, </a:t>
                      </a:r>
                      <a:r>
                        <a:rPr lang="ru-RU" sz="1100" u="none" strike="noStrike" dirty="0" smtClean="0"/>
                        <a:t>специалист по работе с молодежью, специалист по социальной работе с </a:t>
                      </a:r>
                      <a:r>
                        <a:rPr lang="ru-RU" sz="1100" u="none" strike="noStrike" dirty="0" err="1" smtClean="0"/>
                        <a:t>молодежью,педагог-организатор</a:t>
                      </a:r>
                      <a:r>
                        <a:rPr lang="ru-RU" sz="1100" u="none" strike="noStrike" dirty="0"/>
                        <a:t>, социальный педагог, тренер-преподаватель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Диспетчер образовательного учреждения, старший дежурный по режиму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37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3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Начальник </a:t>
                      </a:r>
                      <a:r>
                        <a:rPr lang="ru-RU" sz="1100" u="none" strike="noStrike" dirty="0" smtClean="0"/>
                        <a:t>обособленного </a:t>
                      </a:r>
                      <a:r>
                        <a:rPr lang="ru-RU" sz="1100" u="none" strike="noStrike" dirty="0"/>
                        <a:t>структурного подразделения образовательного учреждения (подразделения) </a:t>
                      </a:r>
                      <a:r>
                        <a:rPr lang="ru-RU" sz="1100" u="none" strike="noStrike" dirty="0" smtClean="0"/>
                        <a:t>НПО и СПО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Воспитатель, </a:t>
                      </a:r>
                      <a:r>
                        <a:rPr lang="ru-RU" sz="1100" u="none" strike="noStrike" dirty="0"/>
                        <a:t>методист, педагог-психолог, старший инструктор-методист, старший педагог дополнительного образования, </a:t>
                      </a:r>
                      <a:r>
                        <a:rPr lang="ru-RU" sz="1100" u="none" strike="noStrike" dirty="0" smtClean="0"/>
                        <a:t>старший </a:t>
                      </a:r>
                      <a:r>
                        <a:rPr lang="ru-RU" sz="1100" u="none" strike="noStrike" dirty="0"/>
                        <a:t>тренер-преподаватель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9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4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Преподаватель, </a:t>
                      </a:r>
                      <a:r>
                        <a:rPr lang="ru-RU" sz="1100" u="none" strike="noStrike" dirty="0"/>
                        <a:t>преподаватель-организатор ОБЖ, руководитель физического воспитания, старший воспитатель, старший методист</a:t>
                      </a:r>
                      <a:r>
                        <a:rPr lang="ru-RU" sz="1100" u="none" strike="noStrike" dirty="0" smtClean="0"/>
                        <a:t>,, </a:t>
                      </a:r>
                      <a:r>
                        <a:rPr lang="ru-RU" sz="1100" u="none" strike="noStrike" dirty="0"/>
                        <a:t>учитель, учитель-дефектолог, учитель-логопед (логопед)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75" y="395288"/>
            <a:ext cx="9001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18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990000"/>
                </a:solidFill>
                <a:cs typeface="+mn-cs"/>
              </a:rPr>
              <a:t>РАБОТНИКОВ ОБРАЗОВАНИЯ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8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71438"/>
            <a:ext cx="8964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ПРОФЕССИОНАЛЬНО-КВАЛИФИКАЦИОННАЯ ГРУППА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1000108"/>
          <a:ext cx="9144031" cy="58579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8579"/>
                <a:gridCol w="2032014"/>
                <a:gridCol w="2032014"/>
                <a:gridCol w="2321660"/>
                <a:gridCol w="1669764"/>
              </a:tblGrid>
              <a:tr h="293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Номер</a:t>
                      </a:r>
                      <a:r>
                        <a:rPr lang="ru-RU" sz="1400" b="1" u="none" strike="noStrike" baseline="0" dirty="0" smtClean="0">
                          <a:solidFill>
                            <a:schemeClr val="tx2"/>
                          </a:solidFill>
                        </a:rPr>
                        <a:t> групп</a:t>
                      </a:r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ы /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 уровня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3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2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1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1092173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6600"/>
                          </a:solidFill>
                        </a:rPr>
                        <a:t>Должности</a:t>
                      </a:r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работников физической культуры и спорта четвертого уровня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6600"/>
                          </a:solidFill>
                        </a:rPr>
                        <a:t>Должности</a:t>
                      </a:r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работников физической культуры и спорта третьего уровня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6600"/>
                          </a:solidFill>
                        </a:rPr>
                        <a:t>Должности</a:t>
                      </a:r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работников физической культуры и</a:t>
                      </a:r>
                    </a:p>
                    <a:p>
                      <a:pPr algn="ctr" fontAlgn="ctr"/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спорта второго уровня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6600"/>
                          </a:solidFill>
                        </a:rPr>
                        <a:t>Должности</a:t>
                      </a:r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работников физической </a:t>
                      </a:r>
                    </a:p>
                    <a:p>
                      <a:pPr algn="ctr" fontAlgn="ctr"/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культуры и спорта первого уровня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619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1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Главный тренер</a:t>
                      </a:r>
                      <a:r>
                        <a:rPr lang="ru-RU" sz="1200" u="none" strike="noStrike" baseline="0" dirty="0" smtClean="0"/>
                        <a:t> сборной команды, государственный тренер, начальник сборной команды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Специалист по подготовке сборных команд, тренер-врач, тренер-инженер,</a:t>
                      </a:r>
                      <a:r>
                        <a:rPr lang="ru-RU" sz="1200" u="none" strike="noStrike" baseline="0" dirty="0" smtClean="0"/>
                        <a:t> тренер сборной команды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Инструктор по спорту, инструктор по физической</a:t>
                      </a:r>
                      <a:r>
                        <a:rPr lang="ru-RU" sz="1200" u="none" strike="noStrike" baseline="0" dirty="0" smtClean="0"/>
                        <a:t> культуре, спортсмен-инструктор, тренер-администратор, тренер-массажист, тренер-механик, тренер-оператор видеозаписи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Дежурный по спортивному залу, механик по техническим видам спорта, техник по эксплуатации и ремонту спортивной техники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09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2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Старший тренер сборной команды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Инструктор-методист по адаптивной физической культуре,</a:t>
                      </a:r>
                      <a:r>
                        <a:rPr lang="ru-RU" sz="1200" u="none" strike="noStrike" baseline="0" dirty="0" smtClean="0"/>
                        <a:t> инструктор-методист физкультурно-спортивных организаций, тренер, тренер-ветеринар, тренер-преподаватель по спорту, хореограф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r>
                        <a:rPr lang="ru-RU" sz="1200" u="none" strike="noStrike" dirty="0" smtClean="0"/>
                        <a:t>Спортивный судья,</a:t>
                      </a:r>
                      <a:r>
                        <a:rPr lang="ru-RU" sz="1200" u="none" strike="noStrike" baseline="0" dirty="0" smtClean="0"/>
                        <a:t> спортсмен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243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3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Старшие:</a:t>
                      </a:r>
                      <a:r>
                        <a:rPr lang="ru-RU" sz="1200" u="none" strike="noStrike" baseline="0" dirty="0" smtClean="0"/>
                        <a:t> инструктор-методист по адаптивной физической культуре, инструктор-методист физкультурно-спортивных организаций, тренер-преподаватель по спорту</a:t>
                      </a:r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75" y="500063"/>
            <a:ext cx="9001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ru-RU" sz="18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990000"/>
                </a:solidFill>
                <a:cs typeface="+mn-cs"/>
              </a:rPr>
              <a:t>РАБОТНИКОВ ФИЗИЧЕСКОЙ КУЛЬТУРЫ И СПОРТА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9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030A0"/>
        </a:solidFill>
        <a:ln>
          <a:headEnd type="none" w="med" len="med"/>
          <a:tailEnd type="none" w="med" len="med"/>
        </a:ln>
      </a:spPr>
      <a:bodyPr vert="horz" wrap="none" lIns="0" tIns="0" rIns="0" bIns="0" numCol="1" rtlCol="0" anchor="ctr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7407</TotalTime>
  <Words>1819</Words>
  <Application>Microsoft Office PowerPoint</Application>
  <PresentationFormat>Экран (4:3)</PresentationFormat>
  <Paragraphs>730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Сумерки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ЦЭСИ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none</dc:creator>
  <cp:lastModifiedBy>User</cp:lastModifiedBy>
  <cp:revision>506</cp:revision>
  <dcterms:created xsi:type="dcterms:W3CDTF">2006-11-26T14:32:22Z</dcterms:created>
  <dcterms:modified xsi:type="dcterms:W3CDTF">2012-09-28T07:26:27Z</dcterms:modified>
</cp:coreProperties>
</file>