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94" r:id="rId2"/>
    <p:sldId id="767" r:id="rId3"/>
    <p:sldId id="779" r:id="rId4"/>
    <p:sldId id="792" r:id="rId5"/>
    <p:sldId id="832" r:id="rId6"/>
    <p:sldId id="833" r:id="rId7"/>
    <p:sldId id="834" r:id="rId8"/>
    <p:sldId id="835" r:id="rId9"/>
    <p:sldId id="695" r:id="rId10"/>
    <p:sldId id="838" r:id="rId11"/>
    <p:sldId id="836" r:id="rId12"/>
    <p:sldId id="839" r:id="rId13"/>
    <p:sldId id="840" r:id="rId14"/>
    <p:sldId id="841" r:id="rId15"/>
    <p:sldId id="842" r:id="rId16"/>
    <p:sldId id="837" r:id="rId17"/>
    <p:sldId id="533" r:id="rId1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сланов А.Т." initials="АА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800"/>
    <a:srgbClr val="002EC0"/>
    <a:srgbClr val="008000"/>
    <a:srgbClr val="B00000"/>
    <a:srgbClr val="FF3300"/>
    <a:srgbClr val="FF6743"/>
    <a:srgbClr val="FFEAE5"/>
    <a:srgbClr val="FFD0C5"/>
    <a:srgbClr val="ED8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9" autoAdjust="0"/>
    <p:restoredTop sz="91369" autoAdjust="0"/>
  </p:normalViewPr>
  <p:slideViewPr>
    <p:cSldViewPr snapToGrid="0">
      <p:cViewPr varScale="1">
        <p:scale>
          <a:sx n="105" d="100"/>
          <a:sy n="105" d="100"/>
        </p:scale>
        <p:origin x="12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&#1054;&#1090;&#1076;&#1077;&#1083;&#1099;\&#1057;&#1043;&#1052;\&#1058;&#1080;&#1090;&#1086;&#1074;&#1072;-&#1040;&#1040;\&#1050;&#1054;&#1056;&#1054;&#1053;&#1040;&#1042;&#1048;&#1056;&#1059;&#1057;\4&#1080;&#1102;&#1085;&#1103;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spotreb.rt\&#1054;&#1073;&#1084;&#1077;&#1085;\&#1054;&#1073;&#1084;&#1077;&#1085;\28.08\&#1080;&#1102;&#1085;&#1100;-&#1072;&#1074;&#1075;&#1053;&#1045;&#1044;&#1045;&#1051;&#1071;-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0"/>
      <c:perspective val="10"/>
    </c:view3D>
    <c:floor>
      <c:thickness val="0"/>
      <c:spPr>
        <a:noFill/>
        <a:ln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89086373557842E-3"/>
          <c:y val="0.10544669228019395"/>
          <c:w val="0.99501094501118759"/>
          <c:h val="0.81100652832585407"/>
        </c:manualLayout>
      </c:layout>
      <c:bar3DChart>
        <c:barDir val="col"/>
        <c:grouping val="clustered"/>
        <c:varyColors val="0"/>
        <c:ser>
          <c:idx val="1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5A4-45B0-833A-8AAB503445E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5A4-45B0-833A-8AAB503445E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5A4-45B0-833A-8AAB503445EA}"/>
              </c:ext>
            </c:extLst>
          </c:dPt>
          <c:dLbls>
            <c:dLbl>
              <c:idx val="0"/>
              <c:layout>
                <c:manualLayout>
                  <c:x val="1.281902412642023E-2"/>
                  <c:y val="-2.8210454345102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A4-45B0-833A-8AAB503445EA}"/>
                </c:ext>
              </c:extLst>
            </c:dLbl>
            <c:dLbl>
              <c:idx val="1"/>
              <c:layout>
                <c:manualLayout>
                  <c:x val="-6.5316976367343392E-3"/>
                  <c:y val="-1.507441111446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A4-45B0-833A-8AAB503445EA}"/>
                </c:ext>
              </c:extLst>
            </c:dLbl>
            <c:dLbl>
              <c:idx val="2"/>
              <c:layout>
                <c:manualLayout>
                  <c:x val="-1.9313271047981411E-3"/>
                  <c:y val="-1.0097690617744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A4-45B0-833A-8AAB503445EA}"/>
                </c:ext>
              </c:extLst>
            </c:dLbl>
            <c:dLbl>
              <c:idx val="3"/>
              <c:layout>
                <c:manualLayout>
                  <c:x val="-3.2389638077543904E-3"/>
                  <c:y val="-2.3338938461591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A4-45B0-833A-8AAB503445EA}"/>
                </c:ext>
              </c:extLst>
            </c:dLbl>
            <c:dLbl>
              <c:idx val="4"/>
              <c:layout>
                <c:manualLayout>
                  <c:x val="-1.2872590787113926E-2"/>
                  <c:y val="-5.0711791435125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A4-45B0-833A-8AAB503445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Лист1!$B$3:$B$7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2762</c:v>
                </c:pt>
                <c:pt idx="1">
                  <c:v>1931</c:v>
                </c:pt>
                <c:pt idx="2">
                  <c:v>1443</c:v>
                </c:pt>
                <c:pt idx="3">
                  <c:v>1036</c:v>
                </c:pt>
                <c:pt idx="4">
                  <c:v>1028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A4-45B0-833A-8AAB50344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594736"/>
        <c:axId val="168595296"/>
        <c:axId val="0"/>
      </c:bar3DChart>
      <c:catAx>
        <c:axId val="168594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595296"/>
        <c:crosses val="autoZero"/>
        <c:auto val="1"/>
        <c:lblAlgn val="ctr"/>
        <c:lblOffset val="100"/>
        <c:noMultiLvlLbl val="0"/>
      </c:catAx>
      <c:valAx>
        <c:axId val="168595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5947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depthPercent val="150"/>
      <c:rAngAx val="0"/>
      <c:perspective val="0"/>
    </c:view3D>
    <c:floor>
      <c:thickness val="0"/>
      <c:spPr>
        <a:noFill/>
        <a:ln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"/>
          <c:y val="4.023446005181807E-2"/>
          <c:w val="1"/>
          <c:h val="0.86813465324634775"/>
        </c:manualLayout>
      </c:layout>
      <c:bar3DChart>
        <c:barDir val="col"/>
        <c:grouping val="clustered"/>
        <c:varyColors val="0"/>
        <c:ser>
          <c:idx val="1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351-44E1-94A6-611A74280A0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351-44E1-94A6-611A74280A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351-44E1-94A6-611A74280A0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351-44E1-94A6-611A74280A09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7351-44E1-94A6-611A74280A09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7351-44E1-94A6-611A74280A09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D-7351-44E1-94A6-611A74280A09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F-7351-44E1-94A6-611A74280A0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7351-44E1-94A6-611A74280A0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7351-44E1-94A6-611A74280A0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5-7351-44E1-94A6-611A74280A0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7351-44E1-94A6-611A74280A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Лист1!$C$2:$C$13</c:f>
              <c:numCache>
                <c:formatCode>General</c:formatCode>
                <c:ptCount val="12"/>
                <c:pt idx="0">
                  <c:v>210</c:v>
                </c:pt>
                <c:pt idx="1">
                  <c:v>215</c:v>
                </c:pt>
                <c:pt idx="2">
                  <c:v>221</c:v>
                </c:pt>
                <c:pt idx="3">
                  <c:v>265</c:v>
                </c:pt>
                <c:pt idx="4">
                  <c:v>291</c:v>
                </c:pt>
                <c:pt idx="5">
                  <c:v>343</c:v>
                </c:pt>
                <c:pt idx="6">
                  <c:v>367</c:v>
                </c:pt>
                <c:pt idx="7">
                  <c:v>360</c:v>
                </c:pt>
                <c:pt idx="8">
                  <c:v>357</c:v>
                </c:pt>
                <c:pt idx="9">
                  <c:v>350</c:v>
                </c:pt>
                <c:pt idx="10">
                  <c:v>342</c:v>
                </c:pt>
                <c:pt idx="11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51-44E1-94A6-611A74280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gapDepth val="174"/>
        <c:shape val="box"/>
        <c:axId val="168597536"/>
        <c:axId val="168598096"/>
        <c:axId val="0"/>
      </c:bar3DChart>
      <c:catAx>
        <c:axId val="168597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8598096"/>
        <c:crosses val="autoZero"/>
        <c:auto val="1"/>
        <c:lblAlgn val="ctr"/>
        <c:lblOffset val="100"/>
        <c:noMultiLvlLbl val="0"/>
      </c:catAx>
      <c:valAx>
        <c:axId val="168598096"/>
        <c:scaling>
          <c:orientation val="minMax"/>
          <c:min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1685975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5672167084439"/>
          <c:y val="0.12145412428428652"/>
          <c:w val="0.90296141921497708"/>
          <c:h val="0.528394876101880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мой!$B$3</c:f>
              <c:strCache>
                <c:ptCount val="1"/>
                <c:pt idx="0">
                  <c:v>заболеваемость (на 100 тысяч населения)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rgbClr val="9900CC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C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91-43EF-ABAE-6FC782D1FB39}"/>
              </c:ext>
            </c:extLst>
          </c:dPt>
          <c:dLbls>
            <c:dLbl>
              <c:idx val="0"/>
              <c:layout>
                <c:manualLayout>
                  <c:x val="6.3019097056639453E-2"/>
                  <c:y val="-2.220156712328289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2400"/>
                    </a:pPr>
                    <a:r>
                      <a:rPr lang="ru-RU" sz="2400" b="1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t>131 704 </a:t>
                    </a:r>
                    <a:r>
                      <a:rPr lang="ru-RU" sz="2400" dirty="0" smtClean="0"/>
                      <a:t>сл.</a:t>
                    </a:r>
                    <a:endParaRPr lang="ru-RU" sz="2400" dirty="0"/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8305663459553"/>
                      <c:h val="0.169491362860146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791-43EF-ABAE-6FC782D1FB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91-43EF-ABAE-6FC782D1FB3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91-43EF-ABAE-6FC782D1FB3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91-43EF-ABAE-6FC782D1FB3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91-43EF-ABAE-6FC782D1FB3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91-43EF-ABAE-6FC782D1FB3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91-43EF-ABAE-6FC782D1FB3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91-43EF-ABAE-6FC782D1FB3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791-43EF-ABAE-6FC782D1FB3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91-43EF-ABAE-6FC782D1FB3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91-43EF-ABAE-6FC782D1FB3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91-43EF-ABAE-6FC782D1FB3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91-43EF-ABAE-6FC782D1FB3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91-43EF-ABAE-6FC782D1FB3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91-43EF-ABAE-6FC782D1FB3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91-43EF-ABAE-6FC782D1FB3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791-43EF-ABAE-6FC782D1FB3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791-43EF-ABAE-6FC782D1FB3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91-43EF-ABAE-6FC782D1FB3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91-43EF-ABAE-6FC782D1FB39}"/>
                </c:ext>
              </c:extLst>
            </c:dLbl>
            <c:dLbl>
              <c:idx val="20"/>
              <c:layout>
                <c:manualLayout>
                  <c:x val="-5.97913802984553E-2"/>
                  <c:y val="-5.05392004289063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/>
                    </a:pPr>
                    <a:r>
                      <a:rPr lang="ru-RU" sz="2400" b="1" i="0" u="none" strike="noStrike" kern="1200" baseline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rPr>
                      <a:t>1 213 сл.</a:t>
                    </a:r>
                    <a:endParaRPr lang="ru-RU" sz="2400" b="1" i="0" u="none" strike="noStrike" kern="1200" baseline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c:rich>
              </c:tx>
              <c:spPr>
                <a:noFill/>
                <a:ln>
                  <a:solidFill>
                    <a:schemeClr val="tx1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1330106425377"/>
                      <c:h val="0.13881527119045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3791-43EF-ABAE-6FC782D1FB39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мой!$C$2:$W$2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мой!$C$3:$W$3</c:f>
              <c:numCache>
                <c:formatCode>0.0</c:formatCode>
                <c:ptCount val="21"/>
                <c:pt idx="0">
                  <c:v>3465.3</c:v>
                </c:pt>
                <c:pt idx="1">
                  <c:v>2499.6</c:v>
                </c:pt>
                <c:pt idx="2">
                  <c:v>1145.8</c:v>
                </c:pt>
                <c:pt idx="3">
                  <c:v>3334.9</c:v>
                </c:pt>
                <c:pt idx="4">
                  <c:v>771</c:v>
                </c:pt>
                <c:pt idx="5" formatCode="General">
                  <c:v>757.8</c:v>
                </c:pt>
                <c:pt idx="6">
                  <c:v>90.94</c:v>
                </c:pt>
                <c:pt idx="7">
                  <c:v>698.6</c:v>
                </c:pt>
                <c:pt idx="8">
                  <c:v>43.01</c:v>
                </c:pt>
                <c:pt idx="9">
                  <c:v>810.8</c:v>
                </c:pt>
                <c:pt idx="10">
                  <c:v>45.38</c:v>
                </c:pt>
                <c:pt idx="11">
                  <c:v>86.87</c:v>
                </c:pt>
                <c:pt idx="12">
                  <c:v>3.37</c:v>
                </c:pt>
                <c:pt idx="13" formatCode="General">
                  <c:v>61.9</c:v>
                </c:pt>
                <c:pt idx="14" formatCode="General">
                  <c:v>4.8</c:v>
                </c:pt>
                <c:pt idx="15" formatCode="General">
                  <c:v>6.9</c:v>
                </c:pt>
                <c:pt idx="16" formatCode="General">
                  <c:v>17.899999999999999</c:v>
                </c:pt>
                <c:pt idx="17" formatCode="General">
                  <c:v>8.06</c:v>
                </c:pt>
                <c:pt idx="18" formatCode="General">
                  <c:v>20.2</c:v>
                </c:pt>
                <c:pt idx="19" formatCode="General">
                  <c:v>24.9</c:v>
                </c:pt>
                <c:pt idx="20" formatCode="General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791-43EF-ABAE-6FC782D1F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6208656"/>
        <c:axId val="306209216"/>
      </c:barChart>
      <c:lineChart>
        <c:grouping val="stacked"/>
        <c:varyColors val="0"/>
        <c:ser>
          <c:idx val="1"/>
          <c:order val="1"/>
          <c:tx>
            <c:strRef>
              <c:f>мой!$B$4</c:f>
              <c:strCache>
                <c:ptCount val="1"/>
                <c:pt idx="0">
                  <c:v>охват (%)</c:v>
                </c:pt>
              </c:strCache>
            </c:strRef>
          </c:tx>
          <c:spPr>
            <a:ln w="53975" cap="rnd">
              <a:solidFill>
                <a:srgbClr val="00CC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CC00"/>
              </a:solidFill>
              <a:ln w="60325" cap="sq">
                <a:solidFill>
                  <a:srgbClr val="33CC33">
                    <a:alpha val="59000"/>
                  </a:srgbClr>
                </a:solidFill>
                <a:bevel/>
              </a:ln>
              <a:effectLst/>
            </c:spPr>
          </c:marker>
          <c:cat>
            <c:numRef>
              <c:f>мой!$C$2:$W$2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мой!$C$4:$W$4</c:f>
              <c:numCache>
                <c:formatCode>0.0</c:formatCode>
                <c:ptCount val="21"/>
                <c:pt idx="0">
                  <c:v>19.5</c:v>
                </c:pt>
                <c:pt idx="1">
                  <c:v>20.7</c:v>
                </c:pt>
                <c:pt idx="2">
                  <c:v>22.3</c:v>
                </c:pt>
                <c:pt idx="3">
                  <c:v>14.3</c:v>
                </c:pt>
                <c:pt idx="4">
                  <c:v>16</c:v>
                </c:pt>
                <c:pt idx="5" formatCode="General">
                  <c:v>14.8</c:v>
                </c:pt>
                <c:pt idx="6" formatCode="General">
                  <c:v>26.6</c:v>
                </c:pt>
                <c:pt idx="7" formatCode="General">
                  <c:v>19.7</c:v>
                </c:pt>
                <c:pt idx="8" formatCode="General">
                  <c:v>17.100000000000001</c:v>
                </c:pt>
                <c:pt idx="9" formatCode="General">
                  <c:v>19.100000000000001</c:v>
                </c:pt>
                <c:pt idx="10" formatCode="General">
                  <c:v>22.7</c:v>
                </c:pt>
                <c:pt idx="11" formatCode="General">
                  <c:v>22.8</c:v>
                </c:pt>
                <c:pt idx="12" formatCode="General">
                  <c:v>22.6</c:v>
                </c:pt>
                <c:pt idx="13" formatCode="General">
                  <c:v>23.2</c:v>
                </c:pt>
                <c:pt idx="14" formatCode="General">
                  <c:v>25.9</c:v>
                </c:pt>
                <c:pt idx="15" formatCode="General">
                  <c:v>27.3</c:v>
                </c:pt>
                <c:pt idx="16" formatCode="General">
                  <c:v>34.1</c:v>
                </c:pt>
                <c:pt idx="17" formatCode="General">
                  <c:v>41.5</c:v>
                </c:pt>
                <c:pt idx="18" formatCode="General">
                  <c:v>48.2</c:v>
                </c:pt>
                <c:pt idx="19" formatCode="General">
                  <c:v>50.9</c:v>
                </c:pt>
                <c:pt idx="20" formatCode="General">
                  <c:v>60.7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791-43EF-ABAE-6FC782D1F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6209776"/>
        <c:axId val="306210336"/>
      </c:lineChart>
      <c:catAx>
        <c:axId val="30620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306209216"/>
        <c:crosses val="autoZero"/>
        <c:auto val="1"/>
        <c:lblAlgn val="ctr"/>
        <c:lblOffset val="100"/>
        <c:noMultiLvlLbl val="0"/>
      </c:catAx>
      <c:valAx>
        <c:axId val="30620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306208656"/>
        <c:crosses val="autoZero"/>
        <c:crossBetween val="between"/>
      </c:valAx>
      <c:catAx>
        <c:axId val="306209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6210336"/>
        <c:crosses val="autoZero"/>
        <c:auto val="1"/>
        <c:lblAlgn val="ctr"/>
        <c:lblOffset val="100"/>
        <c:noMultiLvlLbl val="0"/>
      </c:catAx>
      <c:valAx>
        <c:axId val="30621033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ru-RU"/>
          </a:p>
        </c:txPr>
        <c:crossAx val="30620977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0037497156484733E-2"/>
          <c:y val="0.84094492112015429"/>
          <c:w val="0.93597043555245529"/>
          <c:h val="0.14682836503398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 b="1" i="0" baseline="0">
          <a:solidFill>
            <a:schemeClr val="tx1"/>
          </a:solidFill>
          <a:latin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464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5"/>
            <a:ext cx="29464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ABCA20AD-1779-4C07-9169-D22893A074A2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6"/>
            <a:ext cx="29464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9756"/>
            <a:ext cx="29464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95EC7E64-0068-46A6-8A9C-12691E507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7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45659" cy="49813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6"/>
            <a:ext cx="2945659" cy="49813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07.12.2021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4"/>
            <a:ext cx="5438140" cy="3909239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30091"/>
            <a:ext cx="2945659" cy="49813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30091"/>
            <a:ext cx="2945659" cy="498134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7D4AA-BCC4-4C89-9076-1CB742C66A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9781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90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64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04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C1452-BD9C-48F6-A5A0-EC99E6BA1B4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15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EE85-D297-4F85-B39A-9035EBF4E00E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28ED-9DF1-496D-A6DC-23B7C87A20E8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0085-A6DD-4C42-8B67-ADA9D99BA144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0C7D-9A33-49E2-9337-EEF1F0C64158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D3D-F8B0-465B-9BC6-E26785419255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8EEB-4119-49F7-95F8-02BD9B19968B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63-833C-4997-878B-5E7E2A74DCB1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744-5A1D-42B3-B075-CCA8E48CE339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FF9A-6498-48AE-91AD-006879C896A3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5A4B-4722-475F-8544-703045AB5E31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E37D-6390-4C41-B969-E04A0965F532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A20A-D9E2-4E32-AA8F-5AB4A6F394A7}" type="datetime1">
              <a:rPr lang="ru-RU" smtClean="0"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ospotrebnadzor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rospotrebnadzor.ru/bitrix/templates/rospotrebnadzor/images/logo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71" y="125827"/>
            <a:ext cx="1008112" cy="110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4617" y="1492786"/>
            <a:ext cx="11037234" cy="2092788"/>
          </a:xfrm>
          <a:prstGeom prst="rect">
            <a:avLst/>
          </a:prstGeom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Эпидемиологическая ситуация </a:t>
            </a:r>
          </a:p>
          <a:p>
            <a:pPr algn="ctr" defTabSz="914058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меры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предотвращению распространения </a:t>
            </a:r>
          </a:p>
          <a:p>
            <a:pPr algn="ctr" defTabSz="914058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новой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коронавирусной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инфекции </a:t>
            </a:r>
          </a:p>
          <a:p>
            <a:pPr algn="ctr" defTabSz="914058"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Республике Татарстан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7979" y="6153332"/>
            <a:ext cx="2769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августа 2021 года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451340" y="3941454"/>
            <a:ext cx="957131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ПАТЯШИНА МАРИНА АЛЕКСАНДРОВНА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Руководитель Управления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Роспотребнадзора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Главный государственный санитарный врач по Республике Татарстан,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доктор медицинских наук</a:t>
            </a:r>
          </a:p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5742" y="90027"/>
            <a:ext cx="486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ВАКЦИНАЦИЯ КАК СПАСЕНИЕ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05198339"/>
              </p:ext>
            </p:extLst>
          </p:nvPr>
        </p:nvGraphicFramePr>
        <p:xfrm>
          <a:off x="1183788" y="1548247"/>
          <a:ext cx="10673582" cy="435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55412" y="637331"/>
            <a:ext cx="103402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2020 году привито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против </a:t>
            </a:r>
            <a:r>
              <a:rPr lang="ru-RU" sz="36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ГРИПП</a:t>
            </a:r>
            <a:r>
              <a:rPr lang="ru-RU" sz="2800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а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48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61%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населения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600" y="5632290"/>
            <a:ext cx="11026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E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План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 </a:t>
            </a:r>
            <a:r>
              <a:rPr lang="ru-RU" sz="2800" b="1" dirty="0">
                <a:solidFill>
                  <a:srgbClr val="002E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2021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году привить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против гриппа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более </a:t>
            </a:r>
            <a:r>
              <a:rPr lang="ru-RU" sz="3600" b="1" dirty="0" smtClean="0">
                <a:solidFill>
                  <a:srgbClr val="002E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 млн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9061" y="6278621"/>
            <a:ext cx="7343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Первоочередность – вакцинация детей!</a:t>
            </a:r>
            <a:endParaRPr lang="ru-RU" sz="26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3214" y="90163"/>
            <a:ext cx="90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 – 5 ВОПРОСОВ О ВАКЦИНАЦИИ ОТ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02063" y="1157111"/>
            <a:ext cx="8137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прививаться, если вакцина не прошла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стадии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испытания?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6073" y="3683452"/>
            <a:ext cx="1074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вакцины завершили клинические испытания, необходимые для допуска вакцины в гражданский оборот.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Вакцины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зарегистрированные в России, эффективны и безопасны. 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/>
          <a:stretch/>
        </p:blipFill>
        <p:spPr>
          <a:xfrm>
            <a:off x="9639300" y="738140"/>
            <a:ext cx="2395682" cy="282055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2063" y="1284487"/>
            <a:ext cx="5911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45675" y="1359825"/>
            <a:ext cx="505838" cy="51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1344" y="1385711"/>
            <a:ext cx="8137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прививаться,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привитые тоже болеют?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6073" y="3683452"/>
            <a:ext cx="10741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Риск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заболеть после вакцинации составляет не более 5%. При этом у заболевших после прививки нет тяжелых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форм, осложнений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летальных исходов. 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9902" y="1291784"/>
            <a:ext cx="5911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1588300" y="1381529"/>
            <a:ext cx="505838" cy="51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2" t="10300" r="4732" b="-678"/>
          <a:stretch/>
        </p:blipFill>
        <p:spPr>
          <a:xfrm>
            <a:off x="8531433" y="1055958"/>
            <a:ext cx="3044759" cy="2542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93214" y="90163"/>
            <a:ext cx="90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 – 5 ВОПРОСОВ О ВАКЦИНАЦИИ ОТ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7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1344" y="1385711"/>
            <a:ext cx="8137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Зачем прививаться,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я переболел </a:t>
            </a:r>
            <a:r>
              <a:rPr lang="ru-RU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коронавирусом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6073" y="3683452"/>
            <a:ext cx="107418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болезни неизвестно как долго сохраняется иммунитет, поэтому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настоятельно рекомендуется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привиться через 6 месяцев после перенесенного заболевания.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892" b="64861"/>
          <a:stretch/>
        </p:blipFill>
        <p:spPr>
          <a:xfrm>
            <a:off x="8437916" y="943505"/>
            <a:ext cx="2996702" cy="2492422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502063" y="1284487"/>
            <a:ext cx="5911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45675" y="1359825"/>
            <a:ext cx="505838" cy="51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93214" y="90163"/>
            <a:ext cx="90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 – 5 ВОПРОСОВ О ВАКЦИНАЦИИ ОТ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1994" y="1438278"/>
            <a:ext cx="5595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Защищает ли </a:t>
            </a:r>
            <a:r>
              <a:rPr lang="ru-RU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прививка от </a:t>
            </a:r>
            <a:endParaRPr lang="ru-RU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штаммов?</a:t>
            </a:r>
          </a:p>
          <a:p>
            <a:pPr algn="ctr"/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6073" y="3683452"/>
            <a:ext cx="107418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ученых мутации вируса не затрагивают тех частей, которые были использованы при создании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Доказана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вакцин в отношении всех новых штаммов.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0" t="1891" r="10127" b="29255"/>
          <a:stretch/>
        </p:blipFill>
        <p:spPr>
          <a:xfrm>
            <a:off x="8331199" y="791211"/>
            <a:ext cx="3070621" cy="2709371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502063" y="1284487"/>
            <a:ext cx="5911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45675" y="1359825"/>
            <a:ext cx="505838" cy="51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93214" y="90163"/>
            <a:ext cx="90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 – 5 ВОПРОСОВ О ВАКЦИНАЦИИ ОТ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8776" y="1076928"/>
            <a:ext cx="81372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боюсь прививаться,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 у меня проблемы 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 здоровьем?</a:t>
            </a:r>
          </a:p>
          <a:p>
            <a:pPr algn="ctr"/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9566" y="2957252"/>
            <a:ext cx="107418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Наоборот,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лицам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любыми хроническими заболеваниями нужно прививаться в первую очередь, поскольку они находятся в группе повышенного риска тяжелых осложнений COVID-19.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вакцинацией нужна консультация лечащего врача для оптимального подбора вакцины.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t="1012" r="9137" b="729"/>
          <a:stretch/>
        </p:blipFill>
        <p:spPr>
          <a:xfrm>
            <a:off x="8540295" y="865455"/>
            <a:ext cx="2641600" cy="2273576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502063" y="1284487"/>
            <a:ext cx="591151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45675" y="1359825"/>
            <a:ext cx="505838" cy="51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3214" y="90163"/>
            <a:ext cx="9094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ТОП – 5 ВОПРОСОВ О ВАКЦИНАЦИИ ОТ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COVID-19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ospotrebnadzor.ru/files/news2/2021/08/A4-no-somneniya-3%20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2629" r="2187" b="67756"/>
          <a:stretch/>
        </p:blipFill>
        <p:spPr bwMode="auto">
          <a:xfrm>
            <a:off x="1828800" y="45462"/>
            <a:ext cx="8921146" cy="15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7532" y="1535823"/>
            <a:ext cx="1533525" cy="82788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</a:t>
            </a:r>
            <a:endParaRPr lang="ru-RU" sz="4800" b="1" dirty="0">
              <a:solidFill>
                <a:srgbClr val="006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b="8154"/>
          <a:stretch/>
        </p:blipFill>
        <p:spPr>
          <a:xfrm>
            <a:off x="1470852" y="1644073"/>
            <a:ext cx="715896" cy="713849"/>
          </a:xfrm>
          <a:prstGeom prst="rect">
            <a:avLst/>
          </a:prstGeom>
          <a:ln>
            <a:solidFill>
              <a:srgbClr val="006800"/>
            </a:solidFill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90524" y="2543094"/>
            <a:ext cx="8556171" cy="4131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акцинация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это защита каждого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нтитела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после вакцинации сильнее, чем после болезни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ороновирус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коварный и опасный, лучше привиться, чем болеть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итокиновый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шторм страшнее и опаснее прививки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нфекция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может начаться как обычное ОРВИ, сдайте тест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 забывайте про меры профилактики – чистые руки и маска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грессивные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новые штаммы может остановить прививка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ель вакцинации – сохранить жизни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нформацию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 вакцинации берите из официальных источников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привился, а ты?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3455" y="1218201"/>
            <a:ext cx="2014538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027" y="1644073"/>
            <a:ext cx="651394" cy="65139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16421" y="1521784"/>
            <a:ext cx="1533525" cy="827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rgbClr val="0068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Нет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11998" y="1644073"/>
            <a:ext cx="31362" cy="5030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2" t="12895" r="28140" b="-104"/>
          <a:stretch/>
        </p:blipFill>
        <p:spPr>
          <a:xfrm>
            <a:off x="8025319" y="2629671"/>
            <a:ext cx="3948982" cy="3810039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707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1403" y="2701613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 descr="славянский календарь 16 тотемных животных"/>
          <p:cNvSpPr>
            <a:spLocks noChangeAspect="1" noChangeArrowheads="1"/>
          </p:cNvSpPr>
          <p:nvPr/>
        </p:nvSpPr>
        <p:spPr bwMode="auto">
          <a:xfrm>
            <a:off x="42863" y="0"/>
            <a:ext cx="6096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60739" y="822117"/>
            <a:ext cx="11017407" cy="52322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случаев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8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25 318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(650,2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100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тыс.населения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04425" y="101600"/>
            <a:ext cx="588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ЭПИДЕМИОЛОГИЧЕСКАЯ СИТУАЦИЯ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4269" y="5656127"/>
            <a:ext cx="7389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ЧИСЛО СЛУЧАЕВ В ДЕНЬ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87112" y="5984103"/>
            <a:ext cx="1325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6851" y="6307483"/>
            <a:ext cx="3015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871" y="6307483"/>
            <a:ext cx="165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7765" y="5984103"/>
            <a:ext cx="791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4348" y="646283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+51</a:t>
            </a:r>
            <a:endParaRPr lang="ru-RU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6408" y="6307483"/>
            <a:ext cx="985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39150" y="6001674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220808" y="6304928"/>
            <a:ext cx="222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87681" y="5994197"/>
            <a:ext cx="67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8153" y="6304928"/>
            <a:ext cx="1998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1606" y="5998492"/>
            <a:ext cx="1099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9699" y="5984103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63809" y="6304775"/>
            <a:ext cx="222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08988" y="5966616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77207" y="6292526"/>
            <a:ext cx="222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595378"/>
              </p:ext>
            </p:extLst>
          </p:nvPr>
        </p:nvGraphicFramePr>
        <p:xfrm>
          <a:off x="560391" y="320861"/>
          <a:ext cx="4196335" cy="5162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58504" y="4955934"/>
            <a:ext cx="871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январь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3224" y="4964902"/>
            <a:ext cx="10413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февраль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7271" y="4948462"/>
            <a:ext cx="6412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74157" y="4973647"/>
            <a:ext cx="872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апрель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70793" y="4973647"/>
            <a:ext cx="5507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1052945" y="2617051"/>
            <a:ext cx="3214255" cy="18541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0717914" y="5970989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август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66865" y="6279717"/>
            <a:ext cx="222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7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Диаграм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995416"/>
              </p:ext>
            </p:extLst>
          </p:nvPr>
        </p:nvGraphicFramePr>
        <p:xfrm>
          <a:off x="4299462" y="1991874"/>
          <a:ext cx="8073668" cy="3332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348710" y="5244002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56343" y="4958258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22693" y="4958258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00457" y="4950371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64128" y="4977859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66318" y="5214909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июль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69164" y="4977859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78305" y="4987556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19549" y="4991663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37868" y="4986190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072098" y="5225031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август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565070" y="4977445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812312" y="4977859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197101" y="4980660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39514" y="4977859"/>
            <a:ext cx="780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flipV="1">
            <a:off x="4846834" y="4533815"/>
            <a:ext cx="126635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V="1">
            <a:off x="6716616" y="3484141"/>
            <a:ext cx="1952180" cy="1002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9308988" y="3195782"/>
            <a:ext cx="2610339" cy="397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5496525" y="2102954"/>
            <a:ext cx="1952180" cy="1002559"/>
          </a:xfrm>
          <a:prstGeom prst="straightConnector1">
            <a:avLst/>
          </a:prstGeom>
          <a:ln w="666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9947010">
            <a:off x="5263292" y="1894505"/>
            <a:ext cx="199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2800" b="1" dirty="0" smtClean="0">
                <a:solidFill>
                  <a:srgbClr val="B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1,8 раза </a:t>
            </a:r>
            <a:endParaRPr lang="ru-RU" sz="2800" b="1" dirty="0">
              <a:solidFill>
                <a:srgbClr val="B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5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20921" y="658305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1" y="4391"/>
            <a:ext cx="560294" cy="62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6411" y="101327"/>
            <a:ext cx="2360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ВАКЦИНАЦИЯ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4892" y="2656623"/>
            <a:ext cx="300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2306" y="3079126"/>
            <a:ext cx="286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1 834 385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1034" y="1454732"/>
            <a:ext cx="99314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Гам-КОВИД-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(Спутник-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V)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Спутник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ЭпиВакКорона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КовиВак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775" y="784314"/>
            <a:ext cx="1070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2021 года началась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массовая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вакцинация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586" y="4185344"/>
            <a:ext cx="393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декада июля</a:t>
            </a:r>
            <a:endParaRPr lang="ru-RU" sz="2800" b="1" dirty="0">
              <a:solidFill>
                <a:srgbClr val="006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6586" y="4660074"/>
            <a:ext cx="286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18 350</a:t>
            </a:r>
            <a:endParaRPr lang="ru-RU" sz="4000" b="1" dirty="0">
              <a:solidFill>
                <a:srgbClr val="006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6268" y="4738465"/>
            <a:ext cx="155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еловек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день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20921" y="5655662"/>
            <a:ext cx="1621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август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5349" y="6048917"/>
            <a:ext cx="2867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6 000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41922" y="6120007"/>
            <a:ext cx="1554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еловек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день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9310" y="4739010"/>
            <a:ext cx="1070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вакцинации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выполнили бы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октябре 2021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5789" y="3071644"/>
            <a:ext cx="271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 всего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748336" y="2663381"/>
            <a:ext cx="3004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Поступило</a:t>
            </a:r>
          </a:p>
        </p:txBody>
      </p:sp>
      <p:sp>
        <p:nvSpPr>
          <p:cNvPr id="32" name="TextBox 9"/>
          <p:cNvSpPr txBox="1"/>
          <p:nvPr/>
        </p:nvSpPr>
        <p:spPr>
          <a:xfrm>
            <a:off x="810987" y="3099071"/>
            <a:ext cx="286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1 272 853</a:t>
            </a:r>
            <a:endParaRPr lang="ru-RU" sz="2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0"/>
          <p:cNvSpPr txBox="1"/>
          <p:nvPr/>
        </p:nvSpPr>
        <p:spPr>
          <a:xfrm>
            <a:off x="7771496" y="2631654"/>
            <a:ext cx="278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Привито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1"/>
          <p:cNvSpPr txBox="1"/>
          <p:nvPr/>
        </p:nvSpPr>
        <p:spPr>
          <a:xfrm>
            <a:off x="7709004" y="3065453"/>
            <a:ext cx="2765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983 398</a:t>
            </a:r>
            <a:endParaRPr lang="ru-RU" sz="2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9004078" y="3071644"/>
            <a:ext cx="3720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человека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r>
              <a:rPr lang="ru-RU" sz="1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плана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2231983" y="3105916"/>
            <a:ext cx="155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доз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13578" y="6141250"/>
            <a:ext cx="1070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вакцинации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будет</a:t>
            </a:r>
            <a:r>
              <a:rPr lang="ru-R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выполнен в</a:t>
            </a:r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январе 2022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8122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4425" y="101600"/>
            <a:ext cx="5082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ЗАБОЛЕВАЕМОСТИ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93501"/>
              </p:ext>
            </p:extLst>
          </p:nvPr>
        </p:nvGraphicFramePr>
        <p:xfrm>
          <a:off x="3610436" y="320860"/>
          <a:ext cx="6635194" cy="423161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46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7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7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ru-RU" sz="3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г.</a:t>
                      </a:r>
                      <a:endParaRPr lang="ru-RU" sz="3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 г.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0-17 лет</a:t>
                      </a:r>
                      <a:endParaRPr lang="ru-RU" sz="2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3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3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65+</a:t>
                      </a:r>
                      <a:endParaRPr lang="ru-RU" sz="2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172</a:t>
                      </a:r>
                      <a:endParaRPr lang="ru-RU" sz="3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559</a:t>
                      </a:r>
                      <a:endParaRPr lang="ru-RU" sz="3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1183" y="764613"/>
            <a:ext cx="17345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  <a:endParaRPr lang="ru-RU" sz="30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0371883" y="1640157"/>
            <a:ext cx="148392" cy="537708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20275" y="1708956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15 %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10371883" y="3333761"/>
            <a:ext cx="148392" cy="537708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20275" y="3402560"/>
            <a:ext cx="1602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раза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001" y="975587"/>
            <a:ext cx="4821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аболеваемость на 100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тыс.населения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466" y="5135030"/>
            <a:ext cx="5858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Летальность от </a:t>
            </a:r>
            <a:r>
              <a:rPr lang="en-US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5367" y="4978555"/>
            <a:ext cx="4126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всего населения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4243" y="4885063"/>
            <a:ext cx="286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2,7%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4393" y="5531394"/>
            <a:ext cx="79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65+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24243" y="5509968"/>
            <a:ext cx="2867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8,1%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11183" y="1348230"/>
            <a:ext cx="6586420" cy="8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6046516" y="1010886"/>
            <a:ext cx="1" cy="3057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223131" y="1379522"/>
            <a:ext cx="967" cy="2646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211183" y="2656485"/>
            <a:ext cx="6791369" cy="14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6347" r="7940" b="42240"/>
          <a:stretch/>
        </p:blipFill>
        <p:spPr>
          <a:xfrm>
            <a:off x="1398817" y="1367433"/>
            <a:ext cx="2350556" cy="1240523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2954" r="6801" b="41402"/>
          <a:stretch/>
        </p:blipFill>
        <p:spPr>
          <a:xfrm>
            <a:off x="1398817" y="2984908"/>
            <a:ext cx="2350556" cy="14421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455367" y="5550981"/>
            <a:ext cx="1882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лиц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587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4425" y="101600"/>
            <a:ext cx="5082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СТРУКТУРА ЗАБОЛЕВАЕМОСТИ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346" y="1065088"/>
            <a:ext cx="6599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 лиц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40-64 лет рост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1,5 раза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счет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неработающего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61274" y="2366274"/>
            <a:ext cx="58192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заболевших среди 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и служащих </a:t>
            </a:r>
          </a:p>
          <a:p>
            <a:pPr algn="ctr"/>
            <a:r>
              <a:rPr lang="ru-RU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снизилось в 1,5 раза </a:t>
            </a:r>
            <a:endParaRPr lang="ru-RU" sz="2800" b="1" dirty="0" smtClean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1346" y="4456442"/>
            <a:ext cx="278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Выдано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7015" y="4931115"/>
            <a:ext cx="1600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473</a:t>
            </a:r>
            <a:endParaRPr lang="ru-RU" sz="4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89601" y="4452587"/>
            <a:ext cx="650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исполнения завершены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4801" y="4931115"/>
            <a:ext cx="1600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</a:t>
            </a:r>
            <a:endParaRPr lang="ru-RU" sz="4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0383" y="5059637"/>
            <a:ext cx="376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постановления об обязательной вакцинации в трудовых коллективах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7206658" y="5019593"/>
            <a:ext cx="3720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выполнено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096" y="6011364"/>
            <a:ext cx="961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остальными организациями работа продолжается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17831" r="9660" b="10650"/>
          <a:stretch/>
        </p:blipFill>
        <p:spPr>
          <a:xfrm>
            <a:off x="7734821" y="1238560"/>
            <a:ext cx="3999173" cy="2667884"/>
          </a:xfrm>
          <a:prstGeom prst="rect">
            <a:avLst/>
          </a:prstGeom>
          <a:ln w="38100">
            <a:solidFill>
              <a:srgbClr val="006800"/>
            </a:solidFill>
          </a:ln>
        </p:spPr>
      </p:pic>
    </p:spTree>
    <p:extLst>
      <p:ext uri="{BB962C8B-B14F-4D97-AF65-F5344CB8AC3E}">
        <p14:creationId xmlns:p14="http://schemas.microsoft.com/office/powerpoint/2010/main" val="3594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4425" y="101600"/>
            <a:ext cx="548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COVID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в 2021 году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403" y="3700044"/>
            <a:ext cx="68954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15-40%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переболевших, в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зависимости от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возраста, </a:t>
            </a:r>
          </a:p>
          <a:p>
            <a:pPr algn="ctr"/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возникают 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со стороны:</a:t>
            </a:r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61472"/>
              </p:ext>
            </p:extLst>
          </p:nvPr>
        </p:nvGraphicFramePr>
        <p:xfrm>
          <a:off x="1431637" y="890624"/>
          <a:ext cx="9855198" cy="28163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51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2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b="1" kern="1200" dirty="0" smtClean="0">
                          <a:solidFill>
                            <a:srgbClr val="3333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Течение заболевания</a:t>
                      </a:r>
                      <a:endParaRPr lang="ru-RU" sz="2400" b="1" kern="1200" dirty="0">
                        <a:solidFill>
                          <a:srgbClr val="3333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2020</a:t>
                      </a:r>
                      <a:r>
                        <a:rPr lang="ru-RU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г.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2021 г.</a:t>
                      </a:r>
                      <a:r>
                        <a:rPr lang="ru-RU" sz="28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рост/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снижение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легкое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68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6%</a:t>
                      </a:r>
                      <a:endParaRPr lang="ru-RU" sz="2800" b="1" dirty="0">
                        <a:solidFill>
                          <a:srgbClr val="0068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среднее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dirty="0" smtClean="0">
                          <a:solidFill>
                            <a:srgbClr val="B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30%</a:t>
                      </a:r>
                      <a:endParaRPr lang="ru-RU" sz="2800" b="1" dirty="0">
                        <a:solidFill>
                          <a:srgbClr val="B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тяжелое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2800" b="1" dirty="0" smtClean="0">
                          <a:solidFill>
                            <a:srgbClr val="B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2 раза</a:t>
                      </a:r>
                      <a:endParaRPr lang="ru-RU" sz="2800" b="1" dirty="0">
                        <a:solidFill>
                          <a:srgbClr val="B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бессимптомное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800" b="1" kern="1200" dirty="0" smtClean="0">
                          <a:solidFill>
                            <a:srgbClr val="0068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5 раз</a:t>
                      </a:r>
                      <a:endParaRPr lang="ru-RU" sz="2800" b="1" kern="1200" dirty="0">
                        <a:solidFill>
                          <a:srgbClr val="0068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Стрелка вверх 18"/>
          <p:cNvSpPr/>
          <p:nvPr/>
        </p:nvSpPr>
        <p:spPr>
          <a:xfrm>
            <a:off x="9064919" y="2249781"/>
            <a:ext cx="148392" cy="350374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9043200" y="1752535"/>
            <a:ext cx="168292" cy="3567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9067450" y="2745293"/>
            <a:ext cx="148392" cy="350374"/>
          </a:xfrm>
          <a:prstGeom prst="up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9064204" y="3262868"/>
            <a:ext cx="168291" cy="3567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769259"/>
              </p:ext>
            </p:extLst>
          </p:nvPr>
        </p:nvGraphicFramePr>
        <p:xfrm>
          <a:off x="1381329" y="4569265"/>
          <a:ext cx="9893028" cy="85523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040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5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9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 -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системы кровообращения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30% -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органов дыхания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 -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органов пищеварения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10% -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нервной системы</a:t>
                      </a:r>
                      <a:endParaRPr lang="ru-RU" sz="22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216785" y="6107056"/>
            <a:ext cx="685982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вакцинации 1 человека ≈ </a:t>
            </a:r>
            <a:r>
              <a:rPr lang="ru-RU" dirty="0"/>
              <a:t>2</a:t>
            </a:r>
            <a:r>
              <a:rPr lang="ru-RU" dirty="0" smtClean="0"/>
              <a:t> 000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руб.*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52877" y="6583041"/>
            <a:ext cx="5412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по данным Министерства здравоохранения Республики Татарстан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6785" y="5690097"/>
            <a:ext cx="640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лечения 1 больного </a:t>
            </a:r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400 000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руб.*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6897" y="5811733"/>
            <a:ext cx="239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</a:t>
            </a:r>
          </a:p>
        </p:txBody>
      </p:sp>
    </p:spTree>
    <p:extLst>
      <p:ext uri="{BB962C8B-B14F-4D97-AF65-F5344CB8AC3E}">
        <p14:creationId xmlns:p14="http://schemas.microsoft.com/office/powerpoint/2010/main" val="31907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04425" y="101600"/>
            <a:ext cx="6283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ОСОБЕННОСТИ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COVID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У БЕРЕМЕННЫХ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18389" y="1435218"/>
            <a:ext cx="4471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Осложнения (в 80%)*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836" y="644779"/>
            <a:ext cx="11389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заболеваемости среди беременных в 2021 году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30296"/>
              </p:ext>
            </p:extLst>
          </p:nvPr>
        </p:nvGraphicFramePr>
        <p:xfrm>
          <a:off x="1311263" y="2019993"/>
          <a:ext cx="6485795" cy="196777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48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Тяжелое течение беременности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Преждевременные роды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Дети малой массы тела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Летальные случаи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Выкидыши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56694" y="4068543"/>
            <a:ext cx="390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профилактики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89167"/>
              </p:ext>
            </p:extLst>
          </p:nvPr>
        </p:nvGraphicFramePr>
        <p:xfrm>
          <a:off x="1597442" y="4797522"/>
          <a:ext cx="10363201" cy="16824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036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0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Вакцинация перед планированием беременности</a:t>
                      </a:r>
                      <a:endParaRPr lang="ru-RU" sz="24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Вакцинация близкого окружения.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Вакцинация женщин «групп риска» с 22 недель беременности.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Строгое соблюдение мер личной профилактики.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779043" y="6602147"/>
            <a:ext cx="5412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* по данным Министерства здравоохранения Республики Татарстан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6" t="13107" r="32539" b="18927"/>
          <a:stretch/>
        </p:blipFill>
        <p:spPr>
          <a:xfrm>
            <a:off x="831272" y="4784436"/>
            <a:ext cx="554182" cy="1671782"/>
          </a:xfrm>
          <a:prstGeom prst="rect">
            <a:avLst/>
          </a:prstGeom>
        </p:spPr>
      </p:pic>
      <p:pic>
        <p:nvPicPr>
          <p:cNvPr id="17" name="Рисунок 16" descr="\\rospotreb.rt\Обмен\Обмен\28.08\фото\11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r="37167"/>
          <a:stretch/>
        </p:blipFill>
        <p:spPr bwMode="auto">
          <a:xfrm>
            <a:off x="7970982" y="1319012"/>
            <a:ext cx="1514539" cy="33730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\\rospotreb.rt\Обмен\Обмен\28.08\фото\бер7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1" t="7392" r="9936"/>
          <a:stretch/>
        </p:blipFill>
        <p:spPr bwMode="auto">
          <a:xfrm>
            <a:off x="9485745" y="1319012"/>
            <a:ext cx="2142837" cy="337306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27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56644" y="103536"/>
            <a:ext cx="7226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ВЫСШИЕ И СРЕДНИЕ УЧЕБНЫЕ ЗАВЕДЕНИЯ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5895" y="628775"/>
            <a:ext cx="108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заболеваемости среди студентов в 2021 году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49151"/>
              </p:ext>
            </p:extLst>
          </p:nvPr>
        </p:nvGraphicFramePr>
        <p:xfrm>
          <a:off x="3122832" y="2041241"/>
          <a:ext cx="4462499" cy="420964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1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Бавлинский</a:t>
                      </a: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аграрный колледж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Нижнекамский индустриальный техникум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97,4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Заинский</a:t>
                      </a: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политехнический колледж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96,8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Казанский колледж технологии и дизайна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96,2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Казанский институт Всероссийский государственный университет юстиции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82,9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Набережночелнинский</a:t>
                      </a: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государственный педагогический университет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82,6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44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Казанский филиал «Российский государственный университет правосудия»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82,5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6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Казанский государственный аграрный университет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72,6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042199" y="1628808"/>
            <a:ext cx="2465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6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уровень</a:t>
            </a:r>
            <a:endParaRPr lang="ru-RU" sz="2000" b="1" dirty="0">
              <a:solidFill>
                <a:srgbClr val="0068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4857" y="1645614"/>
            <a:ext cx="2301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56192"/>
              </p:ext>
            </p:extLst>
          </p:nvPr>
        </p:nvGraphicFramePr>
        <p:xfrm>
          <a:off x="7656945" y="2028918"/>
          <a:ext cx="4472867" cy="422393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88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Институт социальных </a:t>
                      </a:r>
                      <a:r>
                        <a:rPr lang="ru-RU" sz="15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гуманитарных 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знаний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21,0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АНО ВО «Университет 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Иннополис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21,7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4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Российский исламский институт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24,7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4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Казанский филиал «</a:t>
                      </a: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РАНХиГС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25,4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42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Казанская</a:t>
                      </a:r>
                      <a:r>
                        <a:rPr lang="ru-RU" sz="15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государственная академия </a:t>
                      </a:r>
                      <a:r>
                        <a:rPr lang="ru-RU" sz="15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им.Н.Г.Жиганова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25,8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Болгарская исламская академия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31,9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Казанский филиал «Российская международная Академия туризма»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36,1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38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Альметьевский</a:t>
                      </a: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государственный нефтяной институт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37,1</a:t>
                      </a:r>
                      <a:endParaRPr lang="ru-RU" sz="15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49613" y="1167506"/>
            <a:ext cx="110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Охват вакцинацией педагогов* в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СУЗах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78%, в ВУЗах – 54%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9" y="2045724"/>
            <a:ext cx="2229581" cy="3660891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13275" y="6183656"/>
            <a:ext cx="104769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Коллективный иммунитет среди педагогов не менее </a:t>
            </a:r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704003" y="5786250"/>
            <a:ext cx="458412" cy="420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70953" y="1698053"/>
            <a:ext cx="3898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1023" y="6618104"/>
            <a:ext cx="599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 по данным Министерства образования и науки Республики Татарстан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35030" y="1648359"/>
            <a:ext cx="3898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566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72115" y="144808"/>
            <a:ext cx="10515600" cy="8695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АДМИНИСТРАТИВНЫЕ МЕРЫ</a:t>
            </a:r>
            <a:endParaRPr lang="ru-RU" sz="24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672" y="33798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78700" y="1559556"/>
            <a:ext cx="2928149" cy="373716"/>
          </a:xfrm>
          <a:prstGeom prst="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1 097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91608" y="5139149"/>
            <a:ext cx="710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Административное приостановление деятельности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1716" y="4019283"/>
            <a:ext cx="520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Наложено штрафов на сумму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00203" y="4764763"/>
            <a:ext cx="1309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53174" y="4386438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1 702 400</a:t>
            </a:r>
            <a:endParaRPr lang="ru-RU" sz="4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11346" y="698073"/>
            <a:ext cx="11218466" cy="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4390"/>
            <a:ext cx="565527" cy="63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7782635" y="2691256"/>
            <a:ext cx="2928149" cy="1100878"/>
          </a:xfrm>
          <a:prstGeom prst="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523 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3695" y="769831"/>
            <a:ext cx="1584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ИЮЛЬ</a:t>
            </a:r>
            <a:endParaRPr lang="ru-RU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31377" y="791237"/>
            <a:ext cx="191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АВГУСТ</a:t>
            </a:r>
            <a:endParaRPr lang="ru-RU" sz="32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1377" y="1742651"/>
            <a:ext cx="15985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1 224</a:t>
            </a:r>
            <a:endParaRPr lang="ru-RU" sz="44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39596" y="5595043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41824" y="5675701"/>
            <a:ext cx="23770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объектов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решениями судов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(от 3 до 60 суток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150592" y="3343282"/>
            <a:ext cx="0" cy="628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152165" y="4465738"/>
            <a:ext cx="4262" cy="521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480470" y="1335022"/>
            <a:ext cx="368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Проверено объектов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138921" y="1926455"/>
            <a:ext cx="11671" cy="760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150592" y="791237"/>
            <a:ext cx="0" cy="50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01167" y="2745445"/>
            <a:ext cx="3640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Выдано предписаний 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800914" y="2982961"/>
            <a:ext cx="1371318" cy="431679"/>
          </a:xfrm>
          <a:prstGeom prst="rect">
            <a:avLst/>
          </a:prstGeom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4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467 </a:t>
            </a:r>
            <a:endParaRPr 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44693" y="4744811"/>
            <a:ext cx="1309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78700" y="4329580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1 521 200</a:t>
            </a:r>
            <a:endParaRPr lang="ru-RU" sz="4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4276" y="1833360"/>
            <a:ext cx="223837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нарушениями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18%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16045" y="1868074"/>
            <a:ext cx="223837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нарушениями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17%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95716" y="5629240"/>
            <a:ext cx="7818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97944" y="5709898"/>
            <a:ext cx="24067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объектов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решениями судов 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(по 30 суток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ru-RU" sz="2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129915" y="5629240"/>
            <a:ext cx="0" cy="93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7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33229</TotalTime>
  <Words>1019</Words>
  <Application>Microsoft Office PowerPoint</Application>
  <PresentationFormat>Широкоэкранный</PresentationFormat>
  <Paragraphs>288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User</cp:lastModifiedBy>
  <cp:revision>4223</cp:revision>
  <cp:lastPrinted>2021-08-25T07:31:37Z</cp:lastPrinted>
  <dcterms:created xsi:type="dcterms:W3CDTF">2018-11-22T04:48:24Z</dcterms:created>
  <dcterms:modified xsi:type="dcterms:W3CDTF">2021-12-07T10:37:43Z</dcterms:modified>
</cp:coreProperties>
</file>