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620" r:id="rId3"/>
    <p:sldId id="618" r:id="rId4"/>
    <p:sldId id="391" r:id="rId5"/>
    <p:sldId id="494" r:id="rId6"/>
    <p:sldId id="631" r:id="rId7"/>
    <p:sldId id="624" r:id="rId8"/>
    <p:sldId id="623" r:id="rId9"/>
    <p:sldId id="630" r:id="rId10"/>
    <p:sldId id="625" r:id="rId11"/>
    <p:sldId id="626" r:id="rId12"/>
    <p:sldId id="627" r:id="rId13"/>
    <p:sldId id="628" r:id="rId14"/>
    <p:sldId id="632" r:id="rId15"/>
    <p:sldId id="62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ge ege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0" autoAdjust="0"/>
    <p:restoredTop sz="97300" autoAdjust="0"/>
  </p:normalViewPr>
  <p:slideViewPr>
    <p:cSldViewPr>
      <p:cViewPr varScale="1">
        <p:scale>
          <a:sx n="118" d="100"/>
          <a:sy n="118" d="100"/>
        </p:scale>
        <p:origin x="12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0499-B5CB-4EA7-ADC1-8187AE634C32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FCBA-42B4-410C-A94B-F14A789A1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220132" y="704631"/>
            <a:ext cx="9584265" cy="4490079"/>
            <a:chOff x="215516" y="908720"/>
            <a:chExt cx="8712968" cy="4081890"/>
          </a:xfrm>
        </p:grpSpPr>
        <p:pic>
          <p:nvPicPr>
            <p:cNvPr id="1026" name="Picture 2" descr="L:\Work\GroupIB\Шаблон презентации Group-IB\znak.png"/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5309" y="908720"/>
              <a:ext cx="2592288" cy="2592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L:\Work\GroupIB\Шаблон презентации Group-IB\dot-01with.png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331"/>
            <a:stretch/>
          </p:blipFill>
          <p:spPr bwMode="auto">
            <a:xfrm>
              <a:off x="215516" y="4644134"/>
              <a:ext cx="1044116" cy="34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L:\Work\GroupIB\Шаблон презентации Group-IB\dot-01with.png"/>
            <p:cNvPicPr>
              <a:picLocks noChangeAspect="1" noChangeArrowheads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775"/>
            <a:stretch/>
          </p:blipFill>
          <p:spPr bwMode="auto">
            <a:xfrm rot="10800000">
              <a:off x="7758100" y="4644134"/>
              <a:ext cx="1170384" cy="346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4509121"/>
            <a:ext cx="7772400" cy="648072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Futura New 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5085184"/>
            <a:ext cx="7776864" cy="33759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Futura New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utura New Book" pitchFamily="34" charset="0"/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538" y="5508304"/>
            <a:ext cx="1350939" cy="5849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B65DD66-B6B2-4B11-AA8A-3939FFCBB49F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28BF1AE-4A07-40FF-BBC1-4F3586375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5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5184112" cy="80088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3600" kern="600" baseline="30000" dirty="0">
                <a:solidFill>
                  <a:schemeClr val="tx1"/>
                </a:solidFill>
                <a:latin typeface="Futura New Bold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 u="sng">
                <a:latin typeface="Futura New Demi" pitchFamily="34" charset="0"/>
              </a:defRPr>
            </a:lvl1pPr>
            <a:lvl2pPr marL="269875" indent="-269875">
              <a:buClr>
                <a:schemeClr val="accent1"/>
              </a:buClr>
              <a:buFont typeface="Symbol" pitchFamily="18" charset="2"/>
              <a:buChar char="®"/>
              <a:defRPr sz="1200" b="1"/>
            </a:lvl2pPr>
            <a:lvl3pPr marL="269875" indent="-87313">
              <a:buClr>
                <a:schemeClr val="accent2"/>
              </a:buClr>
              <a:defRPr sz="1200" b="1"/>
            </a:lvl3pPr>
            <a:lvl4pPr marL="269875" indent="0">
              <a:buClr>
                <a:srgbClr val="FF0000"/>
              </a:buClr>
              <a:buFont typeface="Arial" pitchFamily="34" charset="0"/>
              <a:buNone/>
              <a:defRPr sz="1200"/>
            </a:lvl4pPr>
            <a:lvl5pPr marL="269875" indent="0">
              <a:buNone/>
              <a:defRPr sz="1200" i="1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95536" y="6021288"/>
            <a:ext cx="2061592" cy="365125"/>
          </a:xfrm>
        </p:spPr>
        <p:txBody>
          <a:bodyPr/>
          <a:lstStyle>
            <a:lvl1pPr>
              <a:defRPr>
                <a:latin typeface="Futura New Book" pitchFamily="34" charset="0"/>
              </a:defRPr>
            </a:lvl1pPr>
          </a:lstStyle>
          <a:p>
            <a:fld id="{41EEF6C1-F53F-45F1-A233-A3A32E78891E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New Book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602128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5796136" y="1628800"/>
            <a:ext cx="2952328" cy="792088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Futura New 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L:\Work\GroupIB\Шаблон презентации Group-IB\dot-01with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73"/>
          <a:stretch/>
        </p:blipFill>
        <p:spPr bwMode="auto">
          <a:xfrm>
            <a:off x="215516" y="2996953"/>
            <a:ext cx="1871700" cy="3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:\Work\GroupIB\Шаблон презентации Group-IB\dot-01with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56" t="1" b="-1"/>
          <a:stretch/>
        </p:blipFill>
        <p:spPr bwMode="auto">
          <a:xfrm rot="10800000">
            <a:off x="7020272" y="2996953"/>
            <a:ext cx="1908212" cy="3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:\Work\GroupIB\Шаблон презентации Group-IB\logo_GI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0031" y="2276872"/>
            <a:ext cx="116393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924950"/>
            <a:ext cx="7772400" cy="2844031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bg1"/>
                </a:solidFill>
                <a:latin typeface="Futura New Dem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365105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utura New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utura New Book" pitchFamily="34" charset="0"/>
              </a:defRPr>
            </a:lvl1pPr>
          </a:lstStyle>
          <a:p>
            <a:fld id="{81E822AC-0E1B-421D-9080-2A9DC96FFC31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utura New Book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7EDDD5-DAF7-4E12-A6ED-BD8DF95CD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0893"/>
            <a:ext cx="4038600" cy="3456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20893"/>
            <a:ext cx="4038600" cy="34563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9DD-5E6D-4F5B-970A-A8D3F838D548}" type="datetime1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DDD5-DAF7-4E12-A6ED-BD8DF95CD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2088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140968"/>
            <a:ext cx="4040188" cy="2808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242088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3140968"/>
            <a:ext cx="4041775" cy="2808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6792-4150-4C28-841D-1FE2D0048DD2}" type="datetime1">
              <a:rPr lang="ru-RU" smtClean="0"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DDD5-DAF7-4E12-A6ED-BD8DF95CD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3172-7C25-4A15-9C17-78FC3F280E23}" type="datetime1">
              <a:rPr lang="ru-RU" smtClean="0"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127EDDD5-DAF7-4E12-A6ED-BD8DF95CDF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BF0-74AB-4AF2-A3AC-E47C96EFFC6C}" type="datetime1">
              <a:rPr lang="ru-RU" smtClean="0"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DDD5-DAF7-4E12-A6ED-BD8DF95CD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836715"/>
            <a:ext cx="3008313" cy="5983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556798"/>
            <a:ext cx="5111750" cy="4320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556798"/>
            <a:ext cx="3008313" cy="43204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264B-EC46-4ED0-B8DB-5BC910DBCB29}" type="datetime1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DDD5-DAF7-4E12-A6ED-BD8DF95CD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412781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9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D03-F607-4F8A-AFBF-F3A9ADFCF984}" type="datetime1">
              <a:rPr lang="ru-RU" smtClean="0"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DDD5-DAF7-4E12-A6ED-BD8DF95CDF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0" y="1620000"/>
            <a:ext cx="8342040" cy="80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492897"/>
            <a:ext cx="8352928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5536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New Book" pitchFamily="34" charset="0"/>
              </a:defRPr>
            </a:lvl1pPr>
          </a:lstStyle>
          <a:p>
            <a:fld id="{B3562F1A-75E8-44F8-9B00-F7EAB2FE4545}" type="datetime1">
              <a:rPr lang="ru-RU" smtClean="0"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0212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New Book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60232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rgbClr val="FF0000"/>
                </a:solidFill>
                <a:latin typeface="Georgia" pitchFamily="18" charset="0"/>
              </a:defRPr>
            </a:lvl1pPr>
          </a:lstStyle>
          <a:p>
            <a:fld id="{127EDDD5-DAF7-4E12-A6ED-BD8DF95CDF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72"/>
          <a:stretch/>
        </p:blipFill>
        <p:spPr>
          <a:xfrm>
            <a:off x="5402522" y="377148"/>
            <a:ext cx="3741481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72"/>
          <a:stretch/>
        </p:blipFill>
        <p:spPr>
          <a:xfrm>
            <a:off x="-1" y="377148"/>
            <a:ext cx="3741481" cy="360000"/>
          </a:xfrm>
          <a:prstGeom prst="rect">
            <a:avLst/>
          </a:prstGeom>
        </p:spPr>
      </p:pic>
      <p:pic>
        <p:nvPicPr>
          <p:cNvPr id="3074" name="Picture 2" descr="L:\Work\GroupIB\Шаблон презентации Group-IB\images\Presentation14_v02_02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59597"/>
            <a:ext cx="1440160" cy="5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Work\GroupIB\Шаблон презентации Group-IB\images\Presentation14_v01_06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3"/>
          <a:stretch/>
        </p:blipFill>
        <p:spPr bwMode="auto">
          <a:xfrm>
            <a:off x="-2" y="6568560"/>
            <a:ext cx="3347865" cy="1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:\Work\GroupIB\Шаблон презентации Group-IB\images\Presentation14_v01_08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000" y="6568560"/>
            <a:ext cx="2184000" cy="1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L:\Work\GroupIB\Шаблон презентации Group-IB\images\Presentation14_v01_06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3"/>
          <a:stretch/>
        </p:blipFill>
        <p:spPr bwMode="auto">
          <a:xfrm>
            <a:off x="5775883" y="6568560"/>
            <a:ext cx="3368125" cy="1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Futura New Demi" pitchFamily="34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Clr>
          <a:schemeClr val="tx2"/>
        </a:buClr>
        <a:buFont typeface="Symbol" pitchFamily="18" charset="2"/>
        <a:buChar char="®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ü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СОВРЕМЕННАЯ КИБЕРПРЕСТУПНОСТЬ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406400"/>
            <a:ext cx="70739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836712"/>
            <a:ext cx="5184112" cy="800888"/>
          </a:xfrm>
        </p:spPr>
        <p:txBody>
          <a:bodyPr/>
          <a:lstStyle/>
          <a:p>
            <a:r>
              <a:rPr lang="ru-RU" dirty="0" smtClean="0"/>
              <a:t>ПАРОЛЬНАЯ ЗАЩИТА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520" y="2060848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Создавайте длинные</a:t>
            </a:r>
            <a:r>
              <a:rPr lang="ru-RU" sz="2000" dirty="0"/>
              <a:t> и сложные пароли: комбинации букв с цифрами и символами создают более безопасный пароль. 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Новая учетная запись, уникальный пароль: во вновь создаваемом пароле  </a:t>
            </a:r>
            <a:r>
              <a:rPr lang="ru-RU" sz="2000" dirty="0" smtClean="0"/>
              <a:t>комбинируйте </a:t>
            </a:r>
            <a:r>
              <a:rPr lang="ru-RU" sz="2000" dirty="0"/>
              <a:t>буквы, цифры, верхний и нижний регистр;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Можно </a:t>
            </a:r>
            <a:r>
              <a:rPr lang="ru-RU" sz="2000" dirty="0"/>
              <a:t>использовать стихотворения и строчки песен для паролей - пиши на английском, </a:t>
            </a:r>
            <a:r>
              <a:rPr lang="ru-RU" sz="2000" dirty="0" smtClean="0"/>
              <a:t>смотрите </a:t>
            </a:r>
            <a:r>
              <a:rPr lang="ru-RU" sz="2000" dirty="0"/>
              <a:t>на русские буквы; 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8" y="908720"/>
            <a:ext cx="5184112" cy="80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3600" kern="600" baseline="30000" dirty="0">
                <a:solidFill>
                  <a:schemeClr val="tx1"/>
                </a:solidFill>
                <a:latin typeface="Futura New Bold" pitchFamily="34" charset="0"/>
                <a:ea typeface="+mn-ea"/>
                <a:cs typeface="+mn-cs"/>
              </a:defRPr>
            </a:lvl1pPr>
          </a:lstStyle>
          <a:p>
            <a:r>
              <a:rPr lang="ru-RU" baseline="0" dirty="0">
                <a:solidFill>
                  <a:srgbClr val="FF0000"/>
                </a:solidFill>
              </a:rPr>
              <a:t>3</a:t>
            </a:r>
            <a:r>
              <a:rPr lang="ru-RU" baseline="0" dirty="0" smtClean="0">
                <a:solidFill>
                  <a:srgbClr val="FF0000"/>
                </a:solidFill>
              </a:rPr>
              <a:t>е правило</a:t>
            </a:r>
            <a:endParaRPr lang="ru-RU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Пример: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3140968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/>
              <a:t>Zdfck</a:t>
            </a:r>
            <a:r>
              <a:rPr lang="en-US" sz="4800" dirty="0" smtClean="0"/>
              <a:t>.,</a:t>
            </a:r>
            <a:r>
              <a:rPr lang="en-US" sz="4800" dirty="0" err="1" smtClean="0"/>
              <a:t>bkk</a:t>
            </a:r>
            <a:r>
              <a:rPr lang="en-US" sz="4800" dirty="0" smtClean="0"/>
              <a:t>.,</a:t>
            </a:r>
            <a:r>
              <a:rPr lang="en-US" sz="4800" dirty="0" err="1" smtClean="0"/>
              <a:t>jdmtot,snmvj;tn</a:t>
            </a:r>
            <a:r>
              <a:rPr lang="en-US" sz="4800" dirty="0" smtClean="0"/>
              <a:t>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58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5184112" cy="800888"/>
          </a:xfrm>
        </p:spPr>
        <p:txBody>
          <a:bodyPr/>
          <a:lstStyle/>
          <a:p>
            <a:r>
              <a:rPr lang="ru-RU" baseline="0" dirty="0" smtClean="0">
                <a:solidFill>
                  <a:srgbClr val="FF0000"/>
                </a:solidFill>
              </a:rPr>
              <a:t>4е правило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56490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Все, что </a:t>
            </a:r>
            <a:r>
              <a:rPr lang="ru-RU" sz="3600" dirty="0" smtClean="0"/>
              <a:t>Вы загружаете </a:t>
            </a:r>
            <a:r>
              <a:rPr lang="ru-RU" sz="3600" dirty="0"/>
              <a:t>в интернет, включая видео и фото - может стать доступно всем и остаться с Интернете навсегда</a:t>
            </a:r>
          </a:p>
        </p:txBody>
      </p:sp>
    </p:spTree>
    <p:extLst>
      <p:ext uri="{BB962C8B-B14F-4D97-AF65-F5344CB8AC3E}">
        <p14:creationId xmlns:p14="http://schemas.microsoft.com/office/powerpoint/2010/main" val="35953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ppleid-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2564903"/>
            <a:ext cx="3482557" cy="3850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48680"/>
            <a:ext cx="6038056" cy="264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aseline="0" dirty="0" smtClean="0">
                <a:solidFill>
                  <a:srgbClr val="FF0000"/>
                </a:solidFill>
              </a:rPr>
              <a:t>5е правило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140968"/>
            <a:ext cx="5820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Делайте резервные копии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81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27"/>
          <p:cNvSpPr/>
          <p:nvPr/>
        </p:nvSpPr>
        <p:spPr>
          <a:xfrm>
            <a:off x="569" y="836712"/>
            <a:ext cx="9148238" cy="6017892"/>
          </a:xfrm>
          <a:prstGeom prst="rect">
            <a:avLst/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500" b="0" i="0" u="none" strike="noStrike" cap="none" baseline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78989"/>
            <a:ext cx="8496944" cy="3191075"/>
          </a:xfrm>
          <a:prstGeom prst="rect">
            <a:avLst/>
          </a:prstGeom>
        </p:spPr>
      </p:pic>
      <p:sp>
        <p:nvSpPr>
          <p:cNvPr id="7" name="Заголовок 16"/>
          <p:cNvSpPr txBox="1">
            <a:spLocks/>
          </p:cNvSpPr>
          <p:nvPr/>
        </p:nvSpPr>
        <p:spPr>
          <a:xfrm>
            <a:off x="1044715" y="1444138"/>
            <a:ext cx="8121644" cy="955091"/>
          </a:xfrm>
          <a:prstGeom prst="rect">
            <a:avLst/>
          </a:prstGeom>
          <a:noFill/>
          <a:ln>
            <a:noFill/>
          </a:ln>
        </p:spPr>
        <p:txBody>
          <a:bodyPr wrap="square" lIns="76687" tIns="76687" rIns="76687" bIns="76687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 spc="-4" baseline="0">
                <a:latin typeface="Futura New Book"/>
                <a:ea typeface="Tahoma" panose="020B0604030504040204" pitchFamily="34" charset="0"/>
                <a:cs typeface="Tahoma" panose="020B0604030504040204" pitchFamily="34" charset="0"/>
                <a:sym typeface="Arial"/>
                <a:rtl val="0"/>
              </a:defRPr>
            </a:lvl1pPr>
            <a:lvl2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>
              <a:spcBef>
                <a:spcPts val="0"/>
              </a:spcBef>
            </a:lvl3pPr>
            <a:lvl4pPr marL="0" marR="0" indent="0">
              <a:spcBef>
                <a:spcPts val="0"/>
              </a:spcBef>
            </a:lvl4pPr>
            <a:lvl5pPr marL="0" marR="0" indent="0">
              <a:spcBef>
                <a:spcPts val="0"/>
              </a:spcBef>
            </a:lvl5pPr>
            <a:lvl6pPr marL="0" marR="0" indent="0">
              <a:spcBef>
                <a:spcPts val="0"/>
              </a:spcBef>
            </a:lvl6pPr>
            <a:lvl7pPr marL="0" marR="0" indent="0">
              <a:spcBef>
                <a:spcPts val="0"/>
              </a:spcBef>
            </a:lvl7pPr>
            <a:lvl8pPr marL="0" marR="0" indent="0">
              <a:spcBef>
                <a:spcPts val="0"/>
              </a:spcBef>
            </a:lvl8pPr>
            <a:lvl9pPr marL="0" marR="0" indent="0">
              <a:spcBef>
                <a:spcPts val="0"/>
              </a:spcBef>
            </a:lvl9pPr>
          </a:lstStyle>
          <a:p>
            <a:r>
              <a:rPr lang="ru-RU" dirty="0">
                <a:solidFill>
                  <a:srgbClr val="FFD071"/>
                </a:solidFill>
              </a:rPr>
              <a:t>ПОЧЕМУ СУЩЕСТВУЕТ К</a:t>
            </a:r>
            <a:r>
              <a:rPr lang="ru-RU" dirty="0" smtClean="0">
                <a:solidFill>
                  <a:srgbClr val="FFD071"/>
                </a:solidFill>
              </a:rPr>
              <a:t>ИБЕРПРЕСТУПНОСТЬ</a:t>
            </a:r>
            <a:r>
              <a:rPr lang="ru-RU" dirty="0">
                <a:solidFill>
                  <a:srgbClr val="FFD071"/>
                </a:solidFill>
              </a:rPr>
              <a:t>?</a:t>
            </a:r>
            <a:br>
              <a:rPr lang="ru-RU" dirty="0">
                <a:solidFill>
                  <a:srgbClr val="FFD071"/>
                </a:solidFill>
              </a:rPr>
            </a:br>
            <a:endParaRPr lang="ru-RU" dirty="0">
              <a:solidFill>
                <a:srgbClr val="FFD07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60648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utura New Book" pitchFamily="34" charset="0"/>
              </a:rPr>
              <a:t>СОВРЕМЕННАЯ КИБЕРПРЕСТУПНОСТЬ</a:t>
            </a:r>
            <a:endParaRPr lang="ru-RU" sz="1200" dirty="0">
              <a:solidFill>
                <a:schemeClr val="bg1"/>
              </a:solidFill>
              <a:latin typeface="Futura New Book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02" y="-218922"/>
            <a:ext cx="7629950" cy="1271658"/>
          </a:xfrm>
          <a:prstGeom prst="rect">
            <a:avLst/>
          </a:prstGeom>
        </p:spPr>
      </p:pic>
      <p:sp>
        <p:nvSpPr>
          <p:cNvPr id="13" name="Заголовок 16"/>
          <p:cNvSpPr txBox="1">
            <a:spLocks/>
          </p:cNvSpPr>
          <p:nvPr/>
        </p:nvSpPr>
        <p:spPr>
          <a:xfrm>
            <a:off x="1582827" y="3743184"/>
            <a:ext cx="518411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defRPr sz="2500" b="1" spc="-4">
                <a:solidFill>
                  <a:schemeClr val="bg1"/>
                </a:solidFill>
                <a:latin typeface="Futura New Book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ИНФОРМАЦИЯ</a:t>
            </a:r>
          </a:p>
        </p:txBody>
      </p:sp>
      <p:sp>
        <p:nvSpPr>
          <p:cNvPr id="14" name="Заголовок 16"/>
          <p:cNvSpPr txBox="1">
            <a:spLocks/>
          </p:cNvSpPr>
          <p:nvPr/>
        </p:nvSpPr>
        <p:spPr>
          <a:xfrm>
            <a:off x="1582827" y="2687771"/>
            <a:ext cx="489654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defRPr sz="7500" b="1" spc="260">
                <a:solidFill>
                  <a:srgbClr val="58595B"/>
                </a:solidFill>
                <a:latin typeface="Calibri" panose="020F0502020204030204" pitchFamily="34" charset="0"/>
                <a:cs typeface="Helvetica"/>
              </a:defRPr>
            </a:lvl1pPr>
          </a:lstStyle>
          <a:p>
            <a:r>
              <a:rPr lang="ru-RU" sz="2500" spc="-4" dirty="0">
                <a:solidFill>
                  <a:schemeClr val="bg1"/>
                </a:solidFill>
                <a:latin typeface="Futura New Book"/>
                <a:ea typeface="Tahoma" panose="020B0604030504040204" pitchFamily="34" charset="0"/>
                <a:cs typeface="Tahoma" panose="020B0604030504040204" pitchFamily="34" charset="0"/>
              </a:rPr>
              <a:t>ДЕНЬГИ</a:t>
            </a:r>
          </a:p>
        </p:txBody>
      </p:sp>
      <p:sp>
        <p:nvSpPr>
          <p:cNvPr id="15" name="Заголовок 16"/>
          <p:cNvSpPr txBox="1">
            <a:spLocks/>
          </p:cNvSpPr>
          <p:nvPr/>
        </p:nvSpPr>
        <p:spPr>
          <a:xfrm>
            <a:off x="1582827" y="4919170"/>
            <a:ext cx="755915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defRPr sz="2500" b="1" spc="-4">
                <a:solidFill>
                  <a:schemeClr val="bg1"/>
                </a:solidFill>
                <a:latin typeface="Futura New Book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МИРОВОЕ </a:t>
            </a:r>
            <a:r>
              <a:rPr lang="ru-RU" dirty="0" smtClean="0"/>
              <a:t>ГОСПОДСТВО - ТЕРРОРИЗМ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0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07704" y="260648"/>
            <a:ext cx="65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Futura New Book" pitchFamily="34" charset="0"/>
              </a:rPr>
              <a:t>Инновационная поддержка государственной безопасности</a:t>
            </a:r>
            <a:endParaRPr lang="ru-RU" sz="1200" dirty="0">
              <a:solidFill>
                <a:schemeClr val="bg1"/>
              </a:solidFill>
              <a:latin typeface="Futura New Book" pitchFamily="34" charset="0"/>
            </a:endParaRPr>
          </a:p>
        </p:txBody>
      </p:sp>
      <p:sp>
        <p:nvSpPr>
          <p:cNvPr id="21" name="object 3"/>
          <p:cNvSpPr txBox="1">
            <a:spLocks/>
          </p:cNvSpPr>
          <p:nvPr/>
        </p:nvSpPr>
        <p:spPr>
          <a:xfrm>
            <a:off x="400193" y="1255763"/>
            <a:ext cx="8242942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300" b="1">
                <a:solidFill>
                  <a:srgbClr val="58595B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/>
            <a:r>
              <a:rPr lang="ru-RU" b="0" kern="0" spc="110" dirty="0" smtClean="0">
                <a:latin typeface="Helvetica"/>
                <a:cs typeface="Helvetica"/>
              </a:rPr>
              <a:t>АКТУАЛЬНЫЕ КИБЕРУГРОЗЫ ДЛЯ ГОСУДАРСТВА</a:t>
            </a:r>
            <a:endParaRPr lang="ru-RU" b="0" kern="0" dirty="0">
              <a:latin typeface="Helvetica"/>
              <a:cs typeface="Helvetica"/>
            </a:endParaRPr>
          </a:p>
        </p:txBody>
      </p:sp>
      <p:sp>
        <p:nvSpPr>
          <p:cNvPr id="22" name="object 4"/>
          <p:cNvSpPr/>
          <p:nvPr/>
        </p:nvSpPr>
        <p:spPr>
          <a:xfrm>
            <a:off x="419391" y="2286050"/>
            <a:ext cx="2460307" cy="1919846"/>
          </a:xfrm>
          <a:custGeom>
            <a:avLst/>
            <a:gdLst/>
            <a:ahLst/>
            <a:cxnLst/>
            <a:rect l="l" t="t" r="r" b="b"/>
            <a:pathLst>
              <a:path w="2460307" h="1919846">
                <a:moveTo>
                  <a:pt x="0" y="1919846"/>
                </a:moveTo>
                <a:lnTo>
                  <a:pt x="2460307" y="1919846"/>
                </a:lnTo>
                <a:lnTo>
                  <a:pt x="2460307" y="0"/>
                </a:lnTo>
                <a:lnTo>
                  <a:pt x="0" y="0"/>
                </a:lnTo>
                <a:lnTo>
                  <a:pt x="0" y="1919846"/>
                </a:lnTo>
                <a:close/>
              </a:path>
            </a:pathLst>
          </a:custGeom>
          <a:ln w="17449">
            <a:solidFill>
              <a:srgbClr val="137CC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4572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5"/>
          <p:cNvSpPr/>
          <p:nvPr/>
        </p:nvSpPr>
        <p:spPr>
          <a:xfrm>
            <a:off x="3286809" y="2286050"/>
            <a:ext cx="2460307" cy="1919846"/>
          </a:xfrm>
          <a:custGeom>
            <a:avLst/>
            <a:gdLst/>
            <a:ahLst/>
            <a:cxnLst/>
            <a:rect l="l" t="t" r="r" b="b"/>
            <a:pathLst>
              <a:path w="2460307" h="1919846">
                <a:moveTo>
                  <a:pt x="0" y="1919846"/>
                </a:moveTo>
                <a:lnTo>
                  <a:pt x="2460307" y="1919846"/>
                </a:lnTo>
                <a:lnTo>
                  <a:pt x="2460307" y="0"/>
                </a:lnTo>
                <a:lnTo>
                  <a:pt x="0" y="0"/>
                </a:lnTo>
                <a:lnTo>
                  <a:pt x="0" y="1919846"/>
                </a:lnTo>
                <a:close/>
              </a:path>
            </a:pathLst>
          </a:custGeom>
          <a:ln w="17449">
            <a:solidFill>
              <a:srgbClr val="137CC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4572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6"/>
          <p:cNvSpPr/>
          <p:nvPr/>
        </p:nvSpPr>
        <p:spPr>
          <a:xfrm>
            <a:off x="3286809" y="4509120"/>
            <a:ext cx="2460307" cy="1919846"/>
          </a:xfrm>
          <a:custGeom>
            <a:avLst/>
            <a:gdLst/>
            <a:ahLst/>
            <a:cxnLst/>
            <a:rect l="l" t="t" r="r" b="b"/>
            <a:pathLst>
              <a:path w="2460307" h="1919846">
                <a:moveTo>
                  <a:pt x="0" y="1919846"/>
                </a:moveTo>
                <a:lnTo>
                  <a:pt x="2460307" y="1919846"/>
                </a:lnTo>
                <a:lnTo>
                  <a:pt x="2460307" y="0"/>
                </a:lnTo>
                <a:lnTo>
                  <a:pt x="0" y="0"/>
                </a:lnTo>
                <a:lnTo>
                  <a:pt x="0" y="1919846"/>
                </a:lnTo>
                <a:close/>
              </a:path>
            </a:pathLst>
          </a:custGeom>
          <a:ln w="17449">
            <a:solidFill>
              <a:srgbClr val="137CC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4572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7"/>
          <p:cNvSpPr/>
          <p:nvPr/>
        </p:nvSpPr>
        <p:spPr>
          <a:xfrm>
            <a:off x="6154228" y="2286050"/>
            <a:ext cx="2460307" cy="1919846"/>
          </a:xfrm>
          <a:custGeom>
            <a:avLst/>
            <a:gdLst/>
            <a:ahLst/>
            <a:cxnLst/>
            <a:rect l="l" t="t" r="r" b="b"/>
            <a:pathLst>
              <a:path w="2460307" h="1919846">
                <a:moveTo>
                  <a:pt x="0" y="1919846"/>
                </a:moveTo>
                <a:lnTo>
                  <a:pt x="2460307" y="1919846"/>
                </a:lnTo>
                <a:lnTo>
                  <a:pt x="2460307" y="0"/>
                </a:lnTo>
                <a:lnTo>
                  <a:pt x="0" y="0"/>
                </a:lnTo>
                <a:lnTo>
                  <a:pt x="0" y="1919846"/>
                </a:lnTo>
                <a:close/>
              </a:path>
            </a:pathLst>
          </a:custGeom>
          <a:ln w="17449">
            <a:solidFill>
              <a:srgbClr val="137CC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4572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0"/>
          <p:cNvSpPr txBox="1"/>
          <p:nvPr/>
        </p:nvSpPr>
        <p:spPr>
          <a:xfrm>
            <a:off x="856868" y="2955987"/>
            <a:ext cx="1600200" cy="499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06045" algn="ctr" defTabSz="457200">
              <a:lnSpc>
                <a:spcPts val="1939"/>
              </a:lnSpc>
            </a:pPr>
            <a:r>
              <a:rPr sz="1700" spc="-80" dirty="0">
                <a:solidFill>
                  <a:srgbClr val="58595B"/>
                </a:solidFill>
                <a:latin typeface="Helvetica"/>
                <a:cs typeface="Helvetica"/>
              </a:rPr>
              <a:t>Т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ерроризм</a:t>
            </a:r>
            <a:r>
              <a:rPr sz="1700" spc="10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endParaRPr lang="ru-RU" sz="1700" spc="10" dirty="0">
              <a:solidFill>
                <a:srgbClr val="58595B"/>
              </a:solidFill>
              <a:latin typeface="Helvetica"/>
              <a:cs typeface="Helvetica"/>
            </a:endParaRPr>
          </a:p>
          <a:p>
            <a:pPr marL="12700" marR="6350" indent="106045" algn="ctr" defTabSz="457200">
              <a:lnSpc>
                <a:spcPts val="1939"/>
              </a:lnSpc>
            </a:pPr>
            <a:r>
              <a:rPr sz="1700" spc="10" dirty="0" smtClean="0">
                <a:solidFill>
                  <a:srgbClr val="58595B"/>
                </a:solidFill>
                <a:latin typeface="Helvetica"/>
                <a:cs typeface="Helvetica"/>
              </a:rPr>
              <a:t>и</a:t>
            </a:r>
            <a:r>
              <a:rPr lang="ru-RU" sz="1700" spc="5" dirty="0" smtClean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10" dirty="0" smtClean="0">
                <a:solidFill>
                  <a:srgbClr val="58595B"/>
                </a:solidFill>
                <a:latin typeface="Helvetica"/>
                <a:cs typeface="Helvetica"/>
              </a:rPr>
              <a:t>э</a:t>
            </a:r>
            <a:r>
              <a:rPr sz="1700" spc="-30" dirty="0" smtClean="0">
                <a:solidFill>
                  <a:srgbClr val="58595B"/>
                </a:solidFill>
                <a:latin typeface="Helvetica"/>
                <a:cs typeface="Helvetica"/>
              </a:rPr>
              <a:t>к</a:t>
            </a:r>
            <a:r>
              <a:rPr sz="1700" spc="15" dirty="0" smtClean="0">
                <a:solidFill>
                  <a:srgbClr val="58595B"/>
                </a:solidFill>
                <a:latin typeface="Helvetica"/>
                <a:cs typeface="Helvetica"/>
              </a:rPr>
              <a:t>стремизм</a:t>
            </a:r>
            <a:endParaRPr sz="17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6190868" y="2681468"/>
            <a:ext cx="2438400" cy="1245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 defTabSz="457200">
              <a:lnSpc>
                <a:spcPts val="1939"/>
              </a:lnSpc>
            </a:pP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Перехват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управления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25" dirty="0">
                <a:solidFill>
                  <a:srgbClr val="58595B"/>
                </a:solidFill>
                <a:latin typeface="Helvetica"/>
                <a:cs typeface="Helvetica"/>
              </a:rPr>
              <a:t>к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лючевыми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-30" dirty="0">
                <a:solidFill>
                  <a:srgbClr val="58595B"/>
                </a:solidFill>
                <a:latin typeface="Helvetica"/>
                <a:cs typeface="Helvetica"/>
              </a:rPr>
              <a:t>г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осударственными информационными ресурсами</a:t>
            </a:r>
            <a:endParaRPr sz="17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3648086" y="4935795"/>
            <a:ext cx="1808361" cy="100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 defTabSz="457200">
              <a:lnSpc>
                <a:spcPct val="95000"/>
              </a:lnSpc>
            </a:pPr>
            <a:r>
              <a:rPr sz="1700" spc="-40" dirty="0">
                <a:solidFill>
                  <a:srgbClr val="58595B"/>
                </a:solidFill>
                <a:latin typeface="Helvetica"/>
                <a:cs typeface="Helvetica"/>
              </a:rPr>
              <a:t>К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ибершпионаж</a:t>
            </a:r>
            <a:r>
              <a:rPr sz="1700" spc="10" dirty="0">
                <a:solidFill>
                  <a:srgbClr val="58595B"/>
                </a:solidFill>
                <a:latin typeface="Helvetica"/>
                <a:cs typeface="Helvetica"/>
              </a:rPr>
              <a:t> и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раз</a:t>
            </a:r>
            <a:r>
              <a:rPr sz="1700" spc="-10" dirty="0">
                <a:solidFill>
                  <a:srgbClr val="58595B"/>
                </a:solidFill>
                <a:latin typeface="Helvetica"/>
                <a:cs typeface="Helvetica"/>
              </a:rPr>
              <a:t>г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лашение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-30" dirty="0">
                <a:solidFill>
                  <a:srgbClr val="58595B"/>
                </a:solidFill>
                <a:latin typeface="Helvetica"/>
                <a:cs typeface="Helvetica"/>
              </a:rPr>
              <a:t>г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осударственной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-15" dirty="0">
                <a:solidFill>
                  <a:srgbClr val="58595B"/>
                </a:solidFill>
                <a:latin typeface="Helvetica"/>
                <a:cs typeface="Helvetica"/>
              </a:rPr>
              <a:t>т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айны</a:t>
            </a:r>
            <a:endParaRPr sz="17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33" name="object 15"/>
          <p:cNvSpPr txBox="1"/>
          <p:nvPr/>
        </p:nvSpPr>
        <p:spPr>
          <a:xfrm>
            <a:off x="3447668" y="2707716"/>
            <a:ext cx="2133600" cy="99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 defTabSz="457200">
              <a:lnSpc>
                <a:spcPts val="1939"/>
              </a:lnSpc>
            </a:pPr>
            <a:r>
              <a:rPr sz="1700" dirty="0">
                <a:solidFill>
                  <a:srgbClr val="58595B"/>
                </a:solidFill>
                <a:latin typeface="Helvetica"/>
                <a:cs typeface="Helvetica"/>
              </a:rPr>
              <a:t>А</a:t>
            </a:r>
            <a:r>
              <a:rPr sz="1700" spc="-15" dirty="0">
                <a:solidFill>
                  <a:srgbClr val="58595B"/>
                </a:solidFill>
                <a:latin typeface="Helvetica"/>
                <a:cs typeface="Helvetica"/>
              </a:rPr>
              <a:t>т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аки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на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объекты</a:t>
            </a:r>
            <a:r>
              <a:rPr sz="1700" spc="10" dirty="0">
                <a:solidFill>
                  <a:srgbClr val="58595B"/>
                </a:solidFill>
                <a:latin typeface="Helvetica"/>
                <a:cs typeface="Helvetica"/>
              </a:rPr>
              <a:t> критически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важной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65" dirty="0">
                <a:solidFill>
                  <a:srgbClr val="58595B"/>
                </a:solidFill>
                <a:latin typeface="Helvetica"/>
                <a:cs typeface="Helvetica"/>
              </a:rPr>
              <a:t>д</a:t>
            </a:r>
            <a:r>
              <a:rPr sz="1700" spc="10" dirty="0">
                <a:solidFill>
                  <a:srgbClr val="58595B"/>
                </a:solidFill>
                <a:latin typeface="Helvetica"/>
                <a:cs typeface="Helvetica"/>
              </a:rPr>
              <a:t>ля</a:t>
            </a:r>
            <a:r>
              <a:rPr sz="1700" spc="5" dirty="0">
                <a:solidFill>
                  <a:srgbClr val="58595B"/>
                </a:solidFill>
                <a:latin typeface="Helvetica"/>
                <a:cs typeface="Helvetica"/>
              </a:rPr>
              <a:t> </a:t>
            </a:r>
            <a:r>
              <a:rPr sz="1700" spc="-30" dirty="0">
                <a:solidFill>
                  <a:srgbClr val="58595B"/>
                </a:solidFill>
                <a:latin typeface="Helvetica"/>
                <a:cs typeface="Helvetica"/>
              </a:rPr>
              <a:t>г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осударства инфраструк</a:t>
            </a:r>
            <a:r>
              <a:rPr sz="1700" spc="40" dirty="0">
                <a:solidFill>
                  <a:srgbClr val="58595B"/>
                </a:solidFill>
                <a:latin typeface="Helvetica"/>
                <a:cs typeface="Helvetica"/>
              </a:rPr>
              <a:t>т</a:t>
            </a:r>
            <a:r>
              <a:rPr sz="1700" spc="15" dirty="0">
                <a:solidFill>
                  <a:srgbClr val="58595B"/>
                </a:solidFill>
                <a:latin typeface="Helvetica"/>
                <a:cs typeface="Helvetica"/>
              </a:rPr>
              <a:t>уры</a:t>
            </a:r>
            <a:endParaRPr sz="17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53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DDD5-DAF7-4E12-A6ED-BD8DF95CDF46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843808" y="908720"/>
            <a:ext cx="5773662" cy="5633864"/>
            <a:chOff x="3070794" y="908720"/>
            <a:chExt cx="5773662" cy="563386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0794" y="908720"/>
              <a:ext cx="5773662" cy="56338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45576" y="2996951"/>
              <a:ext cx="176963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80-200% рост </a:t>
              </a:r>
              <a:br>
                <a:rPr lang="ru-RU" sz="1600" b="1" dirty="0" smtClean="0">
                  <a:solidFill>
                    <a:srgbClr val="FF0000"/>
                  </a:solidFill>
                </a:rPr>
              </a:br>
              <a:r>
                <a:rPr lang="ru-RU" sz="1600" b="1" dirty="0" smtClean="0">
                  <a:solidFill>
                    <a:srgbClr val="FF0000"/>
                  </a:solidFill>
                </a:rPr>
                <a:t>количества </a:t>
              </a:r>
            </a:p>
            <a:p>
              <a:pPr algn="ctr"/>
              <a:r>
                <a:rPr lang="ru-RU" sz="1600" b="1" dirty="0">
                  <a:solidFill>
                    <a:srgbClr val="FF0000"/>
                  </a:solidFill>
                </a:rPr>
                <a:t>а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так</a:t>
              </a:r>
            </a:p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ежегодно </a:t>
              </a:r>
              <a:r>
                <a:rPr lang="ru-RU" b="1" dirty="0" smtClean="0">
                  <a:solidFill>
                    <a:srgbClr val="FF0000"/>
                  </a:solidFill>
                </a:rPr>
                <a:t/>
              </a:r>
              <a:br>
                <a:rPr lang="ru-RU" b="1" dirty="0" smtClean="0">
                  <a:solidFill>
                    <a:srgbClr val="FF0000"/>
                  </a:solidFill>
                </a:rPr>
              </a:b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6296" y="2281877"/>
              <a:ext cx="14181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Сверхприбыль</a:t>
              </a:r>
              <a:endParaRPr lang="ru-RU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93049" y="5373216"/>
              <a:ext cx="1662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 smtClean="0"/>
                <a:t>Уловки </a:t>
              </a:r>
            </a:p>
            <a:p>
              <a:pPr algn="ctr"/>
              <a:r>
                <a:rPr lang="ru-RU" sz="1100" b="1" dirty="0" smtClean="0"/>
                <a:t>в законодательстве</a:t>
              </a:r>
              <a:endParaRPr lang="ru-RU" sz="11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1504" y="2131837"/>
              <a:ext cx="16606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Чувство </a:t>
              </a:r>
              <a:endParaRPr lang="ru-RU" sz="1200" b="1" dirty="0"/>
            </a:p>
            <a:p>
              <a:pPr algn="ctr"/>
              <a:r>
                <a:rPr lang="ru-RU" sz="1200" b="1" dirty="0" smtClean="0"/>
                <a:t>безнаказанности, </a:t>
              </a:r>
            </a:p>
            <a:p>
              <a:pPr algn="ctr"/>
              <a:r>
                <a:rPr lang="ru-RU" sz="1200" b="1" dirty="0" smtClean="0"/>
                <a:t>быстрый старт</a:t>
              </a:r>
              <a:endParaRPr lang="ru-RU" sz="1200" b="1" dirty="0"/>
            </a:p>
          </p:txBody>
        </p:sp>
      </p:grp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07504" y="1628800"/>
            <a:ext cx="5184112" cy="8008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Спрут </a:t>
            </a:r>
            <a:br>
              <a:rPr lang="ru-RU" b="1" dirty="0" smtClean="0"/>
            </a:br>
            <a:r>
              <a:rPr lang="ru-RU" b="1" dirty="0" err="1" smtClean="0"/>
              <a:t>киберпреступности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98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Снимок экрана 2014-11-19 в 2.32.0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51512"/>
            <a:ext cx="9144000" cy="59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36912"/>
            <a:ext cx="7056320" cy="800888"/>
          </a:xfrm>
        </p:spPr>
        <p:txBody>
          <a:bodyPr>
            <a:noAutofit/>
          </a:bodyPr>
          <a:lstStyle/>
          <a:p>
            <a:r>
              <a:rPr lang="ru-RU" sz="6000" baseline="0" dirty="0" smtClean="0"/>
              <a:t>Защита</a:t>
            </a:r>
            <a:br>
              <a:rPr lang="ru-RU" sz="6000" baseline="0" dirty="0" smtClean="0"/>
            </a:br>
            <a:r>
              <a:rPr lang="ru-RU" sz="6000" baseline="0" dirty="0"/>
              <a:t/>
            </a:r>
            <a:br>
              <a:rPr lang="ru-RU" sz="6000" baseline="0" dirty="0"/>
            </a:br>
            <a:r>
              <a:rPr lang="ru-RU" sz="6000" baseline="0" dirty="0" smtClean="0"/>
              <a:t>5 простых правил</a:t>
            </a:r>
            <a:endParaRPr lang="en-US" sz="6000" baseline="0" dirty="0"/>
          </a:p>
        </p:txBody>
      </p:sp>
    </p:spTree>
    <p:extLst>
      <p:ext uri="{BB962C8B-B14F-4D97-AF65-F5344CB8AC3E}">
        <p14:creationId xmlns:p14="http://schemas.microsoft.com/office/powerpoint/2010/main" val="5763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5576" y="2060848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Подумайте,</a:t>
            </a:r>
            <a:r>
              <a:rPr lang="ru-RU" sz="3200" dirty="0"/>
              <a:t> прежде чем действовать: </a:t>
            </a:r>
            <a:endParaRPr lang="ru-RU" sz="32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 smtClean="0"/>
              <a:t>опасайтесь</a:t>
            </a:r>
            <a:r>
              <a:rPr lang="ru-RU" sz="2800" dirty="0"/>
              <a:t> сообщений, которые призывают </a:t>
            </a:r>
            <a:r>
              <a:rPr lang="ru-RU" sz="2800" dirty="0" smtClean="0"/>
              <a:t>действовать</a:t>
            </a:r>
            <a:r>
              <a:rPr lang="ru-RU" sz="2800" dirty="0"/>
              <a:t> немедленно, предлагают что‐то, что звучит слишком хорошо, чтобы быть правдой, или просят предоставить личную </a:t>
            </a:r>
            <a:r>
              <a:rPr lang="ru-RU" sz="2800" dirty="0" smtClean="0"/>
              <a:t> информацию или что-то нажать </a:t>
            </a:r>
            <a:r>
              <a:rPr lang="ru-RU" sz="3200" dirty="0"/>
              <a:t> 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908720"/>
            <a:ext cx="5184112" cy="80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3600" kern="600" baseline="30000" dirty="0">
                <a:solidFill>
                  <a:schemeClr val="tx1"/>
                </a:solidFill>
                <a:latin typeface="Futura New Bold" pitchFamily="34" charset="0"/>
                <a:ea typeface="+mn-ea"/>
                <a:cs typeface="+mn-cs"/>
              </a:defRPr>
            </a:lvl1pPr>
          </a:lstStyle>
          <a:p>
            <a:r>
              <a:rPr lang="ru-RU" baseline="0" dirty="0">
                <a:solidFill>
                  <a:srgbClr val="FF0000"/>
                </a:solidFill>
              </a:rPr>
              <a:t>1</a:t>
            </a:r>
            <a:r>
              <a:rPr lang="ru-RU" baseline="0" dirty="0" smtClean="0">
                <a:solidFill>
                  <a:srgbClr val="FF0000"/>
                </a:solidFill>
              </a:rPr>
              <a:t>е правило</a:t>
            </a:r>
            <a:endParaRPr lang="ru-RU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23927" y="6046228"/>
            <a:ext cx="2016224" cy="365125"/>
          </a:xfrm>
        </p:spPr>
        <p:txBody>
          <a:bodyPr/>
          <a:lstStyle/>
          <a:p>
            <a:fld id="{127EDDD5-DAF7-4E12-A6ED-BD8DF95CDF4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28"/>
          <p:cNvSpPr txBox="1">
            <a:spLocks/>
          </p:cNvSpPr>
          <p:nvPr/>
        </p:nvSpPr>
        <p:spPr>
          <a:xfrm>
            <a:off x="258580" y="1447803"/>
            <a:ext cx="8534400" cy="1141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tx2"/>
              </a:buClr>
            </a:pPr>
            <a:endParaRPr lang="en-US" sz="1600" b="1" i="1" dirty="0" smtClean="0"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41277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Хорошо </a:t>
            </a:r>
            <a:r>
              <a:rPr lang="ru-RU" sz="2000" dirty="0" smtClean="0"/>
              <a:t>подумайте </a:t>
            </a:r>
            <a:r>
              <a:rPr lang="ru-RU" sz="2000" dirty="0"/>
              <a:t>перед тем как ставить новое незнакомое приложение, скачивать музыку и </a:t>
            </a:r>
            <a:r>
              <a:rPr lang="ru-RU" sz="2000" dirty="0" smtClean="0"/>
              <a:t>фильмы</a:t>
            </a:r>
          </a:p>
          <a:p>
            <a:endParaRPr lang="ru-RU" sz="2000" dirty="0"/>
          </a:p>
          <a:p>
            <a:r>
              <a:rPr lang="ru-RU" sz="2000" dirty="0" smtClean="0"/>
              <a:t>Остерегайтесь </a:t>
            </a:r>
            <a:r>
              <a:rPr lang="ru-RU" sz="2000" dirty="0"/>
              <a:t>отправлять свою личную или конфиденциальную </a:t>
            </a:r>
            <a:r>
              <a:rPr lang="ru-RU" sz="2000" dirty="0" smtClean="0"/>
              <a:t>информацию</a:t>
            </a:r>
          </a:p>
          <a:p>
            <a:endParaRPr lang="ru-RU" sz="2000" dirty="0"/>
          </a:p>
          <a:p>
            <a:r>
              <a:rPr lang="ru-RU" sz="2000" dirty="0"/>
              <a:t>Не </a:t>
            </a:r>
            <a:r>
              <a:rPr lang="ru-RU" sz="2000" dirty="0" smtClean="0"/>
              <a:t>нажимайте </a:t>
            </a:r>
            <a:r>
              <a:rPr lang="ru-RU" sz="2000" dirty="0"/>
              <a:t>на ссылки и не </a:t>
            </a:r>
            <a:r>
              <a:rPr lang="ru-RU" sz="2000" dirty="0" smtClean="0"/>
              <a:t>открывайте </a:t>
            </a:r>
            <a:r>
              <a:rPr lang="ru-RU" sz="2000" dirty="0"/>
              <a:t>файлы от незнакомых людей (или даже от знакомых, если </a:t>
            </a:r>
            <a:r>
              <a:rPr lang="ru-RU" sz="2000" dirty="0" smtClean="0"/>
              <a:t>Вы не ждете </a:t>
            </a:r>
            <a:r>
              <a:rPr lang="ru-RU" sz="2000" dirty="0"/>
              <a:t>этого-</a:t>
            </a:r>
            <a:r>
              <a:rPr lang="ru-RU" sz="2000" dirty="0" smtClean="0"/>
              <a:t>позвоните </a:t>
            </a:r>
            <a:r>
              <a:rPr lang="ru-RU" sz="2000" dirty="0"/>
              <a:t>и спроси отправлял ли </a:t>
            </a:r>
            <a:r>
              <a:rPr lang="ru-RU" sz="2000" dirty="0" smtClean="0"/>
              <a:t>Вам этот файл)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Аккуратно общайтесь </a:t>
            </a:r>
            <a:r>
              <a:rPr lang="ru-RU" sz="2000" dirty="0"/>
              <a:t>с незнакомцами онлайн</a:t>
            </a:r>
          </a:p>
          <a:p>
            <a:endParaRPr lang="ru-RU" sz="2000" dirty="0" smtClean="0"/>
          </a:p>
          <a:p>
            <a:r>
              <a:rPr lang="ru-RU" sz="2000" dirty="0" smtClean="0"/>
              <a:t>Если</a:t>
            </a:r>
            <a:r>
              <a:rPr lang="ru-RU" sz="2000" dirty="0"/>
              <a:t> есть сомнения, не </a:t>
            </a:r>
            <a:r>
              <a:rPr lang="ru-RU" sz="2000" dirty="0" smtClean="0"/>
              <a:t>подключайтесь: </a:t>
            </a:r>
            <a:r>
              <a:rPr lang="ru-RU" sz="2000" dirty="0"/>
              <a:t>ссылки в электронной почте, заметки в социальных сетях, сообщения и интернет‐реклама зачастую создаются  </a:t>
            </a:r>
            <a:r>
              <a:rPr lang="ru-RU" sz="2000" dirty="0" err="1"/>
              <a:t>киберпреступниками</a:t>
            </a:r>
            <a:r>
              <a:rPr lang="ru-RU" sz="2000" dirty="0"/>
              <a:t>.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764704"/>
            <a:ext cx="5184112" cy="80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ru-RU" sz="3600" kern="600" baseline="30000" dirty="0">
                <a:solidFill>
                  <a:schemeClr val="tx1"/>
                </a:solidFill>
                <a:latin typeface="Futura New Bold" pitchFamily="34" charset="0"/>
                <a:ea typeface="+mn-ea"/>
                <a:cs typeface="+mn-cs"/>
              </a:defRPr>
            </a:lvl1pPr>
          </a:lstStyle>
          <a:p>
            <a:r>
              <a:rPr lang="ru-RU" baseline="0" dirty="0" smtClean="0">
                <a:solidFill>
                  <a:srgbClr val="FF0000"/>
                </a:solidFill>
              </a:rPr>
              <a:t>2е правило</a:t>
            </a:r>
            <a:endParaRPr lang="ru-RU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group-ib01">
      <a:dk1>
        <a:sysClr val="windowText" lastClr="000000"/>
      </a:dk1>
      <a:lt1>
        <a:sysClr val="window" lastClr="FFFFFF"/>
      </a:lt1>
      <a:dk2>
        <a:srgbClr val="137CC1"/>
      </a:dk2>
      <a:lt2>
        <a:srgbClr val="FFFFFF"/>
      </a:lt2>
      <a:accent1>
        <a:srgbClr val="137CC1"/>
      </a:accent1>
      <a:accent2>
        <a:srgbClr val="ED2127"/>
      </a:accent2>
      <a:accent3>
        <a:srgbClr val="7F7F7F"/>
      </a:accent3>
      <a:accent4>
        <a:srgbClr val="00B0F0"/>
      </a:accent4>
      <a:accent5>
        <a:srgbClr val="8064A2"/>
      </a:accent5>
      <a:accent6>
        <a:srgbClr val="F79646"/>
      </a:accent6>
      <a:hlink>
        <a:srgbClr val="3333FF"/>
      </a:hlink>
      <a:folHlink>
        <a:srgbClr val="800080"/>
      </a:folHlink>
    </a:clrScheme>
    <a:fontScheme name="group-ib01">
      <a:majorFont>
        <a:latin typeface="Futura New Bold"/>
        <a:ea typeface=""/>
        <a:cs typeface=""/>
      </a:majorFont>
      <a:minorFont>
        <a:latin typeface="Georgia"/>
        <a:ea typeface=""/>
        <a:cs typeface="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шаблон_v01_4х3" id="{AB201461-C745-430D-8F04-FC21C5E84EAD}" vid="{61642985-2D0C-48C7-AFBC-AC70FA40EE1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Шаблон_презентации_v02_4х3</Template>
  <TotalTime>1409</TotalTime>
  <Words>176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ＭＳ Ｐゴシック</vt:lpstr>
      <vt:lpstr>Arial</vt:lpstr>
      <vt:lpstr>Calibri</vt:lpstr>
      <vt:lpstr>Futura New Bold</vt:lpstr>
      <vt:lpstr>Futura New Book</vt:lpstr>
      <vt:lpstr>Futura New Demi</vt:lpstr>
      <vt:lpstr>Georgia</vt:lpstr>
      <vt:lpstr>Helvetica</vt:lpstr>
      <vt:lpstr>Symbol</vt:lpstr>
      <vt:lpstr>Tahoma</vt:lpstr>
      <vt:lpstr>Wingdings</vt:lpstr>
      <vt:lpstr>Тема Office</vt:lpstr>
      <vt:lpstr>СОВРЕМЕННАЯ КИБЕРПРЕСТУПНОСТЬ</vt:lpstr>
      <vt:lpstr>Презентация PowerPoint</vt:lpstr>
      <vt:lpstr>Презентация PowerPoint</vt:lpstr>
      <vt:lpstr>Спрут  киберпреступности</vt:lpstr>
      <vt:lpstr>Презентация PowerPoint</vt:lpstr>
      <vt:lpstr>Защита  5 простых правил</vt:lpstr>
      <vt:lpstr>Презентация PowerPoint</vt:lpstr>
      <vt:lpstr>Презентация PowerPoint</vt:lpstr>
      <vt:lpstr>Презентация PowerPoint</vt:lpstr>
      <vt:lpstr>Презентация PowerPoint</vt:lpstr>
      <vt:lpstr>ПАРОЛЬНАЯ ЗАЩИТА</vt:lpstr>
      <vt:lpstr>Пример:</vt:lpstr>
      <vt:lpstr>4е правило</vt:lpstr>
      <vt:lpstr>Презентация PowerPoint</vt:lpstr>
      <vt:lpstr>5е правило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Aleksander Sukharev</dc:creator>
  <cp:lastModifiedBy>Мубаракшин А.Ф.</cp:lastModifiedBy>
  <cp:revision>146</cp:revision>
  <dcterms:created xsi:type="dcterms:W3CDTF">2014-02-12T07:17:39Z</dcterms:created>
  <dcterms:modified xsi:type="dcterms:W3CDTF">2015-07-06T11:56:44Z</dcterms:modified>
</cp:coreProperties>
</file>