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9" r:id="rId2"/>
    <p:sldId id="283" r:id="rId3"/>
    <p:sldId id="280" r:id="rId4"/>
    <p:sldId id="330" r:id="rId5"/>
    <p:sldId id="282" r:id="rId6"/>
    <p:sldId id="281" r:id="rId7"/>
    <p:sldId id="284" r:id="rId8"/>
    <p:sldId id="285" r:id="rId9"/>
    <p:sldId id="286" r:id="rId10"/>
    <p:sldId id="289" r:id="rId11"/>
    <p:sldId id="331" r:id="rId12"/>
    <p:sldId id="287" r:id="rId13"/>
    <p:sldId id="288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300" r:id="rId22"/>
    <p:sldId id="299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33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32" r:id="rId42"/>
    <p:sldId id="318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9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D370D-7E81-4E8C-8905-40C6D1FC2D71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AFA9D-5256-460F-A10D-2D5B9ABB7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2.  Должности</a:t>
            </a:r>
            <a:r>
              <a:rPr lang="ru-RU" baseline="0" dirty="0" smtClean="0"/>
              <a:t> может соответствовать 1 ПС, часть ПС, несколько ПС – пример </a:t>
            </a:r>
            <a:r>
              <a:rPr lang="ru-RU" baseline="0" dirty="0" err="1" smtClean="0"/>
              <a:t>дворник,садовник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82FEB-89C4-4500-A757-8D2591BBEBD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5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mc@pcq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rmc@pcq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mc-pcq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fstandart.rosmintrud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сения\Desktop\Презентация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916832"/>
            <a:ext cx="7228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Sitka Banner" pitchFamily="2" charset="0"/>
                <a:cs typeface="Arial" pitchFamily="34" charset="0"/>
              </a:rPr>
              <a:t>Внедрение Профессиональных стандартов в деятельность организации</a:t>
            </a:r>
            <a:endParaRPr lang="ru-RU" sz="4400" b="1" dirty="0">
              <a:latin typeface="Sitka Banner" pitchFamily="2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A30443-1AF2-4D66-ADA1-46C6C1DA42DF}"/>
              </a:ext>
            </a:extLst>
          </p:cNvPr>
          <p:cNvSpPr txBox="1"/>
          <p:nvPr/>
        </p:nvSpPr>
        <p:spPr>
          <a:xfrm>
            <a:off x="4355976" y="5210636"/>
            <a:ext cx="4360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Sitka Banner" pitchFamily="2" charset="0"/>
                <a:cs typeface="Arial" pitchFamily="34" charset="0"/>
              </a:rPr>
              <a:t>Янковская Мария Андреевна – </a:t>
            </a:r>
          </a:p>
          <a:p>
            <a:r>
              <a:rPr lang="ru-RU" sz="2000" b="1" dirty="0" smtClean="0">
                <a:latin typeface="Sitka Banner" pitchFamily="2" charset="0"/>
                <a:cs typeface="Arial" pitchFamily="34" charset="0"/>
              </a:rPr>
              <a:t>Заместитель директора</a:t>
            </a:r>
          </a:p>
          <a:p>
            <a:r>
              <a:rPr lang="ru-RU" sz="2000" b="1" dirty="0" smtClean="0">
                <a:latin typeface="Sitka Banner" pitchFamily="2" charset="0"/>
                <a:cs typeface="Arial" pitchFamily="34" charset="0"/>
              </a:rPr>
              <a:t>Тел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(843) 292 07 48</a:t>
            </a:r>
          </a:p>
          <a:p>
            <a:r>
              <a:rPr lang="ru-RU" sz="2000" b="1" dirty="0" smtClean="0">
                <a:latin typeface="Sitka Banner" pitchFamily="2" charset="0"/>
                <a:cs typeface="Arial" pitchFamily="34" charset="0"/>
              </a:rPr>
              <a:t>е-</a:t>
            </a:r>
            <a:r>
              <a:rPr lang="en-US" sz="2000" b="1" dirty="0" smtClean="0">
                <a:latin typeface="Sitka Banner" pitchFamily="2" charset="0"/>
                <a:cs typeface="Arial" pitchFamily="34" charset="0"/>
              </a:rPr>
              <a:t>mail </a:t>
            </a:r>
            <a:r>
              <a:rPr lang="en-US" sz="2000" b="1" dirty="0" smtClean="0">
                <a:latin typeface="Sitka Banner" pitchFamily="2" charset="0"/>
                <a:cs typeface="Arial" pitchFamily="34" charset="0"/>
                <a:hlinkClick r:id="rId3"/>
              </a:rPr>
              <a:t>rmc@pcq.ru</a:t>
            </a:r>
            <a:r>
              <a:rPr lang="en-US" sz="2000" b="1" dirty="0" smtClean="0">
                <a:latin typeface="Sitka Banner" pitchFamily="2" charset="0"/>
                <a:cs typeface="Arial" pitchFamily="34" charset="0"/>
              </a:rPr>
              <a:t> </a:t>
            </a:r>
          </a:p>
          <a:p>
            <a:r>
              <a:rPr lang="en-US" sz="2000" b="1" dirty="0" smtClean="0">
                <a:latin typeface="Sitka Banner" pitchFamily="2" charset="0"/>
                <a:cs typeface="Arial" pitchFamily="34" charset="0"/>
              </a:rPr>
              <a:t>www.rmc-pcq.com</a:t>
            </a:r>
            <a:endParaRPr lang="ru-RU" sz="2000" b="1" dirty="0">
              <a:latin typeface="Sitka Banner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300" y="866775"/>
            <a:ext cx="7164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Sitka Banner" panose="02000505000000020004" pitchFamily="2" charset="0"/>
              </a:rPr>
              <a:t>Основные термины и определения, содержащиеся в ПС</a:t>
            </a:r>
            <a:endParaRPr lang="ru-RU" sz="2400" dirty="0">
              <a:latin typeface="Sitka Banner" panose="02000505000000020004" pitchFamily="2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1926" y="1568450"/>
          <a:ext cx="8791574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15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Banner" pitchFamily="2" charset="0"/>
                        </a:rPr>
                        <a:t>Вид профессиональной деятельности</a:t>
                      </a:r>
                      <a:endParaRPr lang="ru-RU" sz="1600" b="1" dirty="0">
                        <a:latin typeface="Sitka Banner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Несколько обобщенных трудовых функций, имеющих близкий характер,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результаты и условия труда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Sitka Banner" pitchFamily="2" charset="0"/>
                          <a:ea typeface="+mn-ea"/>
                          <a:cs typeface="+mn-cs"/>
                        </a:rPr>
                        <a:t>Обобщенная трудовая функция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Связанные между собой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трудовые функции, сложившиеся в результате разделения труда в конкретном производственном или бизнес –процессе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Sitka Banner" pitchFamily="2" charset="0"/>
                          <a:ea typeface="+mn-ea"/>
                          <a:cs typeface="+mn-cs"/>
                        </a:rPr>
                        <a:t>Трудовая функция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Система трудовых действий в рамках обобщенной трудовой функции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Sitka Banner" pitchFamily="2" charset="0"/>
                          <a:ea typeface="+mn-ea"/>
                          <a:cs typeface="+mn-cs"/>
                        </a:rPr>
                        <a:t>Трудовое действие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Процесс взаимодействия работника с предметом труда, при котором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достигается определенная задача. Простейшая (элементарная) производственная операция. 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Sitka Banner" pitchFamily="2" charset="0"/>
                          <a:ea typeface="+mn-ea"/>
                          <a:cs typeface="+mn-cs"/>
                        </a:rPr>
                        <a:t>Профессиональное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Sitka Banner" pitchFamily="2" charset="0"/>
                          <a:ea typeface="+mn-ea"/>
                          <a:cs typeface="+mn-cs"/>
                        </a:rPr>
                        <a:t> обучение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Sitka Banner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Вид образования, который направлен на приобретение обучающимися знаний, умений, навыков и формирование компетенций,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необходимых для выполнения определенных трудовых, служебных функций (определенных видов трудовой, служебной деятельности, профессий)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fasm\Desktop\МАРИЯ ЯНКОВСКАЯ\РМЦ\ЛЕКЦИИ МАЯ\matreshki.png"/>
          <p:cNvPicPr>
            <a:picLocks noChangeAspect="1" noChangeArrowheads="1"/>
          </p:cNvPicPr>
          <p:nvPr/>
        </p:nvPicPr>
        <p:blipFill>
          <a:blip r:embed="rId3" cstate="print"/>
          <a:srcRect l="15393" r="60303"/>
          <a:stretch>
            <a:fillRect/>
          </a:stretch>
        </p:blipFill>
        <p:spPr bwMode="auto">
          <a:xfrm>
            <a:off x="467544" y="1484784"/>
            <a:ext cx="2160240" cy="4064000"/>
          </a:xfrm>
          <a:prstGeom prst="rect">
            <a:avLst/>
          </a:prstGeom>
          <a:noFill/>
        </p:spPr>
      </p:pic>
      <p:pic>
        <p:nvPicPr>
          <p:cNvPr id="3075" name="Picture 3" descr="C:\Users\kfasm\Desktop\МАРИЯ ЯНКОВСКАЯ\РМЦ\ЛЕКЦИИ МАЯ\matreshki.png"/>
          <p:cNvPicPr>
            <a:picLocks noChangeAspect="1" noChangeArrowheads="1"/>
          </p:cNvPicPr>
          <p:nvPr/>
        </p:nvPicPr>
        <p:blipFill>
          <a:blip r:embed="rId3" cstate="print"/>
          <a:srcRect l="39477" r="41080"/>
          <a:stretch>
            <a:fillRect/>
          </a:stretch>
        </p:blipFill>
        <p:spPr bwMode="auto">
          <a:xfrm>
            <a:off x="3131840" y="1412776"/>
            <a:ext cx="1728192" cy="4064000"/>
          </a:xfrm>
          <a:prstGeom prst="rect">
            <a:avLst/>
          </a:prstGeom>
          <a:noFill/>
        </p:spPr>
      </p:pic>
      <p:pic>
        <p:nvPicPr>
          <p:cNvPr id="3076" name="Picture 4" descr="C:\Users\kfasm\Desktop\МАРИЯ ЯНКОВСКАЯ\РМЦ\ЛЕКЦИИ МАЯ\matreshki.png"/>
          <p:cNvPicPr>
            <a:picLocks noChangeAspect="1" noChangeArrowheads="1"/>
          </p:cNvPicPr>
          <p:nvPr/>
        </p:nvPicPr>
        <p:blipFill>
          <a:blip r:embed="rId3" cstate="print"/>
          <a:srcRect l="58110" r="24877"/>
          <a:stretch>
            <a:fillRect/>
          </a:stretch>
        </p:blipFill>
        <p:spPr bwMode="auto">
          <a:xfrm>
            <a:off x="5436096" y="1340768"/>
            <a:ext cx="1512168" cy="4064000"/>
          </a:xfrm>
          <a:prstGeom prst="rect">
            <a:avLst/>
          </a:prstGeom>
          <a:noFill/>
        </p:spPr>
      </p:pic>
      <p:pic>
        <p:nvPicPr>
          <p:cNvPr id="3077" name="Picture 5" descr="C:\Users\kfasm\Desktop\МАРИЯ ЯНКОВСКАЯ\РМЦ\ЛЕКЦИИ МАЯ\matreshki.png"/>
          <p:cNvPicPr>
            <a:picLocks noChangeAspect="1" noChangeArrowheads="1"/>
          </p:cNvPicPr>
          <p:nvPr/>
        </p:nvPicPr>
        <p:blipFill>
          <a:blip r:embed="rId3" cstate="print"/>
          <a:srcRect l="74313" r="12725"/>
          <a:stretch>
            <a:fillRect/>
          </a:stretch>
        </p:blipFill>
        <p:spPr bwMode="auto">
          <a:xfrm>
            <a:off x="7524328" y="1268760"/>
            <a:ext cx="1152128" cy="4064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5" y="5517232"/>
            <a:ext cx="2160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Banner" pitchFamily="2" charset="0"/>
              </a:rPr>
              <a:t>Вид профессиональной деятельности</a:t>
            </a:r>
            <a:endParaRPr lang="ru-RU" b="1" dirty="0">
              <a:latin typeface="Sitka Banner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5445224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Banner" pitchFamily="2" charset="0"/>
              </a:rPr>
              <a:t>Обобщенная трудовая функция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5373216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Banner" pitchFamily="2" charset="0"/>
              </a:rPr>
              <a:t>Трудовая функция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52321" y="5373216"/>
            <a:ext cx="1368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Banner" pitchFamily="2" charset="0"/>
              </a:rPr>
              <a:t>Трудовое действие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836712"/>
            <a:ext cx="847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Ст. 195.2 ТК РФ </a:t>
            </a:r>
            <a:r>
              <a:rPr lang="ru-RU" b="1" dirty="0" smtClean="0">
                <a:latin typeface="Sitka Banner" panose="02000505000000020004" pitchFamily="2" charset="0"/>
              </a:rPr>
              <a:t>Порядок разработки и утверждения профессиональных стандартов</a:t>
            </a:r>
            <a:endParaRPr lang="ru-RU" dirty="0">
              <a:latin typeface="Sitka Banner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5" y="1412776"/>
            <a:ext cx="90364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itka Banner" panose="02000505000000020004" pitchFamily="2" charset="0"/>
                <a:hlinkClick r:id="rId3"/>
              </a:rPr>
              <a:t>Порядок</a:t>
            </a:r>
            <a:r>
              <a:rPr lang="ru-RU" sz="2000" dirty="0" smtClean="0">
                <a:latin typeface="Sitka Banner" panose="02000505000000020004" pitchFamily="2" charset="0"/>
              </a:rPr>
              <a:t> разработки и утверждения профессиональных стандартов, а также установления тождественности наименований должностей, профессий и специальностей, содержащихся в </a:t>
            </a:r>
            <a:r>
              <a:rPr lang="ru-RU" sz="2000" dirty="0" smtClean="0">
                <a:latin typeface="Sitka Banner" panose="02000505000000020004" pitchFamily="2" charset="0"/>
                <a:hlinkClick r:id="rId3"/>
              </a:rPr>
              <a:t>едином тарифно-квалификационном справочнике</a:t>
            </a:r>
            <a:r>
              <a:rPr lang="ru-RU" sz="2000" dirty="0" smtClean="0">
                <a:latin typeface="Sitka Banner" panose="02000505000000020004" pitchFamily="2" charset="0"/>
              </a:rPr>
              <a:t> работ и профессий рабочих, </a:t>
            </a:r>
            <a:r>
              <a:rPr lang="ru-RU" sz="2000" dirty="0" smtClean="0">
                <a:latin typeface="Sitka Banner" panose="02000505000000020004" pitchFamily="2" charset="0"/>
                <a:hlinkClick r:id="rId3"/>
              </a:rPr>
              <a:t>едином квалификационном справочнике должностей</a:t>
            </a:r>
            <a:r>
              <a:rPr lang="ru-RU" sz="2000" dirty="0" smtClean="0">
                <a:latin typeface="Sitka Banner" panose="02000505000000020004" pitchFamily="2" charset="0"/>
              </a:rPr>
              <a:t> руководителей, специалистов и служащих, наименованиям должностей, профессий и специальностей, содержащимся в профессиональных стандартах, устанавливается Правительством Российской Федерации с учетом мнения Российской трехсторонней комиссии по регулированию социально-трудовых отношений.</a:t>
            </a:r>
            <a:endParaRPr lang="ru-RU" sz="2000" dirty="0">
              <a:latin typeface="Sitka Banner" panose="02000505000000020004" pitchFamily="2" charset="0"/>
            </a:endParaRPr>
          </a:p>
        </p:txBody>
      </p:sp>
      <p:pic>
        <p:nvPicPr>
          <p:cNvPr id="3074" name="Picture 2" descr="C:\Users\kfasm\Desktop\МАРИЯ ЯНКОВСКАЯ\РМЦ\ЛЕКЦИИ МАЯ\i_300x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4597" y="4190823"/>
            <a:ext cx="3129709" cy="2353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97152"/>
            <a:ext cx="8130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 defTabSz="800336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Sitka Banner" pitchFamily="2" charset="0"/>
                <a:cs typeface="Arial" charset="0"/>
              </a:rPr>
              <a:t> Приказ Минтруда России от 12.04. 2013 № 147н «Об утверждении макета  профессионального стандарта»</a:t>
            </a:r>
            <a:endParaRPr lang="ru-RU" sz="2000" b="1" dirty="0">
              <a:solidFill>
                <a:prstClr val="black"/>
              </a:solidFill>
              <a:latin typeface="Sitka Banner" pitchFamily="2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6823" y="764704"/>
            <a:ext cx="8337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 defTabSz="800336">
              <a:tabLst>
                <a:tab pos="0" algn="l"/>
              </a:tabLs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Sitka Banner" pitchFamily="2" charset="0"/>
                <a:cs typeface="Arial" charset="0"/>
              </a:rPr>
              <a:t>Постановление Правительства РФ от 22.01.2013 № 23 «Правила  разработки, утверждения и применения профессиональных стандартов»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772816"/>
            <a:ext cx="87405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Sitka Banner" pitchFamily="2" charset="0"/>
              </a:rPr>
              <a:t>2. Министерство труда и социальной защиты Российской Федерации координирует разработку профессиональных стандартов.</a:t>
            </a:r>
            <a:br>
              <a:rPr lang="ru-RU" sz="2000" i="1" dirty="0" smtClean="0">
                <a:latin typeface="Sitka Banner" pitchFamily="2" charset="0"/>
              </a:rPr>
            </a:br>
            <a:r>
              <a:rPr lang="ru-RU" sz="2000" i="1" dirty="0" smtClean="0">
                <a:latin typeface="Sitka Banner" pitchFamily="2" charset="0"/>
              </a:rPr>
              <a:t/>
            </a:r>
            <a:br>
              <a:rPr lang="ru-RU" sz="2000" i="1" dirty="0" smtClean="0">
                <a:latin typeface="Sitka Banner" pitchFamily="2" charset="0"/>
              </a:rPr>
            </a:br>
            <a:r>
              <a:rPr lang="ru-RU" sz="2000" i="1" dirty="0" smtClean="0">
                <a:latin typeface="Sitka Banner" pitchFamily="2" charset="0"/>
              </a:rPr>
              <a:t>3. Проекты профессиональных стандартов могут разрабатываться объединениями работодателей, работодателями, профессиональными сообществами, </a:t>
            </a:r>
            <a:r>
              <a:rPr lang="ru-RU" sz="2000" i="1" dirty="0" err="1" smtClean="0">
                <a:latin typeface="Sitka Banner" pitchFamily="2" charset="0"/>
              </a:rPr>
              <a:t>саморегулируемыми</a:t>
            </a:r>
            <a:r>
              <a:rPr lang="ru-RU" sz="2000" i="1" dirty="0" smtClean="0">
                <a:latin typeface="Sitka Banner" pitchFamily="2" charset="0"/>
              </a:rPr>
              <a:t> организациями и иными некоммерческими организациями с участием образовательных организаций профессионального образования и других заинтересованных организаций</a:t>
            </a:r>
            <a:endParaRPr lang="ru-RU" sz="2000" i="1" dirty="0">
              <a:latin typeface="Sitka Banner" pitchFamily="2" charset="0"/>
            </a:endParaRPr>
          </a:p>
        </p:txBody>
      </p:sp>
      <p:pic>
        <p:nvPicPr>
          <p:cNvPr id="1026" name="Picture 2" descr="ÐÐ°ÑÑÐ¸Ð½ÐºÐ¸ Ð¿Ð¾ Ð·Ð°Ð¿ÑÐ¾ÑÑ Ð²Ð¾ÑÐºÐ»Ð¸ÑÐ°ÑÐµÐ»ÑÐ½ÑÐ¹ Ð·Ð½Ð°Ðº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1111624" cy="1111624"/>
          </a:xfrm>
          <a:prstGeom prst="rect">
            <a:avLst/>
          </a:prstGeom>
          <a:noFill/>
        </p:spPr>
      </p:pic>
      <p:pic>
        <p:nvPicPr>
          <p:cNvPr id="9" name="Picture 2" descr="ÐÐ°ÑÑÐ¸Ð½ÐºÐ¸ Ð¿Ð¾ Ð·Ð°Ð¿ÑÐ¾ÑÑ Ð²Ð¾ÑÐºÐ»Ð¸ÑÐ°ÑÐµÐ»ÑÐ½ÑÐ¹ Ð·Ð½Ð°Ðº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61646"/>
            <a:ext cx="1111624" cy="1111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50781" t="21389" r="16753" b="15972"/>
          <a:stretch/>
        </p:blipFill>
        <p:spPr>
          <a:xfrm>
            <a:off x="2044513" y="650880"/>
            <a:ext cx="4983817" cy="60098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1482" y="3397624"/>
            <a:ext cx="4069978" cy="8337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9010" t="18749" r="50521" b="35904"/>
          <a:stretch/>
        </p:blipFill>
        <p:spPr>
          <a:xfrm>
            <a:off x="1331640" y="476672"/>
            <a:ext cx="6316757" cy="587575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19872" y="2492896"/>
            <a:ext cx="1004047" cy="5199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551" y="3940058"/>
            <a:ext cx="80323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itka Banner" pitchFamily="2" charset="0"/>
              </a:rPr>
              <a:t>В настоящее время в России существует </a:t>
            </a:r>
            <a:r>
              <a:rPr lang="ru-RU" sz="2000" b="1" dirty="0" smtClean="0">
                <a:latin typeface="Sitka Banner" pitchFamily="2" charset="0"/>
              </a:rPr>
              <a:t>9</a:t>
            </a:r>
            <a:r>
              <a:rPr lang="ru-RU" sz="2000" dirty="0" smtClean="0">
                <a:latin typeface="Sitka Banner" pitchFamily="2" charset="0"/>
              </a:rPr>
              <a:t> квалификационных уровней:</a:t>
            </a:r>
          </a:p>
          <a:p>
            <a:r>
              <a:rPr lang="ru-RU" sz="2000" b="1" dirty="0" smtClean="0">
                <a:latin typeface="Sitka Banner" pitchFamily="2" charset="0"/>
              </a:rPr>
              <a:t>1 – 4 </a:t>
            </a:r>
            <a:r>
              <a:rPr lang="ru-RU" sz="2000" dirty="0" smtClean="0">
                <a:latin typeface="Sitka Banner" pitchFamily="2" charset="0"/>
              </a:rPr>
              <a:t>квалификационные уровни –  это неквалифицированные и квалифицированные рабочие; </a:t>
            </a:r>
          </a:p>
          <a:p>
            <a:r>
              <a:rPr lang="ru-RU" sz="2000" b="1" dirty="0" smtClean="0">
                <a:latin typeface="Sitka Banner" pitchFamily="2" charset="0"/>
              </a:rPr>
              <a:t>5 – 6 </a:t>
            </a:r>
            <a:r>
              <a:rPr lang="ru-RU" sz="2000" dirty="0" smtClean="0">
                <a:latin typeface="Sitka Banner" pitchFamily="2" charset="0"/>
              </a:rPr>
              <a:t>квалификационные уровни – специалисты; </a:t>
            </a:r>
          </a:p>
          <a:p>
            <a:r>
              <a:rPr lang="ru-RU" sz="2000" b="1" dirty="0" smtClean="0">
                <a:latin typeface="Sitka Banner" pitchFamily="2" charset="0"/>
              </a:rPr>
              <a:t>7– 8 </a:t>
            </a:r>
            <a:r>
              <a:rPr lang="ru-RU" sz="2000" dirty="0" smtClean="0">
                <a:latin typeface="Sitka Banner" pitchFamily="2" charset="0"/>
              </a:rPr>
              <a:t>квалификационные уровни – руководители отделов, департаментов, учреждений и предприятий; </a:t>
            </a:r>
          </a:p>
          <a:p>
            <a:r>
              <a:rPr lang="ru-RU" sz="2000" b="1" dirty="0" smtClean="0">
                <a:latin typeface="Sitka Banner" pitchFamily="2" charset="0"/>
              </a:rPr>
              <a:t>9</a:t>
            </a:r>
            <a:r>
              <a:rPr lang="ru-RU" sz="2000" dirty="0" smtClean="0">
                <a:latin typeface="Sitka Banner" pitchFamily="2" charset="0"/>
              </a:rPr>
              <a:t> квалификационный уровень – это квалификационный уровень руководства Российской Федерации.</a:t>
            </a:r>
            <a:endParaRPr lang="ru-RU" sz="2000" dirty="0">
              <a:latin typeface="Sitka Bann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0092" y="1595469"/>
            <a:ext cx="6230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Sitka Banner" panose="02000505000000020004" pitchFamily="2" charset="0"/>
              </a:rPr>
              <a:t>Уровни квалификации </a:t>
            </a:r>
            <a:r>
              <a:rPr lang="ru-RU" sz="2400" dirty="0" smtClean="0">
                <a:latin typeface="Sitka Banner" panose="02000505000000020004" pitchFamily="2" charset="0"/>
              </a:rPr>
              <a:t>– совокупность требований к умениям, </a:t>
            </a:r>
            <a:br>
              <a:rPr lang="ru-RU" sz="2400" dirty="0" smtClean="0">
                <a:latin typeface="Sitka Banner" panose="02000505000000020004" pitchFamily="2" charset="0"/>
              </a:rPr>
            </a:br>
            <a:r>
              <a:rPr lang="ru-RU" sz="2400" dirty="0" smtClean="0">
                <a:latin typeface="Sitka Banner" panose="02000505000000020004" pitchFamily="2" charset="0"/>
              </a:rPr>
              <a:t>знаниям, уровню квалификации в зависимости </a:t>
            </a:r>
          </a:p>
          <a:p>
            <a:r>
              <a:rPr lang="ru-RU" sz="2400" dirty="0" smtClean="0">
                <a:latin typeface="Sitka Banner" panose="02000505000000020004" pitchFamily="2" charset="0"/>
              </a:rPr>
              <a:t>от </a:t>
            </a:r>
            <a:r>
              <a:rPr lang="ru-RU" sz="2400" b="1" u="sng" dirty="0" smtClean="0">
                <a:latin typeface="Sitka Banner" panose="02000505000000020004" pitchFamily="2" charset="0"/>
              </a:rPr>
              <a:t>полномочий </a:t>
            </a:r>
            <a:r>
              <a:rPr lang="ru-RU" sz="2400" dirty="0" smtClean="0">
                <a:latin typeface="Sitka Banner" panose="02000505000000020004" pitchFamily="2" charset="0"/>
              </a:rPr>
              <a:t>и </a:t>
            </a:r>
            <a:r>
              <a:rPr lang="ru-RU" sz="2400" b="1" u="sng" dirty="0" smtClean="0">
                <a:latin typeface="Sitka Banner" panose="02000505000000020004" pitchFamily="2" charset="0"/>
              </a:rPr>
              <a:t>ответственности</a:t>
            </a:r>
            <a:r>
              <a:rPr lang="ru-RU" sz="2400" dirty="0" smtClean="0">
                <a:latin typeface="Sitka Banner" panose="02000505000000020004" pitchFamily="2" charset="0"/>
              </a:rPr>
              <a:t> работника.</a:t>
            </a:r>
            <a:endParaRPr lang="ru-RU" sz="2400" dirty="0">
              <a:latin typeface="Sitka Banner" panose="02000505000000020004" pitchFamily="2" charset="0"/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906" y="1596932"/>
            <a:ext cx="2420471" cy="193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50087" t="26977" r="17708" b="14192"/>
          <a:stretch/>
        </p:blipFill>
        <p:spPr>
          <a:xfrm>
            <a:off x="179512" y="548680"/>
            <a:ext cx="5234618" cy="59766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2708920"/>
            <a:ext cx="4176464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20072" y="2924944"/>
            <a:ext cx="3781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Sitka Banner" pitchFamily="2" charset="0"/>
              </a:rPr>
              <a:t>Квалификационные требования</a:t>
            </a:r>
            <a:endParaRPr lang="ru-RU" sz="20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4114" t="19028" r="33420" b="19305"/>
          <a:stretch/>
        </p:blipFill>
        <p:spPr>
          <a:xfrm>
            <a:off x="2051720" y="548680"/>
            <a:ext cx="4785473" cy="56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80728"/>
            <a:ext cx="85411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Ст. 195.3 ТК РФ </a:t>
            </a:r>
            <a:r>
              <a:rPr lang="ru-RU" sz="2200" b="1" dirty="0" smtClean="0">
                <a:latin typeface="Sitka Banner" panose="02000505000000020004" pitchFamily="2" charset="0"/>
              </a:rPr>
              <a:t>Порядок применения профессиональных стандартов</a:t>
            </a:r>
            <a:endParaRPr lang="ru-RU" sz="2200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5666" y="1650706"/>
            <a:ext cx="80941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itka Banner" panose="02000505000000020004" pitchFamily="2" charset="0"/>
              </a:rPr>
              <a:t>Если настоящим Кодексом, другими федеральными законами, </a:t>
            </a:r>
            <a:r>
              <a:rPr lang="ru-RU" sz="2000" b="1" dirty="0" smtClean="0">
                <a:solidFill>
                  <a:srgbClr val="C00000"/>
                </a:solidFill>
                <a:latin typeface="Sitka Banner" panose="02000505000000020004" pitchFamily="2" charset="0"/>
              </a:rPr>
              <a:t>ИНЫМИ НОРМАТИВНЫМИ ПРАВОВЫМИ АКТАМИ РОССИЙСКОЙ ФЕДЕРАЦИИ </a:t>
            </a:r>
            <a:r>
              <a:rPr lang="ru-RU" sz="2000" dirty="0" smtClean="0">
                <a:latin typeface="Sitka Banner" panose="02000505000000020004" pitchFamily="2" charset="0"/>
              </a:rPr>
              <a:t>установлены требования к квалификации, необходимой работнику для выполнения определенной трудовой функции, профессиональные стандарты в части указанных требований обязательны для применения работодателями.</a:t>
            </a:r>
            <a:endParaRPr lang="ru-RU" sz="2000" dirty="0">
              <a:latin typeface="Sitka Banner" panose="02000505000000020004" pitchFamily="2" charset="0"/>
            </a:endParaRPr>
          </a:p>
        </p:txBody>
      </p:sp>
      <p:pic>
        <p:nvPicPr>
          <p:cNvPr id="2050" name="Picture 2" descr="C:\Users\kfasm\Desktop\МАРИЯ ЯНКОВСКАЯ\РМЦ\ЛЕКЦИИ МАЯ\prof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985" y="3706064"/>
            <a:ext cx="6460191" cy="265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285" t="9051" r="11707" b="10101"/>
          <a:stretch>
            <a:fillRect/>
          </a:stretch>
        </p:blipFill>
        <p:spPr bwMode="auto">
          <a:xfrm>
            <a:off x="2123728" y="404664"/>
            <a:ext cx="4752528" cy="288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3501008"/>
            <a:ext cx="9082936" cy="2570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>
                <a:latin typeface="Sitka Banner" pitchFamily="2" charset="0"/>
              </a:rPr>
              <a:t>2006 год – Создание Национального Агентства развития квалификаций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latin typeface="Sitka Banner" pitchFamily="2" charset="0"/>
              </a:rPr>
              <a:t>2007 год – разработан макет и положение о Профессиональном стандарте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latin typeface="Sitka Banner" pitchFamily="2" charset="0"/>
              </a:rPr>
              <a:t>2011 год – разработана Дорожная карта развития НСК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latin typeface="Sitka Banner" pitchFamily="2" charset="0"/>
              </a:rPr>
              <a:t>2012 год – в ТК Р введено понятие «Профессиональный стандарт» 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latin typeface="Sitka Banner" pitchFamily="2" charset="0"/>
              </a:rPr>
              <a:t>2013 год – создание </a:t>
            </a:r>
            <a:r>
              <a:rPr lang="ru-RU" sz="2200" dirty="0" err="1" smtClean="0">
                <a:latin typeface="Sitka Banner" pitchFamily="2" charset="0"/>
              </a:rPr>
              <a:t>Нац</a:t>
            </a:r>
            <a:r>
              <a:rPr lang="ru-RU" sz="2200" dirty="0" smtClean="0">
                <a:latin typeface="Sitka Banner" pitchFamily="2" charset="0"/>
              </a:rPr>
              <a:t>. Совета при президенте РФ по проф. квалификациям</a:t>
            </a:r>
            <a:endParaRPr lang="ru-RU" sz="2200" dirty="0"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004902"/>
            <a:ext cx="85411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Ст. 195.3 ТК РФ </a:t>
            </a:r>
            <a:r>
              <a:rPr lang="ru-RU" sz="2200" b="1" dirty="0" smtClean="0">
                <a:latin typeface="Sitka Banner" panose="02000505000000020004" pitchFamily="2" charset="0"/>
              </a:rPr>
              <a:t>Порядок применения профессиональных стандартов</a:t>
            </a:r>
            <a:endParaRPr lang="ru-RU" sz="2200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271" y="1849069"/>
            <a:ext cx="82385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itka Banner" panose="02000505000000020004" pitchFamily="2" charset="0"/>
              </a:rPr>
              <a:t>Характеристики квалификации, которые содержатся в профессиональных стандартах и обязательность применения которых не установлена в соответствии с частью первой настоящей статьи, </a:t>
            </a:r>
            <a:r>
              <a:rPr lang="ru-RU" sz="22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ПРИМЕНЯЮТСЯ </a:t>
            </a:r>
            <a:r>
              <a:rPr lang="ru-RU" sz="2000" dirty="0" smtClean="0">
                <a:latin typeface="Sitka Banner" panose="02000505000000020004" pitchFamily="2" charset="0"/>
              </a:rPr>
              <a:t>работодателями в качестве </a:t>
            </a:r>
            <a:r>
              <a:rPr lang="ru-RU" sz="22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ОСНОВЫ</a:t>
            </a:r>
            <a:r>
              <a:rPr lang="ru-RU" sz="2000" dirty="0" smtClean="0">
                <a:latin typeface="Sitka Banner" panose="02000505000000020004" pitchFamily="2" charset="0"/>
              </a:rPr>
              <a:t> для определения требований к квалификации работников с учетом особенностей выполняемых работниками трудовых функций, обусловленных применяемыми технологиями и принятой организацией производства и труда.</a:t>
            </a:r>
          </a:p>
          <a:p>
            <a:r>
              <a:rPr lang="ru-RU" sz="2000" dirty="0" smtClean="0">
                <a:latin typeface="Sitka Banner" panose="02000505000000020004" pitchFamily="2" charset="0"/>
              </a:rPr>
              <a:t>Федеральный орган исполнительной власти, осуществляющий функции по выработке государственной политики и нормативно-правовому регулированию в сфере труда, вправе давать разъяснения по вопросам применения профессиональных стандартов.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ÐÐ°ÑÑÐ¸Ð½ÐºÐ¸ Ð¿Ð¾ Ð·Ð°Ð¿ÑÐ¾ÑÑ Ð¼Ð½ÐµÐ½Ð¸Ðµ"/>
          <p:cNvPicPr>
            <a:picLocks noChangeAspect="1" noChangeArrowheads="1"/>
          </p:cNvPicPr>
          <p:nvPr/>
        </p:nvPicPr>
        <p:blipFill>
          <a:blip r:embed="rId3" cstate="print"/>
          <a:srcRect b="16935"/>
          <a:stretch>
            <a:fillRect/>
          </a:stretch>
        </p:blipFill>
        <p:spPr bwMode="auto">
          <a:xfrm>
            <a:off x="179512" y="2996952"/>
            <a:ext cx="5361615" cy="334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548680"/>
            <a:ext cx="76328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latin typeface="Sitka Banner" pitchFamily="2" charset="0"/>
              </a:rPr>
              <a:t>ПС обязательны в части: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3200" dirty="0" smtClean="0">
                <a:latin typeface="Sitka Banner" pitchFamily="2" charset="0"/>
              </a:rPr>
              <a:t>Квалификационных требований;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3200" dirty="0" smtClean="0">
                <a:latin typeface="Sitka Banner" pitchFamily="2" charset="0"/>
              </a:rPr>
              <a:t>Название должностей, профессий</a:t>
            </a:r>
            <a:r>
              <a:rPr lang="ru-RU" sz="6000" b="1" dirty="0" smtClean="0">
                <a:solidFill>
                  <a:srgbClr val="FF0000"/>
                </a:solidFill>
                <a:latin typeface="Sitka Banner" pitchFamily="2" charset="0"/>
              </a:rPr>
              <a:t>*</a:t>
            </a:r>
            <a:endParaRPr lang="ru-RU" sz="60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  <p:pic>
        <p:nvPicPr>
          <p:cNvPr id="58372" name="Picture 4" descr="ÐÐ°ÑÑÐ¸Ð½ÐºÐ¸ Ð¿Ð¾ Ð·Ð°Ð¿ÑÐ¾ÑÑ Ð¾Ð±ÑÐ·Ð°ÑÐµÐ»ÑÐ½Ð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61048"/>
            <a:ext cx="1954306" cy="1928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328" t="23611" r="27031" b="7361"/>
          <a:stretch>
            <a:fillRect/>
          </a:stretch>
        </p:blipFill>
        <p:spPr bwMode="auto">
          <a:xfrm>
            <a:off x="1438275" y="971550"/>
            <a:ext cx="635003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706" y="3683390"/>
            <a:ext cx="787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Sitka Banner" panose="02000505000000020004" pitchFamily="2" charset="0"/>
              </a:rPr>
              <a:t>Об особенностях применения профессиональных стандартов в части требований, обязательных для применения государственными внебюджетными фондами РФ, государственными или муниципальными учреждениями, государственными или муниципальными унитарными предприятиями, а также государственными корпорациями, государственными компаниями и хозяйственными обществами, более пятидесяти процентов акций (долей) в уставном капитале которых находится в государственной собственности или муниципальной собственности, см. </a:t>
            </a:r>
            <a:r>
              <a:rPr lang="ru-RU" i="1" dirty="0" smtClean="0">
                <a:latin typeface="Sitka Banner" panose="02000505000000020004" pitchFamily="2" charset="0"/>
                <a:hlinkClick r:id="rId3"/>
              </a:rPr>
              <a:t>постановление</a:t>
            </a:r>
            <a:r>
              <a:rPr lang="ru-RU" i="1" dirty="0" smtClean="0">
                <a:latin typeface="Sitka Banner" panose="02000505000000020004" pitchFamily="2" charset="0"/>
              </a:rPr>
              <a:t> Правительства РФ от 27 июня 2016 г. N 584</a:t>
            </a:r>
            <a:endParaRPr lang="ru-RU" i="1" dirty="0">
              <a:latin typeface="Sitka Banner" panose="0200050500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85924" y="867460"/>
            <a:ext cx="624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  <a:latin typeface="Sitka Banner" panose="02000505000000020004" pitchFamily="2" charset="0"/>
              </a:rPr>
              <a:t>Постановление Правительства </a:t>
            </a:r>
            <a:r>
              <a:rPr lang="ru-RU" i="1" u="sng" dirty="0">
                <a:solidFill>
                  <a:schemeClr val="accent1">
                    <a:lumMod val="50000"/>
                  </a:schemeClr>
                </a:solidFill>
                <a:latin typeface="Sitka Banner" panose="02000505000000020004" pitchFamily="2" charset="0"/>
              </a:rPr>
              <a:t>РФ от 27 июня 2016 г. N 584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1406" t="19167" r="44063" b="4722"/>
          <a:stretch>
            <a:fillRect/>
          </a:stretch>
        </p:blipFill>
        <p:spPr bwMode="auto">
          <a:xfrm>
            <a:off x="1726828" y="1308845"/>
            <a:ext cx="1724583" cy="2138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C:\Users\kfasm\Desktop\МАРИЯ ЯНКОВСКАЯ\РМЦ\ЛЕКЦИИ МАЯ\1200px-Government.ru_logo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848" y="1349007"/>
            <a:ext cx="2384612" cy="2114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7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223" y="1520307"/>
            <a:ext cx="86599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ПРОФЕССИОНАЛЬНЫЕ СТАНДАРТЫ </a:t>
            </a:r>
            <a:r>
              <a:rPr lang="ru-RU" sz="1600" dirty="0" smtClean="0">
                <a:latin typeface="Sitka Banner" pitchFamily="2" charset="0"/>
              </a:rPr>
              <a:t>в части требований к квалификации, необходимой работнику для выполнения определенной трудовой функции, установленных Трудовым кодексом Российской Федерации, другими федеральными законами, актами Президента Российской Федерации, Правительства Российской Федерации и федеральных органов исполнительной власти, </a:t>
            </a:r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ПРИМЕНЯЮТСЯ</a:t>
            </a:r>
            <a:r>
              <a:rPr lang="ru-RU" sz="1600" dirty="0" smtClean="0">
                <a:latin typeface="Sitka Banner" pitchFamily="2" charset="0"/>
              </a:rPr>
              <a:t> государственными внебюджетными фондами Российской Федерации, государственными или муниципальными учреждениями, государственными или муниципальными унитарными предприятиями, а также государственными корпорациями, государственными компаниями и хозяйственными обществами, более пятидесяти процентов акций (долей) в уставном капитале которых находится в государственной собственности или муниципальной собственности, </a:t>
            </a:r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ПОЭТАПНО НА ОСНОВЕ</a:t>
            </a:r>
            <a:r>
              <a:rPr lang="ru-RU" sz="1600" dirty="0" smtClean="0">
                <a:latin typeface="Sitka Banner" pitchFamily="2" charset="0"/>
              </a:rPr>
              <a:t> утвержденных указанными организациями с учетом мнений представительных органов работников </a:t>
            </a:r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ПЛАНОВ </a:t>
            </a:r>
            <a:r>
              <a:rPr lang="ru-RU" sz="1600" dirty="0" smtClean="0">
                <a:latin typeface="Sitka Banner" pitchFamily="2" charset="0"/>
              </a:rPr>
              <a:t>по организации применения профессиональных стандартов (далее - планы), содержащих в том числе:</a:t>
            </a:r>
          </a:p>
          <a:p>
            <a:r>
              <a:rPr lang="ru-RU" sz="1600" dirty="0" smtClean="0">
                <a:latin typeface="Sitka Banner" pitchFamily="2" charset="0"/>
              </a:rPr>
              <a:t>а) список профессиональных стандартов, подлежащих применению;</a:t>
            </a:r>
          </a:p>
          <a:p>
            <a:r>
              <a:rPr lang="ru-RU" sz="1600" dirty="0" smtClean="0">
                <a:latin typeface="Sitka Banner" pitchFamily="2" charset="0"/>
              </a:rPr>
              <a:t>б) сведения о потребности в профессиональном образовании, профессиональном обучении и (или) дополнительном профессиональном образовании работников………</a:t>
            </a:r>
          </a:p>
          <a:p>
            <a:r>
              <a:rPr lang="ru-RU" sz="1600" dirty="0" smtClean="0">
                <a:latin typeface="Sitka Banner" pitchFamily="2" charset="0"/>
              </a:rPr>
              <a:t>в) этапы применения профессиональных стандартов;</a:t>
            </a:r>
          </a:p>
          <a:p>
            <a:r>
              <a:rPr lang="ru-RU" sz="1600" dirty="0" smtClean="0">
                <a:latin typeface="Sitka Banner" pitchFamily="2" charset="0"/>
              </a:rPr>
              <a:t>г) перечень локальных нормативных актов и других документов организаций…………….подлежащих изменению в связи с учетом положений профессиональных стандартов, подлежащих применению.</a:t>
            </a:r>
          </a:p>
        </p:txBody>
      </p:sp>
      <p:pic>
        <p:nvPicPr>
          <p:cNvPr id="61442" name="Picture 2" descr="ÐÐ°ÑÑÐ¸Ð½ÐºÐ¸ Ð¿Ð¾ Ð·Ð°Ð¿ÑÐ¾ÑÑ Ð³ÐµÑÐ± ÑÑ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546" y="98612"/>
            <a:ext cx="1383593" cy="15150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2" y="908720"/>
            <a:ext cx="624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  <a:latin typeface="Sitka Banner" panose="02000505000000020004" pitchFamily="2" charset="0"/>
              </a:rPr>
              <a:t>Постановление Правительства </a:t>
            </a:r>
            <a:r>
              <a:rPr lang="ru-RU" i="1" u="sng" dirty="0">
                <a:solidFill>
                  <a:schemeClr val="accent1">
                    <a:lumMod val="50000"/>
                  </a:schemeClr>
                </a:solidFill>
                <a:latin typeface="Sitka Banner" panose="02000505000000020004" pitchFamily="2" charset="0"/>
              </a:rPr>
              <a:t>РФ от 27 июня 2016 г. N 584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4778" y="3034118"/>
            <a:ext cx="7790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itka Banner" pitchFamily="2" charset="0"/>
              </a:rPr>
              <a:t>2. Реализацию мероприятий планов завершить не позднее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latin typeface="Sitka Banner" pitchFamily="2" charset="0"/>
              </a:rPr>
              <a:t> ЯНВАРЯ </a:t>
            </a:r>
            <a:r>
              <a:rPr lang="ru-RU" sz="2400" b="1" dirty="0" smtClean="0">
                <a:solidFill>
                  <a:srgbClr val="C00000"/>
                </a:solidFill>
              </a:rPr>
              <a:t>2020</a:t>
            </a:r>
            <a:r>
              <a:rPr lang="ru-RU" sz="2400" b="1" dirty="0" smtClean="0">
                <a:solidFill>
                  <a:srgbClr val="C00000"/>
                </a:solidFill>
                <a:latin typeface="Sitka Banner" pitchFamily="2" charset="0"/>
              </a:rPr>
              <a:t> Г.</a:t>
            </a:r>
          </a:p>
        </p:txBody>
      </p:sp>
      <p:pic>
        <p:nvPicPr>
          <p:cNvPr id="60418" name="Picture 2" descr="ÐÐ°ÑÑÐ¸Ð½ÐºÐ¸ Ð¿Ð¾ Ð·Ð°Ð¿ÑÐ¾ÑÑ Ð¿Ð»Ð°Ð½ Ð¼ÐµÑÐ¾Ð¿ÑÐ¸ÑÑÐ¸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13" y="4437530"/>
            <a:ext cx="2680636" cy="201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ÐÐ°ÑÑÐ¸Ð½ÐºÐ¸ Ð¿Ð¾ Ð·Ð°Ð¿ÑÐ¾ÑÑ Ð¿Ð»Ð°Ð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247" y="268941"/>
            <a:ext cx="3250438" cy="284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0903" y="1128184"/>
            <a:ext cx="5860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itka Banner" panose="02000505000000020004" pitchFamily="2" charset="0"/>
              </a:rPr>
              <a:t>Внедрение профессиональных стандартов </a:t>
            </a:r>
          </a:p>
          <a:p>
            <a:pPr algn="ctr"/>
            <a:r>
              <a:rPr lang="ru-RU" sz="2400" b="1" dirty="0" smtClean="0">
                <a:latin typeface="Sitka Banner" panose="02000505000000020004" pitchFamily="2" charset="0"/>
              </a:rPr>
              <a:t>в деятельность организации</a:t>
            </a:r>
            <a:endParaRPr lang="ru-RU" sz="2400" b="1" dirty="0">
              <a:latin typeface="Sitka Banner" panose="02000505000000020004" pitchFamily="2" charset="0"/>
            </a:endParaRPr>
          </a:p>
        </p:txBody>
      </p:sp>
      <p:pic>
        <p:nvPicPr>
          <p:cNvPr id="3" name="Picture 2" descr="C:\Users\kfasm\Desktop\МАРИЯ ЯНКОВСКАЯ\РМЦ\ЛЕКЦИИ МАЯ\Безымянный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8003" y="2378075"/>
            <a:ext cx="5346700" cy="377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kfasm\Desktop\МАРИЯ ЯНКОВСКАЯ\РМЦ\ЛЕКЦИИ МАЯ\Безымянный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133350"/>
            <a:ext cx="3644899" cy="257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6725" y="2709021"/>
            <a:ext cx="6855659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Председатель;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Представитель профсоюзных организаций;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Юрист;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Специалист службы управления персоналом;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Руководитель (представитель) отдела труда и заработной платы;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Руководители производственных подразделений;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Другие сотрудники с учетом специфики организации.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Sitka Banner" panose="02000505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212" y="1630735"/>
            <a:ext cx="454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itka Banner" pitchFamily="2" charset="0"/>
              </a:rPr>
              <a:t>Шаг 1. Создание рабочей группы</a:t>
            </a:r>
            <a:endParaRPr lang="ru-RU" sz="2400" b="1" dirty="0"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fasm\Desktop\МАРИЯ ЯНКОВСКАЯ\РМЦ\ЛЕКЦИИ МАЯ\Безымянный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133350"/>
            <a:ext cx="3644899" cy="257567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2736" t="20833" r="53170" b="12222"/>
          <a:stretch>
            <a:fillRect/>
          </a:stretch>
        </p:blipFill>
        <p:spPr bwMode="auto">
          <a:xfrm>
            <a:off x="5410200" y="3026998"/>
            <a:ext cx="3209925" cy="354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859" t="19167" r="34270" b="8056"/>
          <a:stretch>
            <a:fillRect/>
          </a:stretch>
        </p:blipFill>
        <p:spPr bwMode="auto">
          <a:xfrm>
            <a:off x="323850" y="2433111"/>
            <a:ext cx="4953000" cy="338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1487" y="859210"/>
            <a:ext cx="475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itka Banner" pitchFamily="2" charset="0"/>
              </a:rPr>
              <a:t>Шаг 2. сбор и анализ информации</a:t>
            </a:r>
            <a:endParaRPr lang="ru-RU" sz="2400" b="1" dirty="0">
              <a:latin typeface="Sitka Banner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5208" t="7500" r="16146" b="9667"/>
          <a:stretch/>
        </p:blipFill>
        <p:spPr>
          <a:xfrm>
            <a:off x="92187" y="1488097"/>
            <a:ext cx="4038600" cy="3045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4792" t="7333" r="15938" b="4334"/>
          <a:stretch/>
        </p:blipFill>
        <p:spPr>
          <a:xfrm>
            <a:off x="3133570" y="1628800"/>
            <a:ext cx="5888009" cy="46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58330" y="2751832"/>
            <a:ext cx="3759200" cy="96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Отраслевые </a:t>
            </a:r>
            <a:b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Советы по профессиональным квалификациям</a:t>
            </a:r>
            <a:endParaRPr lang="ru-RU" b="1" dirty="0">
              <a:solidFill>
                <a:schemeClr val="tx1"/>
              </a:solidFill>
              <a:latin typeface="Sitka Banner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6263" y="4047976"/>
            <a:ext cx="3759200" cy="96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Центры оценки квалификаций</a:t>
            </a:r>
            <a:endParaRPr lang="ru-RU" b="1" dirty="0">
              <a:solidFill>
                <a:schemeClr val="tx1"/>
              </a:solidFill>
              <a:latin typeface="Sitka Banner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9866" y="5344120"/>
            <a:ext cx="3759200" cy="96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Организации, Граждане</a:t>
            </a:r>
            <a:endParaRPr lang="ru-RU" b="1" dirty="0">
              <a:solidFill>
                <a:schemeClr val="tx1"/>
              </a:solidFill>
              <a:latin typeface="Sitka Banner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61000" y="1409080"/>
            <a:ext cx="3378200" cy="939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Национальное агентство развития квалификаций</a:t>
            </a:r>
            <a:endParaRPr lang="ru-RU" b="1" dirty="0">
              <a:solidFill>
                <a:schemeClr val="tx1"/>
              </a:solidFill>
              <a:latin typeface="Sitka Banner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74649" y="3150094"/>
            <a:ext cx="3378200" cy="1143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Сеть Региональных методических центров развития национальной системы квалификаций</a:t>
            </a:r>
            <a:endParaRPr lang="ru-RU" b="1" dirty="0">
              <a:solidFill>
                <a:schemeClr val="tx1"/>
              </a:solidFill>
              <a:latin typeface="Sitka Banner" pitchFamily="2" charset="0"/>
            </a:endParaRPr>
          </a:p>
        </p:txBody>
      </p:sp>
      <p:pic>
        <p:nvPicPr>
          <p:cNvPr id="1026" name="Picture 2" descr="C:\Users\kfasm\Desktop\МАРИЯ ЯНКОВСКАЯ\РМЦ\ЛЕКЦИИ МАЯ\Безымянный-7.png"/>
          <p:cNvPicPr>
            <a:picLocks noChangeAspect="1" noChangeArrowheads="1"/>
          </p:cNvPicPr>
          <p:nvPr/>
        </p:nvPicPr>
        <p:blipFill>
          <a:blip r:embed="rId3" cstate="print"/>
          <a:srcRect l="25688" t="24019" r="39269" b="32798"/>
          <a:stretch>
            <a:fillRect/>
          </a:stretch>
        </p:blipFill>
        <p:spPr bwMode="auto">
          <a:xfrm>
            <a:off x="1084730" y="1433028"/>
            <a:ext cx="638268" cy="555812"/>
          </a:xfrm>
          <a:prstGeom prst="rect">
            <a:avLst/>
          </a:prstGeom>
          <a:noFill/>
        </p:spPr>
      </p:pic>
      <p:pic>
        <p:nvPicPr>
          <p:cNvPr id="1027" name="Picture 3" descr="C:\Users\kfasm\Desktop\МАРИЯ ЯНКОВСКАЯ\РМЦ\ЛЕКЦИИ МАЯ\Безымянный-8.png"/>
          <p:cNvPicPr>
            <a:picLocks noChangeAspect="1" noChangeArrowheads="1"/>
          </p:cNvPicPr>
          <p:nvPr/>
        </p:nvPicPr>
        <p:blipFill>
          <a:blip r:embed="rId4" cstate="print"/>
          <a:srcRect l="30550" t="28764" r="30383" b="26629"/>
          <a:stretch>
            <a:fillRect/>
          </a:stretch>
        </p:blipFill>
        <p:spPr bwMode="auto">
          <a:xfrm>
            <a:off x="5486400" y="1627174"/>
            <a:ext cx="448235" cy="361666"/>
          </a:xfrm>
          <a:prstGeom prst="rect">
            <a:avLst/>
          </a:prstGeom>
          <a:noFill/>
        </p:spPr>
      </p:pic>
      <p:pic>
        <p:nvPicPr>
          <p:cNvPr id="1028" name="Picture 4" descr="C:\Users\kfasm\Desktop\МАРИЯ ЯНКОВСКАЯ\РМЦ\к презентации\пцк.png"/>
          <p:cNvPicPr>
            <a:picLocks noChangeAspect="1" noChangeArrowheads="1"/>
          </p:cNvPicPr>
          <p:nvPr/>
        </p:nvPicPr>
        <p:blipFill>
          <a:blip r:embed="rId5" cstate="print"/>
          <a:srcRect l="16466" t="14053" r="63246" b="57474"/>
          <a:stretch>
            <a:fillRect/>
          </a:stretch>
        </p:blipFill>
        <p:spPr bwMode="auto">
          <a:xfrm>
            <a:off x="5638801" y="3244946"/>
            <a:ext cx="403412" cy="400078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/>
          <p:nvPr/>
        </p:nvCxnSpPr>
        <p:spPr>
          <a:xfrm>
            <a:off x="2929466" y="2293971"/>
            <a:ext cx="8464" cy="55896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947396" y="3725668"/>
            <a:ext cx="8464" cy="279396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65325" y="5021812"/>
            <a:ext cx="8464" cy="279396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3"/>
            <a:endCxn id="9" idx="1"/>
          </p:cNvCxnSpPr>
          <p:nvPr/>
        </p:nvCxnSpPr>
        <p:spPr>
          <a:xfrm>
            <a:off x="4809066" y="1866280"/>
            <a:ext cx="651934" cy="127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9" idx="2"/>
          </p:cNvCxnSpPr>
          <p:nvPr/>
        </p:nvCxnSpPr>
        <p:spPr>
          <a:xfrm flipV="1">
            <a:off x="7135906" y="2348880"/>
            <a:ext cx="14194" cy="80881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1" idx="1"/>
          </p:cNvCxnSpPr>
          <p:nvPr/>
        </p:nvCxnSpPr>
        <p:spPr>
          <a:xfrm>
            <a:off x="4805082" y="3270125"/>
            <a:ext cx="769567" cy="45147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823012" y="4097033"/>
            <a:ext cx="770964" cy="48409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8" idx="3"/>
          </p:cNvCxnSpPr>
          <p:nvPr/>
        </p:nvCxnSpPr>
        <p:spPr>
          <a:xfrm flipV="1">
            <a:off x="4809066" y="4358127"/>
            <a:ext cx="987070" cy="1468593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55576" y="62068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Sitka Banner" pitchFamily="2" charset="0"/>
              </a:rPr>
              <a:t>Структура национальной системы квалификаций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9866" y="1383680"/>
            <a:ext cx="3759200" cy="965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itka Banner" pitchFamily="2" charset="0"/>
              </a:rPr>
              <a:t>Национальный совет при Президенте РФ</a:t>
            </a:r>
            <a:endParaRPr lang="ru-RU" b="1" dirty="0">
              <a:solidFill>
                <a:schemeClr val="tx1"/>
              </a:solidFill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647" t="11151" r="25000" b="14300"/>
          <a:stretch>
            <a:fillRect/>
          </a:stretch>
        </p:blipFill>
        <p:spPr bwMode="auto">
          <a:xfrm>
            <a:off x="323528" y="548680"/>
            <a:ext cx="7992888" cy="564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5521" t="23000" r="23750" b="23667"/>
          <a:stretch/>
        </p:blipFill>
        <p:spPr>
          <a:xfrm>
            <a:off x="5706280" y="1988840"/>
            <a:ext cx="3224164" cy="2118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1487" y="548680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itka Banner" pitchFamily="2" charset="0"/>
              </a:rPr>
              <a:t>Шаг 3. сверка целей ПС и должностей</a:t>
            </a:r>
            <a:endParaRPr lang="ru-RU" sz="2400" b="1" dirty="0">
              <a:latin typeface="Sitka Banner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5208" t="27167" r="41146" b="24667"/>
          <a:stretch/>
        </p:blipFill>
        <p:spPr>
          <a:xfrm>
            <a:off x="420799" y="1124744"/>
            <a:ext cx="3381375" cy="189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33229" t="15000" r="30833" b="8000"/>
          <a:stretch/>
        </p:blipFill>
        <p:spPr>
          <a:xfrm>
            <a:off x="3131840" y="1412776"/>
            <a:ext cx="2847975" cy="3813810"/>
          </a:xfrm>
          <a:prstGeom prst="rect">
            <a:avLst/>
          </a:prstGeom>
        </p:spPr>
      </p:pic>
      <p:sp>
        <p:nvSpPr>
          <p:cNvPr id="8" name="Левая фигурная скобка 7"/>
          <p:cNvSpPr/>
          <p:nvPr/>
        </p:nvSpPr>
        <p:spPr>
          <a:xfrm>
            <a:off x="251520" y="2276872"/>
            <a:ext cx="131602" cy="3619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286625" y="2636912"/>
            <a:ext cx="131602" cy="3619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Левая фигурная скобка 10"/>
          <p:cNvSpPr/>
          <p:nvPr/>
        </p:nvSpPr>
        <p:spPr>
          <a:xfrm>
            <a:off x="107504" y="1844824"/>
            <a:ext cx="220823" cy="130865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717032"/>
            <a:ext cx="2695575" cy="370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07504" y="2499154"/>
            <a:ext cx="0" cy="197726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39552" y="3933056"/>
            <a:ext cx="2419350" cy="11239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Цель деятельности</a:t>
            </a:r>
            <a:endParaRPr lang="ru-RU" sz="2400" b="1" dirty="0">
              <a:solidFill>
                <a:srgbClr val="002060"/>
              </a:solidFill>
              <a:latin typeface="Sitka Banner" panose="02000505000000020004" pitchFamily="2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151646" y="3861048"/>
            <a:ext cx="0" cy="63944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44162" y="4509120"/>
            <a:ext cx="3233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927525" y="4509120"/>
            <a:ext cx="2241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230" y="5301208"/>
            <a:ext cx="85892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latin typeface="Sitka Banner" panose="02000505000000020004" pitchFamily="2" charset="0"/>
              </a:rPr>
              <a:t>Определить цели структурных подразделений и отдельных должностей по однородным видам деятельности;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Sitka Banner" panose="02000505000000020004" pitchFamily="2" charset="0"/>
              </a:rPr>
              <a:t>Сравнить цели подразделений и сверить с основной целью вида деятельности ПС;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Sitka Banner" panose="02000505000000020004" pitchFamily="2" charset="0"/>
              </a:rPr>
              <a:t>Принять решение, какие ПС распространяются на отдельные должности и подразделения;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Sitka Banner" panose="02000505000000020004" pitchFamily="2" charset="0"/>
              </a:rPr>
              <a:t>Задокументировать решение, например в виде Протокола комиссии. </a:t>
            </a:r>
          </a:p>
          <a:p>
            <a:endParaRPr lang="ru-RU" sz="1400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2775" t="13251" r="31788" b="4851"/>
          <a:stretch>
            <a:fillRect/>
          </a:stretch>
        </p:blipFill>
        <p:spPr bwMode="auto">
          <a:xfrm>
            <a:off x="611560" y="260648"/>
            <a:ext cx="487438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3933056"/>
            <a:ext cx="4680520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764704"/>
            <a:ext cx="4572000" cy="36210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600" dirty="0" smtClean="0">
                <a:latin typeface="Sitka Banner" pitchFamily="2" charset="0"/>
              </a:rPr>
              <a:t>Техник</a:t>
            </a:r>
            <a:endParaRPr lang="en-US" sz="2600" dirty="0" smtClean="0">
              <a:latin typeface="Sitka Banner" pitchFamily="2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600" dirty="0" smtClean="0">
                <a:latin typeface="Sitka Banner" pitchFamily="2" charset="0"/>
              </a:rPr>
              <a:t>Механик</a:t>
            </a:r>
            <a:endParaRPr lang="en-US" sz="2600" dirty="0" smtClean="0">
              <a:latin typeface="Sitka Banner" pitchFamily="2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600" dirty="0" smtClean="0">
                <a:latin typeface="Sitka Banner" pitchFamily="2" charset="0"/>
              </a:rPr>
              <a:t>Техник-механик</a:t>
            </a:r>
            <a:endParaRPr lang="en-US" sz="2600" dirty="0" smtClean="0">
              <a:latin typeface="Sitka Banner" pitchFamily="2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600" dirty="0" smtClean="0">
                <a:latin typeface="Sitka Banner" pitchFamily="2" charset="0"/>
              </a:rPr>
              <a:t>Техник по эксплуатации </a:t>
            </a:r>
            <a:br>
              <a:rPr lang="ru-RU" sz="2600" dirty="0" smtClean="0">
                <a:latin typeface="Sitka Banner" pitchFamily="2" charset="0"/>
              </a:rPr>
            </a:br>
            <a:r>
              <a:rPr lang="ru-RU" sz="2600" dirty="0" smtClean="0">
                <a:latin typeface="Sitka Banner" pitchFamily="2" charset="0"/>
              </a:rPr>
              <a:t>и ремонту спортивной </a:t>
            </a:r>
            <a:endParaRPr lang="en-US" sz="2600" dirty="0" smtClean="0">
              <a:latin typeface="Sitka Banner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2600" dirty="0" smtClean="0">
                <a:latin typeface="Sitka Banner" pitchFamily="2" charset="0"/>
              </a:rPr>
              <a:t>техники</a:t>
            </a:r>
            <a:endParaRPr lang="ru-RU" sz="2600" dirty="0"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2615" y="1474047"/>
          <a:ext cx="861906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1693334"/>
                <a:gridCol w="3666066"/>
                <a:gridCol w="1346200"/>
              </a:tblGrid>
              <a:tr h="2912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1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2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3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4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Наименование должности, согласно штатного расписания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Наименование выбранного ПС или нескольких</a:t>
                      </a:r>
                      <a:r>
                        <a:rPr lang="ru-RU" sz="1400" baseline="0" dirty="0" smtClean="0">
                          <a:latin typeface="Sitka Banner" pitchFamily="2" charset="0"/>
                        </a:rPr>
                        <a:t> ПС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Обобщенная трудовая функция/обобщенные  трудовые функции, соответствующие выполняемым</a:t>
                      </a:r>
                      <a:r>
                        <a:rPr lang="ru-RU" sz="1400" baseline="0" dirty="0" smtClean="0">
                          <a:latin typeface="Sitka Banner" pitchFamily="2" charset="0"/>
                        </a:rPr>
                        <a:t> должностным обязанностям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Sitka Banner" pitchFamily="2" charset="0"/>
                        </a:rPr>
                        <a:t>Уровень квалификации</a:t>
                      </a:r>
                      <a:endParaRPr lang="ru-RU" sz="14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41">
                <a:tc>
                  <a:txBody>
                    <a:bodyPr/>
                    <a:lstStyle/>
                    <a:p>
                      <a:endParaRPr lang="ru-RU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3675" y="3286124"/>
          <a:ext cx="8683625" cy="3535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1800"/>
                <a:gridCol w="1517650"/>
                <a:gridCol w="3838575"/>
                <a:gridCol w="2895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№ </a:t>
                      </a:r>
                      <a:r>
                        <a:rPr lang="ru-RU" sz="1300" b="1" dirty="0" err="1" smtClean="0">
                          <a:latin typeface="Sitka Banner" pitchFamily="2" charset="0"/>
                        </a:rPr>
                        <a:t>п</a:t>
                      </a:r>
                      <a:r>
                        <a:rPr lang="ru-RU" sz="1300" b="1" dirty="0" smtClean="0">
                          <a:latin typeface="Sitka Banner" pitchFamily="2" charset="0"/>
                        </a:rPr>
                        <a:t>/</a:t>
                      </a:r>
                      <a:r>
                        <a:rPr lang="ru-RU" sz="1300" b="1" dirty="0" err="1" smtClean="0">
                          <a:latin typeface="Sitka Banner" pitchFamily="2" charset="0"/>
                        </a:rPr>
                        <a:t>п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Наименование ПС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Основная цель вида проф.деятельности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Название должностей, профессий,</a:t>
                      </a:r>
                      <a:r>
                        <a:rPr lang="ru-RU" sz="1300" b="1" baseline="0" dirty="0" smtClean="0">
                          <a:latin typeface="Sitka Banner" pitchFamily="2" charset="0"/>
                        </a:rPr>
                        <a:t> применяемых в организации и попадающих под действие ПС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1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Sitka Banner" pitchFamily="2" charset="0"/>
                        </a:rPr>
                        <a:t>Бухгалтер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Sitka Banner" pitchFamily="2" charset="0"/>
                        </a:rPr>
                        <a:t>Формирование документированной</a:t>
                      </a:r>
                      <a:r>
                        <a:rPr lang="ru-RU" sz="1300" baseline="0" dirty="0" smtClean="0">
                          <a:latin typeface="Sitka Banner" pitchFamily="2" charset="0"/>
                        </a:rPr>
                        <a:t> систематизированной информации об объектах бухучета в соответствии с законодательством РФ и…..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Sitka Banner" pitchFamily="2" charset="0"/>
                        </a:rPr>
                        <a:t>Главный бухгалтер, бухгалтер</a:t>
                      </a:r>
                      <a:r>
                        <a:rPr lang="ru-RU" sz="1300" baseline="0" dirty="0" smtClean="0">
                          <a:latin typeface="Sitka Banner" pitchFamily="2" charset="0"/>
                        </a:rPr>
                        <a:t> по расчету зарплаты, бухгалтер по НДС, бухгалтер по основным средствам и др.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2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Sitka Banner" pitchFamily="2" charset="0"/>
                        </a:rPr>
                        <a:t>Специалист в области охраны труда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Sitka Banner" pitchFamily="2" charset="0"/>
                        </a:rPr>
                        <a:t>Профилактика несчастных случаев на производстве и проф.заболеваний, снижение уровня воздействия на работников вредных</a:t>
                      </a:r>
                      <a:r>
                        <a:rPr lang="ru-RU" sz="1300" baseline="0" dirty="0" smtClean="0">
                          <a:latin typeface="Sitka Banner" pitchFamily="2" charset="0"/>
                        </a:rPr>
                        <a:t> факторов….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Sitka Banner" pitchFamily="2" charset="0"/>
                        </a:rPr>
                        <a:t>Начальник департамента охраны труда и </a:t>
                      </a:r>
                      <a:r>
                        <a:rPr lang="ru-RU" sz="1300" dirty="0" err="1" smtClean="0">
                          <a:latin typeface="Sitka Banner" pitchFamily="2" charset="0"/>
                        </a:rPr>
                        <a:t>пром</a:t>
                      </a:r>
                      <a:r>
                        <a:rPr lang="ru-RU" sz="1300" dirty="0" smtClean="0">
                          <a:latin typeface="Sitka Banner" pitchFamily="2" charset="0"/>
                        </a:rPr>
                        <a:t>. безопасности, инженер по охране труда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Sitka Banner" pitchFamily="2" charset="0"/>
                        </a:rPr>
                        <a:t>3</a:t>
                      </a:r>
                      <a:endParaRPr lang="ru-RU" sz="1300" b="1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Sitka Banner" pitchFamily="2" charset="0"/>
                        </a:rPr>
                        <a:t>Специалист в области  управления персоналом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Sitka Banner" pitchFamily="2" charset="0"/>
                        </a:rPr>
                        <a:t>Обеспечение эффективного функционирования системы управления персоналом для достижения целей организации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Sitka Banner" pitchFamily="2" charset="0"/>
                        </a:rPr>
                        <a:t>Директор по управлению персоналом, начальник отдела кадров, руководитель отдела аттестации персонала и т.д.</a:t>
                      </a:r>
                      <a:endParaRPr lang="ru-RU" sz="1300" dirty="0">
                        <a:latin typeface="Sitka Banner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62400" y="2838450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itka Banner" pitchFamily="2" charset="0"/>
              </a:rPr>
              <a:t>или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kfasm\Desktop\МАРИЯ ЯНКОВСКАЯ\РМЦ\ЛЕКЦИИ МАЯ\dlya_prezentacii_chelovechki_11_13155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5025" y="1752600"/>
            <a:ext cx="2368042" cy="2375961"/>
          </a:xfrm>
          <a:prstGeom prst="rect">
            <a:avLst/>
          </a:prstGeom>
          <a:noFill/>
        </p:spPr>
      </p:pic>
      <p:pic>
        <p:nvPicPr>
          <p:cNvPr id="7169" name="Picture 1" descr="C:\Users\kfasm\Desktop\МАРИЯ ЯНКОВСКАЯ\РМЦ\ЛЕКЦИИ МАЯ\Безымянный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6" y="3823993"/>
            <a:ext cx="3646508" cy="2576808"/>
          </a:xfrm>
          <a:prstGeom prst="rect">
            <a:avLst/>
          </a:prstGeom>
          <a:noFill/>
        </p:spPr>
      </p:pic>
      <p:pic>
        <p:nvPicPr>
          <p:cNvPr id="7170" name="Picture 2" descr="C:\Users\kfasm\Desktop\МАРИЯ ЯНКОВСКАЯ\РМЦ\ЛЕКЦИИ МАЯ\profstandart2-1-e1479742042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9108" y="4000499"/>
            <a:ext cx="2808142" cy="2005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5" name="Picture 7" descr="C:\Users\kfasm\Desktop\МАРИЯ ЯНКОВСКАЯ\РМЦ\ЛЕКЦИИ МАЯ\Безымянный-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49425"/>
            <a:ext cx="3159125" cy="2232398"/>
          </a:xfrm>
          <a:prstGeom prst="rect">
            <a:avLst/>
          </a:prstGeom>
          <a:noFill/>
        </p:spPr>
      </p:pic>
      <p:pic>
        <p:nvPicPr>
          <p:cNvPr id="7177" name="Picture 9" descr="C:\Users\kfasm\Desktop\МАРИЯ ЯНКОВСКАЯ\РМЦ\ЛЕКЦИИ МАЯ\not-equal.png"/>
          <p:cNvPicPr>
            <a:picLocks noChangeAspect="1" noChangeArrowheads="1"/>
          </p:cNvPicPr>
          <p:nvPr/>
        </p:nvPicPr>
        <p:blipFill>
          <a:blip r:embed="rId7" cstate="print"/>
          <a:srcRect l="7829" t="9134" r="8185" b="7948"/>
          <a:stretch>
            <a:fillRect/>
          </a:stretch>
        </p:blipFill>
        <p:spPr bwMode="auto">
          <a:xfrm>
            <a:off x="3895725" y="4246293"/>
            <a:ext cx="1352550" cy="133535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60446" y="930274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itka Banner" pitchFamily="2" charset="0"/>
              </a:rPr>
              <a:t>Шаг </a:t>
            </a:r>
            <a:r>
              <a:rPr lang="en-US" sz="2400" b="1" dirty="0" smtClean="0">
                <a:latin typeface="Sitka Banner" pitchFamily="2" charset="0"/>
              </a:rPr>
              <a:t>4</a:t>
            </a:r>
            <a:r>
              <a:rPr lang="ru-RU" sz="2400" b="1" dirty="0" smtClean="0">
                <a:latin typeface="Sitka Banner" pitchFamily="2" charset="0"/>
              </a:rPr>
              <a:t>. проверка функций</a:t>
            </a:r>
            <a:endParaRPr lang="ru-RU" sz="2400" b="1" dirty="0"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6"/>
          <a:stretch/>
        </p:blipFill>
        <p:spPr>
          <a:xfrm>
            <a:off x="4788159" y="3356992"/>
            <a:ext cx="2847430" cy="3103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3962" y="476672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Sitka Banner" pitchFamily="2" charset="0"/>
              </a:rPr>
              <a:t>Шаг </a:t>
            </a:r>
            <a:r>
              <a:rPr lang="en-US" sz="2400" b="1" dirty="0" smtClean="0">
                <a:latin typeface="Sitka Banner" pitchFamily="2" charset="0"/>
              </a:rPr>
              <a:t>4</a:t>
            </a:r>
            <a:r>
              <a:rPr lang="ru-RU" sz="2400" b="1" dirty="0" smtClean="0">
                <a:latin typeface="Sitka Banner" pitchFamily="2" charset="0"/>
              </a:rPr>
              <a:t>. проверка функций</a:t>
            </a:r>
            <a:endParaRPr lang="ru-RU" sz="2400" b="1" dirty="0">
              <a:latin typeface="Sitka Banner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25521" t="23000" r="23750" b="23667"/>
          <a:stretch/>
        </p:blipFill>
        <p:spPr>
          <a:xfrm>
            <a:off x="143680" y="1844824"/>
            <a:ext cx="5023630" cy="3300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680" y="908720"/>
            <a:ext cx="8847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latin typeface="Sitka Banner" panose="02000505000000020004" pitchFamily="2" charset="0"/>
              </a:rPr>
              <a:t>Проанализировать соответствуют ли должностные обязанности,  установленные работником в трудовом договоре, должностной инструкции и иных документах обобщённой трудовой функции (ОТФ) и трудовым функция, </a:t>
            </a:r>
          </a:p>
          <a:p>
            <a:r>
              <a:rPr lang="ru-RU" sz="1400" dirty="0" smtClean="0">
                <a:latin typeface="Sitka Banner" panose="02000505000000020004" pitchFamily="2" charset="0"/>
              </a:rPr>
              <a:t>установленным Профессиональным стандартом. </a:t>
            </a:r>
            <a:endParaRPr lang="ru-RU" sz="1400" dirty="0">
              <a:latin typeface="Sitka Banner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3425" y="2492896"/>
            <a:ext cx="1019175" cy="15144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42900" y="3284984"/>
            <a:ext cx="333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52425" y="1916832"/>
            <a:ext cx="9525" cy="1323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52425" y="1916832"/>
            <a:ext cx="57816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200775" y="1700808"/>
            <a:ext cx="2124075" cy="66461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ОТФ</a:t>
            </a:r>
            <a:endParaRPr lang="ru-RU" sz="2400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921109" y="3140968"/>
            <a:ext cx="2060591" cy="47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440779" y="2492896"/>
            <a:ext cx="1473996" cy="1514475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55489" y="2780928"/>
            <a:ext cx="2469361" cy="66461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ТРУДОВЫЕ ФУНКЦИИ</a:t>
            </a:r>
            <a:endParaRPr lang="ru-RU" sz="1600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3075" y="991285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Sitka Banner" panose="02000505000000020004" pitchFamily="2" charset="0"/>
              </a:rPr>
              <a:t>Структурная анкета для анализа содержания работы</a:t>
            </a:r>
            <a:endParaRPr lang="ru-RU" sz="2000" dirty="0">
              <a:latin typeface="Sitka Banner" panose="02000505000000020004" pitchFamily="2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1603802"/>
            <a:ext cx="8497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tka Banner" panose="02000505000000020004" pitchFamily="2" charset="0"/>
                <a:ea typeface="Times New Roman" pitchFamily="18" charset="0"/>
                <a:cs typeface="Arial" pitchFamily="34" charset="0"/>
              </a:rPr>
              <a:t>В чем главное назначение вашей работы? Зачем она существует и что вносит в организацию?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itka Banner" panose="02000505000000020004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tka Banner" panose="02000505000000020004" pitchFamily="2" charset="0"/>
                <a:ea typeface="Times New Roman" pitchFamily="18" charset="0"/>
                <a:cs typeface="Arial" pitchFamily="34" charset="0"/>
              </a:rPr>
              <a:t>Совет: возможно, перед тем, как вы начнете отвечать на вопросы, будет удобнее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tka Banner" panose="02000505000000020004" pitchFamily="2" charset="0"/>
                <a:ea typeface="Times New Roman" pitchFamily="18" charset="0"/>
                <a:cs typeface="Arial" pitchFamily="34" charset="0"/>
              </a:rPr>
              <a:t>перечислить обязанности.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tka Banner" panose="02000505000000020004" pitchFamily="2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578383"/>
              </p:ext>
            </p:extLst>
          </p:nvPr>
        </p:nvGraphicFramePr>
        <p:xfrm>
          <a:off x="2676525" y="2615030"/>
          <a:ext cx="6096000" cy="2299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Sitka Banner" panose="02000505000000020004" pitchFamily="2" charset="0"/>
                        </a:rPr>
                        <a:t>В чем главные</a:t>
                      </a:r>
                      <a:r>
                        <a:rPr lang="ru-RU" sz="1200" baseline="0" dirty="0" smtClean="0">
                          <a:latin typeface="Sitka Banner" panose="02000505000000020004" pitchFamily="2" charset="0"/>
                        </a:rPr>
                        <a:t> обязанности и обязательства вашей работы? (Это основные виды рабочей деятельности, которые занимают значительную часть вашего рабочего времени и постоянно возникают во время работы). Перечислите 5 самых важных и часто встречающихся обязанностей. После этого в клеточках укажите процент времени, которое вы проводите за каждым видом деятельности.</a:t>
                      </a:r>
                      <a:endParaRPr lang="ru-RU" sz="1200" dirty="0">
                        <a:latin typeface="Sitka Banner" panose="02000505000000020004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6755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927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5096" y="3903662"/>
            <a:ext cx="18822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dirty="0" smtClean="0">
                <a:latin typeface="Sitka Banner" panose="02000505000000020004" pitchFamily="2" charset="0"/>
              </a:rPr>
              <a:t>Служебные </a:t>
            </a:r>
          </a:p>
          <a:p>
            <a:pPr algn="ctr"/>
            <a:r>
              <a:rPr lang="ru-RU" sz="2600" dirty="0" smtClean="0">
                <a:latin typeface="Sitka Banner" panose="02000505000000020004" pitchFamily="2" charset="0"/>
              </a:rPr>
              <a:t>обязанности</a:t>
            </a:r>
            <a:endParaRPr lang="ru-RU" sz="2600" dirty="0">
              <a:latin typeface="Sitka Banner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2204" y="1149336"/>
            <a:ext cx="8901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Sitka Banner" pitchFamily="2" charset="0"/>
              </a:rPr>
              <a:t>Шаг </a:t>
            </a:r>
            <a:r>
              <a:rPr lang="en-US" sz="2400" b="1" dirty="0" smtClean="0">
                <a:latin typeface="Sitka Banner" pitchFamily="2" charset="0"/>
              </a:rPr>
              <a:t>4</a:t>
            </a:r>
            <a:r>
              <a:rPr lang="ru-RU" sz="2400" b="1" dirty="0" smtClean="0">
                <a:latin typeface="Sitka Banner" pitchFamily="2" charset="0"/>
              </a:rPr>
              <a:t>.1. </a:t>
            </a:r>
            <a:r>
              <a:rPr lang="ru-RU" sz="2400" b="1" u="sng" dirty="0" smtClean="0">
                <a:solidFill>
                  <a:srgbClr val="FF0000"/>
                </a:solidFill>
                <a:latin typeface="Sitka Banner" pitchFamily="2" charset="0"/>
              </a:rPr>
              <a:t>(возможный</a:t>
            </a:r>
            <a:r>
              <a:rPr lang="ru-RU" sz="2400" b="1" dirty="0" smtClean="0">
                <a:latin typeface="Sitka Banner" pitchFamily="2" charset="0"/>
              </a:rPr>
              <a:t>)  если выявлены отклонения должностных </a:t>
            </a:r>
          </a:p>
          <a:p>
            <a:pPr algn="ctr"/>
            <a:r>
              <a:rPr lang="ru-RU" sz="2400" b="1" dirty="0" smtClean="0">
                <a:latin typeface="Sitka Banner" pitchFamily="2" charset="0"/>
              </a:rPr>
              <a:t>обязанностей от ОТФ и ТФ, установленных в ПС</a:t>
            </a:r>
            <a:endParaRPr lang="ru-RU" sz="2400" b="1" dirty="0">
              <a:latin typeface="Sitka Banner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2500" y="2590800"/>
            <a:ext cx="7515225" cy="1419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Этап 1</a:t>
            </a:r>
            <a:endParaRPr lang="ru-RU" sz="2800" b="1" dirty="0">
              <a:solidFill>
                <a:schemeClr val="tx1"/>
              </a:solidFill>
              <a:latin typeface="Sitka Banner" panose="02000505000000020004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2500" y="4495800"/>
            <a:ext cx="7515225" cy="1419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  <a:latin typeface="Sitka Banner" panose="02000505000000020004" pitchFamily="2" charset="0"/>
              </a:rPr>
              <a:t>Этап</a:t>
            </a:r>
            <a:r>
              <a:rPr lang="ru-RU" dirty="0" smtClean="0"/>
              <a:t> </a:t>
            </a:r>
            <a:r>
              <a:rPr lang="ru-RU" sz="2800" b="1" dirty="0">
                <a:solidFill>
                  <a:schemeClr val="tx1"/>
                </a:solidFill>
                <a:latin typeface="Sitka Banner" panose="02000505000000020004" pitchFamily="2" charset="0"/>
              </a:rPr>
              <a:t>2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4750" y="2733674"/>
            <a:ext cx="2952750" cy="1133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Исключить «неправильную» функци</a:t>
            </a:r>
            <a:r>
              <a:rPr lang="ru-RU" dirty="0">
                <a:solidFill>
                  <a:schemeClr val="tx1"/>
                </a:solidFill>
                <a:latin typeface="Sitka Banner" panose="02000505000000020004" pitchFamily="2" charset="0"/>
              </a:rPr>
              <a:t>ю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47925" y="4714875"/>
            <a:ext cx="2533650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Передать работнику, </a:t>
            </a:r>
            <a:br>
              <a:rPr lang="ru-RU" dirty="0" smtClean="0">
                <a:solidFill>
                  <a:schemeClr val="tx1"/>
                </a:solidFill>
                <a:latin typeface="Sitka Banner" panose="02000505000000020004" pitchFamily="2" charset="0"/>
              </a:rPr>
            </a:br>
            <a:r>
              <a:rPr lang="ru-RU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в чью «профессию» входит этот вид работ</a:t>
            </a:r>
            <a:endParaRPr lang="ru-RU" dirty="0">
              <a:solidFill>
                <a:schemeClr val="tx1"/>
              </a:solidFill>
              <a:latin typeface="Sitka Banner" panose="02000505000000020004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57825" y="4714875"/>
            <a:ext cx="2781300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«оставить» работнику по процедуре: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-совмещения;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- расширения зоны обслуживания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52825" y="4324350"/>
            <a:ext cx="373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191125" y="3867149"/>
            <a:ext cx="0" cy="447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286625" y="4324350"/>
            <a:ext cx="0" cy="447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52825" y="4314825"/>
            <a:ext cx="0" cy="447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4271" t="18000" r="30937" b="5333"/>
          <a:stretch/>
        </p:blipFill>
        <p:spPr>
          <a:xfrm>
            <a:off x="5207526" y="1152344"/>
            <a:ext cx="3181350" cy="438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987" y="854837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Sitka Banner" pitchFamily="2" charset="0"/>
              </a:rPr>
              <a:t>Шаг 5. сверка наименований должностей</a:t>
            </a:r>
            <a:endParaRPr lang="ru-RU" sz="2400" b="1" dirty="0">
              <a:latin typeface="Sitka Banner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023113" y="2524125"/>
            <a:ext cx="3162300" cy="419100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5208" t="27167" r="41146" b="24667"/>
          <a:stretch/>
        </p:blipFill>
        <p:spPr>
          <a:xfrm>
            <a:off x="310457" y="1543058"/>
            <a:ext cx="4620449" cy="259283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033463" y="3667125"/>
            <a:ext cx="1262062" cy="161925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10457" y="5533844"/>
            <a:ext cx="7435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itka Banner" panose="02000505000000020004" pitchFamily="2" charset="0"/>
              </a:rPr>
              <a:t>1. Сверить наименование профессий в штатном расписании с «Возможными </a:t>
            </a:r>
          </a:p>
          <a:p>
            <a:r>
              <a:rPr lang="ru-RU" dirty="0" smtClean="0">
                <a:latin typeface="Sitka Banner" panose="02000505000000020004" pitchFamily="2" charset="0"/>
              </a:rPr>
              <a:t>наименованием должности» в ПС;</a:t>
            </a:r>
          </a:p>
          <a:p>
            <a:r>
              <a:rPr lang="ru-RU" dirty="0" smtClean="0">
                <a:latin typeface="Sitka Banner" panose="02000505000000020004" pitchFamily="2" charset="0"/>
              </a:rPr>
              <a:t>2. Документально зафиксировать.</a:t>
            </a:r>
            <a:endParaRPr lang="ru-RU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3375" y="1610142"/>
            <a:ext cx="86296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Sitka Banner" panose="02000505000000020004" pitchFamily="2" charset="0"/>
              </a:rPr>
              <a:t>Если в соответствии с настоящим Кодексом, иными федеральными законами с выполнением работ по определенным должностям, профессиям, специальностям связано </a:t>
            </a:r>
            <a:r>
              <a:rPr lang="ru-RU" sz="26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предоставление компенсаций и льгот либо наличие ограничений</a:t>
            </a:r>
            <a:r>
              <a:rPr lang="ru-RU" sz="2600" dirty="0" smtClean="0">
                <a:latin typeface="Sitka Banner" panose="02000505000000020004" pitchFamily="2" charset="0"/>
              </a:rPr>
              <a:t>, то </a:t>
            </a:r>
            <a:r>
              <a:rPr lang="ru-RU" sz="26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наименование</a:t>
            </a:r>
            <a:r>
              <a:rPr lang="ru-RU" sz="2600" dirty="0" smtClean="0">
                <a:latin typeface="Sitka Banner" panose="02000505000000020004" pitchFamily="2" charset="0"/>
              </a:rPr>
              <a:t> этих </a:t>
            </a:r>
            <a:r>
              <a:rPr lang="ru-RU" sz="26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должностей</a:t>
            </a:r>
            <a:r>
              <a:rPr lang="ru-RU" sz="2600" dirty="0" smtClean="0">
                <a:latin typeface="Sitka Banner" panose="02000505000000020004" pitchFamily="2" charset="0"/>
              </a:rPr>
              <a:t>, профессий или специальностей и квалификационные требования к ним должны соответствовать наименованиям и требованиям, указанным </a:t>
            </a:r>
            <a:r>
              <a:rPr lang="ru-RU" sz="26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в квалификационных справочниках</a:t>
            </a:r>
            <a:r>
              <a:rPr lang="ru-RU" sz="2600" dirty="0" smtClean="0">
                <a:latin typeface="Sitka Banner" panose="02000505000000020004" pitchFamily="2" charset="0"/>
              </a:rPr>
              <a:t>, утверждаемых в порядке, устанавливаемом Правительством Российской Федерации, </a:t>
            </a:r>
            <a:r>
              <a:rPr lang="ru-RU" sz="26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или</a:t>
            </a:r>
            <a:r>
              <a:rPr lang="ru-RU" sz="2600" dirty="0" smtClean="0">
                <a:latin typeface="Sitka Banner" panose="02000505000000020004" pitchFamily="2" charset="0"/>
              </a:rPr>
              <a:t> соответствующим положениям </a:t>
            </a:r>
            <a:r>
              <a:rPr lang="ru-RU" sz="2600" b="1" u="sng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профессиональных стандартов;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8665" y="1004902"/>
            <a:ext cx="7414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Sitka Banner" panose="02000505000000020004" pitchFamily="2" charset="0"/>
              </a:rPr>
              <a:t>Ст</a:t>
            </a:r>
            <a:r>
              <a:rPr lang="ru-RU" sz="2000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57</a:t>
            </a:r>
            <a:r>
              <a:rPr lang="ru-RU" sz="2000" b="1" dirty="0" smtClean="0">
                <a:solidFill>
                  <a:srgbClr val="FF0000"/>
                </a:solidFill>
                <a:latin typeface="Sitka Banner" panose="02000505000000020004" pitchFamily="2" charset="0"/>
              </a:rPr>
              <a:t> ТК РФ </a:t>
            </a:r>
            <a:r>
              <a:rPr lang="ru-RU" sz="2000" b="1" dirty="0" smtClean="0">
                <a:latin typeface="Sitka Banner" panose="02000505000000020004" pitchFamily="2" charset="0"/>
              </a:rPr>
              <a:t>Порядок применения профессиональных стандартов</a:t>
            </a:r>
            <a:endParaRPr lang="ru-RU" sz="2000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988840"/>
            <a:ext cx="8411277" cy="3268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Администрация Президента</a:t>
            </a:r>
            <a:r>
              <a:rPr lang="en-US" sz="2000" dirty="0" smtClean="0">
                <a:latin typeface="Sitka Banner" pitchFamily="2" charset="0"/>
              </a:rPr>
              <a:t> </a:t>
            </a:r>
            <a:r>
              <a:rPr lang="ru-RU" sz="2000" dirty="0" smtClean="0">
                <a:latin typeface="Sitka Banner" pitchFamily="2" charset="0"/>
              </a:rPr>
              <a:t>РФ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Министерство труда и социальной защиты РФ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Министерство образования и науки РФ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Российский союз промышленников и предпринимателей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Ведущие объединения работодателей, крупные государственные корпорации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Федерация независимых профсоюзов России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000" dirty="0" smtClean="0">
                <a:latin typeface="Sitka Banner" pitchFamily="2" charset="0"/>
              </a:rPr>
              <a:t>Ведущие университеты, ассоциации СПО</a:t>
            </a:r>
            <a:endParaRPr lang="ru-RU" sz="2000" dirty="0">
              <a:latin typeface="Sitka Banner" pitchFamily="2" charset="0"/>
            </a:endParaRPr>
          </a:p>
        </p:txBody>
      </p:sp>
      <p:pic>
        <p:nvPicPr>
          <p:cNvPr id="4" name="Picture 2" descr="C:\Users\kfasm\Desktop\МАРИЯ ЯНКОВСКАЯ\РМЦ\ЛЕКЦИИ МАЯ\Безымянный-7.png"/>
          <p:cNvPicPr>
            <a:picLocks noChangeAspect="1" noChangeArrowheads="1"/>
          </p:cNvPicPr>
          <p:nvPr/>
        </p:nvPicPr>
        <p:blipFill>
          <a:blip r:embed="rId3" cstate="print"/>
          <a:srcRect l="25688" t="24019" r="39269" b="32798"/>
          <a:stretch>
            <a:fillRect/>
          </a:stretch>
        </p:blipFill>
        <p:spPr bwMode="auto">
          <a:xfrm>
            <a:off x="107504" y="620688"/>
            <a:ext cx="1323049" cy="11521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Sitka Banner" pitchFamily="2" charset="0"/>
              </a:rPr>
              <a:t>Состав Национального совета при Президенте </a:t>
            </a:r>
            <a:endParaRPr lang="en-US" sz="2200" b="1" dirty="0" smtClean="0">
              <a:latin typeface="Sitka Banner" pitchFamily="2" charset="0"/>
            </a:endParaRPr>
          </a:p>
          <a:p>
            <a:pPr algn="ctr"/>
            <a:r>
              <a:rPr lang="ru-RU" sz="2200" b="1" dirty="0" smtClean="0">
                <a:latin typeface="Sitka Banner" pitchFamily="2" charset="0"/>
              </a:rPr>
              <a:t>Российской Федерации по профессиональным квалификациям</a:t>
            </a:r>
          </a:p>
        </p:txBody>
      </p:sp>
    </p:spTree>
    <p:extLst>
      <p:ext uri="{BB962C8B-B14F-4D97-AF65-F5344CB8AC3E}">
        <p14:creationId xmlns:p14="http://schemas.microsoft.com/office/powerpoint/2010/main" val="991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37074"/>
            <a:ext cx="9230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Sitka Banner" pitchFamily="2" charset="0"/>
              </a:rPr>
              <a:t>НАИМЕНОВАНИЕ ДОЛЖНОСТИ </a:t>
            </a:r>
            <a:r>
              <a:rPr lang="ru-RU" sz="2000" dirty="0" smtClean="0">
                <a:latin typeface="Sitka Banner" pitchFamily="2" charset="0"/>
              </a:rPr>
              <a:t>указывается как в </a:t>
            </a:r>
            <a:r>
              <a:rPr lang="ru-RU" sz="2000" b="1" dirty="0" smtClean="0">
                <a:solidFill>
                  <a:srgbClr val="C00000"/>
                </a:solidFill>
                <a:latin typeface="Sitka Banner" pitchFamily="2" charset="0"/>
              </a:rPr>
              <a:t>ПРОФСТАНДАРТЕ (ЕКС,ЕТКС)</a:t>
            </a:r>
            <a:r>
              <a:rPr lang="ru-RU" sz="2000" dirty="0" smtClean="0">
                <a:latin typeface="Sitka Banner" pitchFamily="2" charset="0"/>
              </a:rPr>
              <a:t>, </a:t>
            </a:r>
          </a:p>
          <a:p>
            <a:r>
              <a:rPr lang="ru-RU" sz="2000" dirty="0" smtClean="0">
                <a:latin typeface="Sitka Banner" pitchFamily="2" charset="0"/>
              </a:rPr>
              <a:t>если Трудовым кодексом РФ и иными федеральными законами</a:t>
            </a:r>
            <a:endParaRPr lang="ru-RU" sz="2000" dirty="0">
              <a:latin typeface="Sitka Banner" pitchFamily="2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791478" y="2230016"/>
            <a:ext cx="1082351" cy="158620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778925" y="2233126"/>
            <a:ext cx="1082351" cy="158620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59836" y="4217437"/>
            <a:ext cx="3620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Sitka Banner" pitchFamily="2" charset="0"/>
              </a:rPr>
              <a:t>Установлены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Sitka Banner" pitchFamily="2" charset="0"/>
              </a:rPr>
              <a:t>ЛЬГОТЫ</a:t>
            </a:r>
            <a:r>
              <a:rPr lang="ru-RU" sz="2200" dirty="0" smtClean="0">
                <a:latin typeface="Sitka Banner" pitchFamily="2" charset="0"/>
              </a:rPr>
              <a:t> и </a:t>
            </a:r>
            <a:r>
              <a:rPr lang="ru-RU" sz="2200" b="1" dirty="0" smtClean="0">
                <a:solidFill>
                  <a:srgbClr val="C00000"/>
                </a:solidFill>
                <a:latin typeface="Sitka Banner" pitchFamily="2" charset="0"/>
              </a:rPr>
              <a:t>КОМПЕНСАЦИИ</a:t>
            </a:r>
            <a:endParaRPr lang="ru-RU" sz="2200" b="1" dirty="0">
              <a:solidFill>
                <a:srgbClr val="C00000"/>
              </a:solidFill>
              <a:latin typeface="Sitka Banner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027" y="4183224"/>
            <a:ext cx="3107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Sitka Banner" pitchFamily="2" charset="0"/>
              </a:rPr>
              <a:t>Есть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Sitka Banner" pitchFamily="2" charset="0"/>
              </a:rPr>
              <a:t>ОГРАНИЧЕНИЯ</a:t>
            </a:r>
            <a:endParaRPr lang="ru-RU" sz="2200" b="1" dirty="0">
              <a:solidFill>
                <a:srgbClr val="C00000"/>
              </a:solidFill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¿ÐµÑÑÐ¾Ð½Ð°Ð»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348880"/>
            <a:ext cx="740332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27584" y="980728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itka Banner" pitchFamily="2" charset="0"/>
              </a:rPr>
              <a:t>Шаг 6. проверка структурных работников на </a:t>
            </a:r>
          </a:p>
          <a:p>
            <a:pPr algn="ctr"/>
            <a:r>
              <a:rPr lang="ru-RU" sz="2800" b="1" dirty="0" smtClean="0">
                <a:latin typeface="Sitka Banner" pitchFamily="2" charset="0"/>
              </a:rPr>
              <a:t>соответствие «базовым» требованиям ПС </a:t>
            </a:r>
            <a:endParaRPr lang="ru-RU" sz="2800" b="1" dirty="0"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3735" y="854837"/>
            <a:ext cx="6195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Sitka Banner" pitchFamily="2" charset="0"/>
              </a:rPr>
              <a:t>Шаг 6. проверка структурных работников на </a:t>
            </a:r>
          </a:p>
          <a:p>
            <a:pPr algn="ctr"/>
            <a:r>
              <a:rPr lang="ru-RU" sz="2400" b="1" dirty="0" smtClean="0">
                <a:latin typeface="Sitka Banner" pitchFamily="2" charset="0"/>
              </a:rPr>
              <a:t>соответствие «базовым» требованиям ПС </a:t>
            </a:r>
            <a:endParaRPr lang="ru-RU" sz="2400" b="1" dirty="0">
              <a:latin typeface="Sitka Banner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4167" t="11334" r="31666" b="14832"/>
          <a:stretch/>
        </p:blipFill>
        <p:spPr>
          <a:xfrm>
            <a:off x="5867400" y="1685834"/>
            <a:ext cx="3124200" cy="421957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533951"/>
              </p:ext>
            </p:extLst>
          </p:nvPr>
        </p:nvGraphicFramePr>
        <p:xfrm>
          <a:off x="342900" y="1920875"/>
          <a:ext cx="5257800" cy="202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9325"/>
                <a:gridCol w="303847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 И.И.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Высшее Экономическое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Опыт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года в сфере управления персоналом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Иная</a:t>
                      </a:r>
                      <a:r>
                        <a:rPr lang="ru-RU" baseline="0" dirty="0" smtClean="0"/>
                        <a:t> информация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имеет дополнительного образования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42900" y="2305050"/>
            <a:ext cx="5219700" cy="361950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7400" y="3317021"/>
            <a:ext cx="3124200" cy="1093053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endCxn id="6" idx="1"/>
          </p:cNvCxnSpPr>
          <p:nvPr/>
        </p:nvCxnSpPr>
        <p:spPr>
          <a:xfrm>
            <a:off x="5334000" y="2516831"/>
            <a:ext cx="533400" cy="134671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42900" y="2722349"/>
            <a:ext cx="5219700" cy="594672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7400" y="4410074"/>
            <a:ext cx="3124200" cy="180976"/>
          </a:xfrm>
          <a:prstGeom prst="round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endCxn id="11" idx="1"/>
          </p:cNvCxnSpPr>
          <p:nvPr/>
        </p:nvCxnSpPr>
        <p:spPr>
          <a:xfrm>
            <a:off x="5114925" y="3051175"/>
            <a:ext cx="752475" cy="1449387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23492" y="4829388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Sitka Banner" panose="02000505000000020004" pitchFamily="2" charset="0"/>
              </a:rPr>
              <a:t>Отразить результаты проверки документально</a:t>
            </a:r>
            <a:endParaRPr lang="ru-RU" b="1" dirty="0">
              <a:latin typeface="Sitka Banner" panose="02000505000000020004" pitchFamily="2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685013"/>
              </p:ext>
            </p:extLst>
          </p:nvPr>
        </p:nvGraphicFramePr>
        <p:xfrm>
          <a:off x="171450" y="5410958"/>
          <a:ext cx="721995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314450"/>
                <a:gridCol w="1066800"/>
                <a:gridCol w="1476375"/>
                <a:gridCol w="145732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anose="02000505000000020004" pitchFamily="2" charset="0"/>
                        </a:rPr>
                        <a:t>Подразделение</a:t>
                      </a:r>
                      <a:endParaRPr lang="ru-RU" sz="1600" dirty="0">
                        <a:latin typeface="Sitka Banner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anose="02000505000000020004" pitchFamily="2" charset="0"/>
                        </a:rPr>
                        <a:t>Должность</a:t>
                      </a:r>
                      <a:endParaRPr lang="ru-RU" sz="1600" dirty="0">
                        <a:latin typeface="Sitka Banner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anose="02000505000000020004" pitchFamily="2" charset="0"/>
                        </a:rPr>
                        <a:t>ФИО</a:t>
                      </a:r>
                      <a:endParaRPr lang="ru-RU" sz="1600" dirty="0">
                        <a:latin typeface="Sitka Banner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anose="02000505000000020004" pitchFamily="2" charset="0"/>
                        </a:rPr>
                        <a:t>Соответствие </a:t>
                      </a:r>
                      <a:endParaRPr lang="ru-RU" sz="1600" dirty="0">
                        <a:latin typeface="Sitka Banner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anose="02000505000000020004" pitchFamily="2" charset="0"/>
                        </a:rPr>
                        <a:t>комментарии</a:t>
                      </a:r>
                      <a:endParaRPr lang="ru-RU" sz="1600" dirty="0">
                        <a:latin typeface="Sitka Banner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6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0347" t="24568" r="20278" b="10370"/>
          <a:stretch>
            <a:fillRect/>
          </a:stretch>
        </p:blipFill>
        <p:spPr bwMode="auto">
          <a:xfrm>
            <a:off x="414867" y="1295400"/>
            <a:ext cx="8228010" cy="507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12986" t="20123" r="51736" b="7161"/>
          <a:stretch>
            <a:fillRect/>
          </a:stretch>
        </p:blipFill>
        <p:spPr bwMode="auto">
          <a:xfrm>
            <a:off x="1907704" y="476672"/>
            <a:ext cx="5046133" cy="585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8359" t="25694" r="4922" b="7361"/>
          <a:stretch>
            <a:fillRect/>
          </a:stretch>
        </p:blipFill>
        <p:spPr bwMode="auto">
          <a:xfrm>
            <a:off x="1239309" y="791856"/>
            <a:ext cx="6448425" cy="280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8672" t="21944" r="52812" b="7222"/>
          <a:stretch>
            <a:fillRect/>
          </a:stretch>
        </p:blipFill>
        <p:spPr bwMode="auto">
          <a:xfrm>
            <a:off x="2701925" y="3189487"/>
            <a:ext cx="3324225" cy="343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4499" t="32016" r="24063" b="16111"/>
          <a:stretch>
            <a:fillRect/>
          </a:stretch>
        </p:blipFill>
        <p:spPr bwMode="auto">
          <a:xfrm>
            <a:off x="876300" y="1276350"/>
            <a:ext cx="7494114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764704"/>
            <a:ext cx="80778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latin typeface="Sitka Banner" pitchFamily="2" charset="0"/>
              </a:rPr>
              <a:t>Локальные акты, в которые могут вносится изменения на основании ПС</a:t>
            </a:r>
            <a:endParaRPr lang="ru-RU" sz="1900" b="1" dirty="0"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80778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latin typeface="Sitka Banner" pitchFamily="2" charset="0"/>
              </a:rPr>
              <a:t>Локальные акты, в которые могут вносится изменения на основании ПС</a:t>
            </a:r>
            <a:endParaRPr lang="ru-RU" sz="1900" b="1" dirty="0">
              <a:latin typeface="Sitka Banner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1556792"/>
          <a:ext cx="8648700" cy="542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5150"/>
                <a:gridCol w="1562100"/>
                <a:gridCol w="39814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Banner" pitchFamily="2" charset="0"/>
                        </a:rPr>
                        <a:t>Локальные акты</a:t>
                      </a:r>
                      <a:endParaRPr lang="ru-RU" sz="1600" b="1" dirty="0">
                        <a:latin typeface="Sitka Banner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Banner" pitchFamily="2" charset="0"/>
                        </a:rPr>
                        <a:t>Что регулирует</a:t>
                      </a:r>
                      <a:endParaRPr lang="ru-RU" sz="1600" b="1" dirty="0">
                        <a:latin typeface="Sitka Banner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Banner" pitchFamily="2" charset="0"/>
                        </a:rPr>
                        <a:t>Цель</a:t>
                      </a:r>
                      <a:endParaRPr lang="ru-RU" sz="1600" b="1" dirty="0">
                        <a:latin typeface="Sitka Banner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Положения о подразделениях, должностные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инструкции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Sitka Banner" pitchFamily="2" charset="0"/>
                        </a:rPr>
                        <a:t>Работу с соискателями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Определить,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какие требования предъявлять к квалификации кандидатов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Штатное расписание,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трудовые договоры, должностные инструкции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Sitka Banner" pitchFamily="2" charset="0"/>
                        </a:rPr>
                        <a:t>Прием на работу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Установить наименование профессий и должностей, определить трудовые функции работников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Штатное расписание, положение об оплате труда, положение о премировании, трудовые договора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Sitka Banner" pitchFamily="2" charset="0"/>
                        </a:rPr>
                        <a:t>Оплату труда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Выстроить систему оплаты труда с учетом присвоенных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по </a:t>
                      </a:r>
                      <a:r>
                        <a:rPr lang="ru-RU" sz="1600" baseline="0" dirty="0" err="1" smtClean="0">
                          <a:latin typeface="Sitka Banner" pitchFamily="2" charset="0"/>
                        </a:rPr>
                        <a:t>профстандартам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квалификационным</a:t>
                      </a:r>
                      <a:r>
                        <a:rPr lang="en-US" sz="1600" baseline="0" dirty="0" smtClean="0">
                          <a:latin typeface="Sitka Banner" pitchFamily="2" charset="0"/>
                        </a:rPr>
                        <a:t> 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уровням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Положение об аттестации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Sitka Banner" pitchFamily="2" charset="0"/>
                        </a:rPr>
                        <a:t>Аттестацию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Организовать аттестацию, чтобы проверить знания и навыки работающих сотрудников,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их соответствие занимаемой должности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Sitka Banner" pitchFamily="2" charset="0"/>
                        </a:rPr>
                        <a:t>Трудовые договора, должностные</a:t>
                      </a:r>
                      <a:r>
                        <a:rPr lang="ru-RU" sz="1600" baseline="0" dirty="0" smtClean="0">
                          <a:latin typeface="Sitka Banner" pitchFamily="2" charset="0"/>
                        </a:rPr>
                        <a:t> инструкции, Положение об обучении </a:t>
                      </a:r>
                      <a:endParaRPr lang="ru-RU" sz="1600" dirty="0" smtClean="0">
                        <a:latin typeface="Sitka Banner" pitchFamily="2" charset="0"/>
                      </a:endParaRPr>
                    </a:p>
                    <a:p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Sitka Banner" pitchFamily="2" charset="0"/>
                        </a:rPr>
                        <a:t>Обучение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Banner" pitchFamily="2" charset="0"/>
                        </a:rPr>
                        <a:t>Понять, кого из сотрудников необходимо обучать в первую очередь, подобрать образовательные мероприятия</a:t>
                      </a:r>
                      <a:endParaRPr lang="ru-RU" sz="1600" dirty="0">
                        <a:latin typeface="Sitka Banner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8086" y="854837"/>
            <a:ext cx="624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Sitka Banner" pitchFamily="2" charset="0"/>
              </a:rPr>
              <a:t>Шаг 7.</a:t>
            </a:r>
            <a:r>
              <a:rPr lang="en-US" sz="2400" b="1" dirty="0" smtClean="0">
                <a:latin typeface="Sitka Banner" pitchFamily="2" charset="0"/>
              </a:rPr>
              <a:t> (</a:t>
            </a:r>
            <a:r>
              <a:rPr lang="ru-RU" sz="2400" b="1" dirty="0" smtClean="0">
                <a:latin typeface="Sitka Banner" pitchFamily="2" charset="0"/>
              </a:rPr>
              <a:t>возможный) Аттестация сотрудников</a:t>
            </a:r>
          </a:p>
        </p:txBody>
      </p:sp>
      <p:pic>
        <p:nvPicPr>
          <p:cNvPr id="9217" name="Picture 1" descr="C:\Users\kfasm\Desktop\МАРИЯ ЯНКОВСКАЯ\РМЦ\ЛЕКЦИИ МАЯ\image_image_1412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00808"/>
            <a:ext cx="4572000" cy="3714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223" y="1520307"/>
            <a:ext cx="865990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ПРОФЕССИОНАЛЬНЫЕ СТАНДАРТЫ </a:t>
            </a:r>
            <a:r>
              <a:rPr lang="ru-RU" sz="1600" dirty="0" smtClean="0">
                <a:latin typeface="Sitka Banner" pitchFamily="2" charset="0"/>
              </a:rPr>
              <a:t>в части требований к квалификации, необходимой работнику для выполнения определенной трудовой функции, установленных Трудовым кодексом Российской Федерации, другими федеральными законами, актами Президента Российской Федерации, Правительства Российской Федерации и федеральных органов исполнительной власти, </a:t>
            </a:r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ПРИМЕНЯЮТСЯ</a:t>
            </a:r>
            <a:r>
              <a:rPr lang="ru-RU" sz="1600" dirty="0" smtClean="0">
                <a:latin typeface="Sitka Banner" pitchFamily="2" charset="0"/>
              </a:rPr>
              <a:t> государственными внебюджетными фондами Российской Федерации, государственными или муниципальными учреждениями, государственными или муниципальными унитарными предприятиями, а также государственными корпорациями, государственными компаниями и хозяйственными обществами, более пятидесяти процентов акций (долей) в уставном капитале которых находится в государственной собственности или муниципальной собственности, </a:t>
            </a:r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ПОЭТАПНО НА ОСНОВЕ</a:t>
            </a:r>
            <a:r>
              <a:rPr lang="ru-RU" sz="1600" dirty="0" smtClean="0">
                <a:latin typeface="Sitka Banner" pitchFamily="2" charset="0"/>
              </a:rPr>
              <a:t> утвержденных указанными организациями с учетом мнений представительных органов работников </a:t>
            </a:r>
            <a:r>
              <a:rPr lang="ru-RU" sz="1600" b="1" dirty="0" smtClean="0">
                <a:solidFill>
                  <a:srgbClr val="C00000"/>
                </a:solidFill>
                <a:latin typeface="Sitka Banner" pitchFamily="2" charset="0"/>
              </a:rPr>
              <a:t>ПЛАНОВ </a:t>
            </a:r>
            <a:r>
              <a:rPr lang="ru-RU" sz="1600" dirty="0" smtClean="0">
                <a:latin typeface="Sitka Banner" pitchFamily="2" charset="0"/>
              </a:rPr>
              <a:t>по организации применения профессиональных стандартов (далее - планы), содержащих в том числе: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Sitka Banner" pitchFamily="2" charset="0"/>
              </a:rPr>
              <a:t>а) список профессиональных стандартов, подлежащих применению;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Sitka Banner" pitchFamily="2" charset="0"/>
              </a:rPr>
              <a:t>б) сведения о потребности в профессиональном образовании, профессиональном обучении и (или) дополнительном профессиональном образовании работников………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Sitka Banner" pitchFamily="2" charset="0"/>
              </a:rPr>
              <a:t>в) этапы применения профессиональных стандартов;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Sitka Banner" pitchFamily="2" charset="0"/>
              </a:rPr>
              <a:t>г) перечень локальных нормативных актов и других документов организаций…………….подлежащих изменению в связи с учетом положений профессиональных стандартов, подлежащих применению.</a:t>
            </a:r>
          </a:p>
        </p:txBody>
      </p:sp>
      <p:pic>
        <p:nvPicPr>
          <p:cNvPr id="61442" name="Picture 2" descr="ÐÐ°ÑÑÐ¸Ð½ÐºÐ¸ Ð¿Ð¾ Ð·Ð°Ð¿ÑÐ¾ÑÑ Ð³ÐµÑÐ± ÑÑ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546" y="98612"/>
            <a:ext cx="1383593" cy="1515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031" t="12083" r="8594" b="9583"/>
          <a:stretch>
            <a:fillRect/>
          </a:stretch>
        </p:blipFill>
        <p:spPr bwMode="auto">
          <a:xfrm>
            <a:off x="352424" y="1322916"/>
            <a:ext cx="8639176" cy="481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42925" y="4162425"/>
            <a:ext cx="2657475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620688"/>
            <a:ext cx="52886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smtClean="0">
                <a:solidFill>
                  <a:schemeClr val="accent1">
                    <a:lumMod val="75000"/>
                  </a:schemeClr>
                </a:solidFill>
                <a:latin typeface="Sitka Banner" panose="02000505000000020004" pitchFamily="2" charset="0"/>
              </a:rPr>
              <a:t>https://nok-nark.ru/spk/list/</a:t>
            </a:r>
            <a:endParaRPr lang="ru-RU" sz="3300" b="1" dirty="0">
              <a:solidFill>
                <a:schemeClr val="accent1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3743" y="2863788"/>
            <a:ext cx="7790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itka Banner" pitchFamily="2" charset="0"/>
              </a:rPr>
              <a:t>2. Реализацию мероприятий планов завершить не позднее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latin typeface="Sitka Banner" pitchFamily="2" charset="0"/>
              </a:rPr>
              <a:t> ЯНВАРЯ </a:t>
            </a:r>
            <a:r>
              <a:rPr lang="ru-RU" sz="2400" b="1" dirty="0" smtClean="0">
                <a:solidFill>
                  <a:srgbClr val="C00000"/>
                </a:solidFill>
              </a:rPr>
              <a:t>2020</a:t>
            </a:r>
            <a:r>
              <a:rPr lang="ru-RU" sz="2400" b="1" dirty="0" smtClean="0">
                <a:solidFill>
                  <a:srgbClr val="C00000"/>
                </a:solidFill>
                <a:latin typeface="Sitka Banner" pitchFamily="2" charset="0"/>
              </a:rPr>
              <a:t> Г.</a:t>
            </a:r>
          </a:p>
        </p:txBody>
      </p:sp>
      <p:pic>
        <p:nvPicPr>
          <p:cNvPr id="60418" name="Picture 2" descr="ÐÐ°ÑÑÐ¸Ð½ÐºÐ¸ Ð¿Ð¾ Ð·Ð°Ð¿ÑÐ¾ÑÑ Ð¿Ð»Ð°Ð½ Ð¼ÐµÑÐ¾Ð¿ÑÐ¸ÑÑÐ¸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848" y="4312024"/>
            <a:ext cx="2680636" cy="201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ÐÐ°ÑÑÐ¸Ð½ÐºÐ¸ Ð¿Ð¾ Ð·Ð°Ð¿ÑÐ¾ÑÑ Ð¿Ð»Ð°Ð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247" y="268941"/>
            <a:ext cx="3250438" cy="284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419872" y="3774142"/>
            <a:ext cx="5544616" cy="1595718"/>
          </a:xfrm>
          <a:prstGeom prst="wedgeRoundRectCallout">
            <a:avLst>
              <a:gd name="adj1" fmla="val -39147"/>
              <a:gd name="adj2" fmla="val 117893"/>
              <a:gd name="adj3" fmla="val 16667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47864" y="4329952"/>
            <a:ext cx="564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Sitka Banner" pitchFamily="2" charset="0"/>
              </a:rPr>
              <a:t>Отчет о реализации данного плана</a:t>
            </a:r>
            <a:endParaRPr lang="ru-RU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 txBox="1">
            <a:spLocks/>
          </p:cNvSpPr>
          <p:nvPr/>
        </p:nvSpPr>
        <p:spPr bwMode="auto">
          <a:xfrm>
            <a:off x="2195736" y="5589240"/>
            <a:ext cx="4464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5993" rIns="0" bIns="35993" anchor="b"/>
          <a:lstStyle>
            <a:lvl1pPr defTabSz="1265238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defTabSz="1265238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defTabSz="1265238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defTabSz="1265238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defTabSz="1265238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defTabSz="12652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defTabSz="12652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defTabSz="12652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defTabSz="12652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rmc@pcq.ru</a:t>
            </a:r>
            <a:r>
              <a:rPr lang="en-US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Sitka Banner" pitchFamily="2" charset="0"/>
                <a:hlinkClick r:id="rId4"/>
              </a:rPr>
              <a:t>www.rmc-pcq.com</a:t>
            </a:r>
            <a:r>
              <a:rPr lang="en-US" sz="2400" b="1" dirty="0" smtClean="0">
                <a:latin typeface="Sitka Banner" pitchFamily="2" charset="0"/>
              </a:rPr>
              <a:t> </a:t>
            </a:r>
            <a:endParaRPr lang="ru-RU" sz="2400" b="1" dirty="0">
              <a:latin typeface="Sitka Banner" pitchFamily="2" charset="0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27804" y="1171793"/>
            <a:ext cx="8609162" cy="39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64" tIns="40632" rIns="81264" bIns="40632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Региональный методический центр развития квалификаций в Республике Татарстан– </a:t>
            </a:r>
            <a:endParaRPr lang="en-US" altLang="ru-RU" sz="2800" b="1" dirty="0" smtClean="0">
              <a:solidFill>
                <a:srgbClr val="000000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Некоммерческое партнерство </a:t>
            </a:r>
            <a:b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«Поволжский центр качества»  </a:t>
            </a:r>
            <a:endParaRPr lang="en-US" altLang="ru-RU" sz="2800" b="1" dirty="0" smtClean="0">
              <a:solidFill>
                <a:srgbClr val="000000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Россия</a:t>
            </a:r>
            <a:r>
              <a:rPr lang="ru-RU" altLang="ru-RU" sz="2800" b="1" dirty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420111, г</a:t>
            </a:r>
            <a:r>
              <a:rPr lang="ru-RU" altLang="ru-RU" sz="2800" b="1" dirty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Казань,     </a:t>
            </a:r>
          </a:p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ул</a:t>
            </a:r>
            <a:r>
              <a:rPr lang="ru-RU" altLang="ru-RU" sz="2800" b="1" dirty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Большая Красная, 8</a:t>
            </a:r>
            <a:endParaRPr lang="ru-RU" altLang="ru-RU" sz="2800" b="1" dirty="0">
              <a:solidFill>
                <a:srgbClr val="000000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r>
              <a:rPr lang="ru-RU" altLang="ru-RU" sz="2800" b="1" dirty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Тел.: +</a:t>
            </a: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7(843</a:t>
            </a:r>
            <a:r>
              <a:rPr lang="ru-RU" altLang="ru-RU" sz="2800" b="1" dirty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) </a:t>
            </a: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292-04-95</a:t>
            </a:r>
            <a:endParaRPr lang="ru-RU" altLang="ru-RU" sz="2800" b="1" dirty="0">
              <a:solidFill>
                <a:srgbClr val="000000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endParaRPr lang="ru-RU" altLang="ru-RU" sz="2800" b="1" dirty="0" smtClean="0">
              <a:solidFill>
                <a:srgbClr val="000000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algn="ctr">
              <a:buClr>
                <a:srgbClr val="990099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Sitka Banner" pitchFamily="2" charset="0"/>
                <a:cs typeface="Times New Roman" panose="02020603050405020304" pitchFamily="18" charset="0"/>
              </a:rPr>
              <a:t>Будем рады ответить на Ваши вопросы!!! </a:t>
            </a:r>
            <a:endParaRPr lang="ru-RU" altLang="ru-RU" sz="2800" b="1" dirty="0">
              <a:solidFill>
                <a:srgbClr val="00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92041"/>
            <a:ext cx="48926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smtClean="0">
                <a:solidFill>
                  <a:schemeClr val="accent1">
                    <a:lumMod val="75000"/>
                  </a:schemeClr>
                </a:solidFill>
                <a:latin typeface="Sitka Banner" panose="02000505000000020004" pitchFamily="2" charset="0"/>
              </a:rPr>
              <a:t>https:// www.rmc-pcq.com</a:t>
            </a:r>
            <a:endParaRPr lang="ru-RU" sz="3300" b="1" dirty="0">
              <a:solidFill>
                <a:schemeClr val="accent1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419" t="11151" r="18794" b="4851"/>
          <a:stretch>
            <a:fillRect/>
          </a:stretch>
        </p:blipFill>
        <p:spPr bwMode="auto">
          <a:xfrm>
            <a:off x="1115616" y="1268760"/>
            <a:ext cx="6840760" cy="506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ÐÐ°ÑÑÐ¸Ð½ÐºÐ¸ Ð¿Ð¾ Ð·Ð°Ð¿ÑÐ¾ÑÑ Ð¿ÑÐ¾ÑÐµÑÑÐ¸Ð¾Ð½Ð°Ð»ÑÐ½ÑÐ¹ ÑÑÐ°Ð½Ð´Ð°ÑÑ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046" y="1021976"/>
            <a:ext cx="5522878" cy="236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99247" y="4263167"/>
            <a:ext cx="77365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latin typeface="Sitka Banner" panose="02000505000000020004" pitchFamily="2" charset="0"/>
              </a:rPr>
              <a:t>Профессиональный стандарт</a:t>
            </a:r>
            <a:r>
              <a:rPr lang="ru-RU" sz="2200" dirty="0" smtClean="0">
                <a:latin typeface="Sitka Banner" panose="02000505000000020004" pitchFamily="2" charset="0"/>
              </a:rPr>
              <a:t> - характеристика </a:t>
            </a:r>
            <a:r>
              <a:rPr lang="ru-RU" sz="2200" b="1" dirty="0" smtClean="0">
                <a:latin typeface="Sitka Banner" panose="02000505000000020004" pitchFamily="2" charset="0"/>
              </a:rPr>
              <a:t>квалификации</a:t>
            </a:r>
            <a:r>
              <a:rPr lang="ru-RU" sz="2200" dirty="0" smtClean="0">
                <a:latin typeface="Sitka Banner" panose="02000505000000020004" pitchFamily="2" charset="0"/>
              </a:rPr>
              <a:t>, необходимой работнику для осуществления определенного вида профессиональной деятельности,  в том числе выполнения определенной трудовой функции.</a:t>
            </a:r>
            <a:endParaRPr lang="ru-RU" sz="2200" dirty="0">
              <a:latin typeface="Sitka Banner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5344" y="3588570"/>
            <a:ext cx="3244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195.1 ТК РФ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7783" y="6075892"/>
            <a:ext cx="3504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itka Banner" panose="02000505000000020004" pitchFamily="2" charset="0"/>
                <a:hlinkClick r:id="rId4"/>
              </a:rPr>
              <a:t>www.profstandart.rosmintrud.ru</a:t>
            </a:r>
            <a:r>
              <a:rPr lang="en-US" sz="2000" dirty="0" smtClean="0">
                <a:latin typeface="Sitka Banner" panose="02000505000000020004" pitchFamily="2" charset="0"/>
              </a:rPr>
              <a:t> </a:t>
            </a:r>
            <a:endParaRPr lang="ru-RU" sz="2000" dirty="0">
              <a:latin typeface="Sitka Banner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522" y="1689864"/>
            <a:ext cx="85248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 smtClean="0">
                <a:latin typeface="Sitka Banner" panose="02000505000000020004" pitchFamily="2" charset="0"/>
              </a:rPr>
              <a:t>Квалификация работника </a:t>
            </a:r>
            <a:r>
              <a:rPr lang="ru-RU" sz="2200" dirty="0" smtClean="0">
                <a:latin typeface="Sitka Banner" panose="02000505000000020004" pitchFamily="2" charset="0"/>
              </a:rPr>
              <a:t>-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4992" y="907534"/>
            <a:ext cx="2481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195.1 ТК РФ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l="12312" r="3500"/>
          <a:stretch>
            <a:fillRect/>
          </a:stretch>
        </p:blipFill>
        <p:spPr bwMode="auto">
          <a:xfrm>
            <a:off x="2571749" y="2898775"/>
            <a:ext cx="4276725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6660" y="1671935"/>
            <a:ext cx="52487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Sitka Banner" panose="02000505000000020004" pitchFamily="2" charset="0"/>
              </a:rPr>
              <a:t>уровень знаний, умений, профессиональных навыков</a:t>
            </a:r>
            <a:r>
              <a:rPr lang="en-US" sz="2200" dirty="0">
                <a:latin typeface="Sitka Banner" panose="02000505000000020004" pitchFamily="2" charset="0"/>
              </a:rPr>
              <a:t> </a:t>
            </a:r>
            <a:r>
              <a:rPr lang="ru-RU" sz="2200" dirty="0">
                <a:latin typeface="Sitka Banner" panose="02000505000000020004" pitchFamily="2" charset="0"/>
              </a:rPr>
              <a:t> и опыта работы работника.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Ксения\Desktop\Презентация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011" y="1594908"/>
            <a:ext cx="6553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latin typeface="Sitka Banner" panose="02000505000000020004" pitchFamily="2" charset="0"/>
              </a:rPr>
              <a:t>Знания</a:t>
            </a:r>
            <a:r>
              <a:rPr lang="ru-RU" sz="2400" dirty="0" smtClean="0">
                <a:latin typeface="Sitka Banner" panose="02000505000000020004" pitchFamily="2" charset="0"/>
              </a:rPr>
              <a:t> – профессионально значимая информация</a:t>
            </a:r>
            <a:endParaRPr lang="ru-RU" sz="2400" dirty="0">
              <a:latin typeface="Sitka Banner" panose="02000505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011" y="2624693"/>
            <a:ext cx="86373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latin typeface="Sitka Banner" panose="02000505000000020004" pitchFamily="2" charset="0"/>
              </a:defRPr>
            </a:lvl1pPr>
          </a:lstStyle>
          <a:p>
            <a:r>
              <a:rPr lang="ru-RU" b="1" u="sng" dirty="0"/>
              <a:t>Умения</a:t>
            </a:r>
            <a:r>
              <a:rPr lang="ru-RU" dirty="0"/>
              <a:t> – </a:t>
            </a:r>
            <a:r>
              <a:rPr lang="ru-RU" dirty="0" smtClean="0"/>
              <a:t>освоенный </a:t>
            </a:r>
            <a:r>
              <a:rPr lang="ru-RU" dirty="0"/>
              <a:t>способ выполнения действия, основанный </a:t>
            </a:r>
          </a:p>
          <a:p>
            <a:r>
              <a:rPr lang="ru-RU" dirty="0"/>
              <a:t>на каком-либо правиле (знании) и соответствующий правильному </a:t>
            </a:r>
          </a:p>
          <a:p>
            <a:r>
              <a:rPr lang="ru-RU" dirty="0"/>
              <a:t>использованию этого знания в процессе решения определенного </a:t>
            </a:r>
            <a:endParaRPr lang="en-US" dirty="0" smtClean="0"/>
          </a:p>
          <a:p>
            <a:r>
              <a:rPr lang="ru-RU" dirty="0" smtClean="0"/>
              <a:t>класса </a:t>
            </a:r>
            <a:r>
              <a:rPr lang="ru-RU" dirty="0"/>
              <a:t>задач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011" y="4421717"/>
            <a:ext cx="8577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latin typeface="Sitka Banner" panose="02000505000000020004" pitchFamily="2" charset="0"/>
              </a:defRPr>
            </a:lvl1pPr>
          </a:lstStyle>
          <a:p>
            <a:r>
              <a:rPr lang="ru-RU" b="1" u="sng" dirty="0" smtClean="0"/>
              <a:t>Профессиональный </a:t>
            </a:r>
            <a:r>
              <a:rPr lang="ru-RU" b="1" u="sng" dirty="0"/>
              <a:t>навык </a:t>
            </a:r>
            <a:r>
              <a:rPr lang="ru-RU" dirty="0"/>
              <a:t>– доведенное до автоматизма умение, </a:t>
            </a:r>
          </a:p>
          <a:p>
            <a:r>
              <a:rPr lang="ru-RU" dirty="0"/>
              <a:t>позволяющее решать тот или иной вид профессиональной задачи </a:t>
            </a:r>
          </a:p>
          <a:p>
            <a:r>
              <a:rPr lang="ru-RU" dirty="0"/>
              <a:t>в рамках трудового действия.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17684" r="41458" b="31718"/>
          <a:stretch/>
        </p:blipFill>
        <p:spPr>
          <a:xfrm>
            <a:off x="7119408" y="671674"/>
            <a:ext cx="1419225" cy="166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4462</TotalTime>
  <Words>1894</Words>
  <Application>Microsoft Office PowerPoint</Application>
  <PresentationFormat>Экран (4:3)</PresentationFormat>
  <Paragraphs>228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Sitka Banner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Presentation</cp:lastModifiedBy>
  <cp:revision>15</cp:revision>
  <dcterms:created xsi:type="dcterms:W3CDTF">2019-05-08T06:43:06Z</dcterms:created>
  <dcterms:modified xsi:type="dcterms:W3CDTF">2019-05-20T11:40:04Z</dcterms:modified>
</cp:coreProperties>
</file>