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51"/>
  </p:notesMasterIdLst>
  <p:sldIdLst>
    <p:sldId id="363" r:id="rId2"/>
    <p:sldId id="364" r:id="rId3"/>
    <p:sldId id="365" r:id="rId4"/>
    <p:sldId id="366" r:id="rId5"/>
    <p:sldId id="367" r:id="rId6"/>
    <p:sldId id="368" r:id="rId7"/>
    <p:sldId id="369" r:id="rId8"/>
    <p:sldId id="370" r:id="rId9"/>
    <p:sldId id="371" r:id="rId10"/>
    <p:sldId id="372" r:id="rId11"/>
    <p:sldId id="373" r:id="rId12"/>
    <p:sldId id="374" r:id="rId13"/>
    <p:sldId id="375" r:id="rId14"/>
    <p:sldId id="376" r:id="rId15"/>
    <p:sldId id="377" r:id="rId16"/>
    <p:sldId id="378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389" r:id="rId28"/>
    <p:sldId id="390" r:id="rId29"/>
    <p:sldId id="391" r:id="rId30"/>
    <p:sldId id="392" r:id="rId31"/>
    <p:sldId id="393" r:id="rId32"/>
    <p:sldId id="394" r:id="rId33"/>
    <p:sldId id="395" r:id="rId34"/>
    <p:sldId id="396" r:id="rId35"/>
    <p:sldId id="398" r:id="rId36"/>
    <p:sldId id="399" r:id="rId37"/>
    <p:sldId id="400" r:id="rId38"/>
    <p:sldId id="401" r:id="rId39"/>
    <p:sldId id="402" r:id="rId40"/>
    <p:sldId id="416" r:id="rId41"/>
    <p:sldId id="414" r:id="rId42"/>
    <p:sldId id="412" r:id="rId43"/>
    <p:sldId id="404" r:id="rId44"/>
    <p:sldId id="406" r:id="rId45"/>
    <p:sldId id="407" r:id="rId46"/>
    <p:sldId id="408" r:id="rId47"/>
    <p:sldId id="409" r:id="rId48"/>
    <p:sldId id="410" r:id="rId49"/>
    <p:sldId id="411" r:id="rId50"/>
  </p:sldIdLst>
  <p:sldSz cx="9144000" cy="5143500" type="screen16x9"/>
  <p:notesSz cx="6797675" cy="9926638"/>
  <p:embeddedFontLst>
    <p:embeddedFont>
      <p:font typeface="Bahnschrift" pitchFamily="34" charset="0"/>
      <p:regular r:id="rId52"/>
      <p:bold r:id="rId53"/>
    </p:embeddedFont>
    <p:embeddedFont>
      <p:font typeface="Commissioner ExtraBold" charset="0"/>
      <p:bold r:id="rId54"/>
    </p:embeddedFont>
    <p:embeddedFont>
      <p:font typeface="Commissioner" charset="0"/>
      <p:regular r:id="rId55"/>
      <p:bold r:id="rId56"/>
    </p:embeddedFont>
    <p:embeddedFont>
      <p:font typeface="Yu Gothic UI" pitchFamily="34" charset="-128"/>
      <p:regular r:id="rId57"/>
      <p:bold r:id="rId58"/>
    </p:embeddedFont>
    <p:embeddedFont>
      <p:font typeface="Georgia" pitchFamily="18" charset="0"/>
      <p:regular r:id="rId59"/>
      <p:bold r:id="rId60"/>
      <p:italic r:id="rId61"/>
      <p:boldItalic r:id="rId62"/>
    </p:embeddedFont>
    <p:embeddedFont>
      <p:font typeface="Syne" charset="0"/>
      <p:regular r:id="rId63"/>
      <p:bold r:id="rId64"/>
    </p:embeddedFont>
    <p:embeddedFont>
      <p:font typeface="Arial Black" pitchFamily="34" charset="0"/>
      <p:bold r:id="rId65"/>
    </p:embeddedFont>
    <p:embeddedFont>
      <p:font typeface="Arial Narrow" pitchFamily="34" charset="0"/>
      <p:regular r:id="rId66"/>
      <p:bold r:id="rId67"/>
      <p:italic r:id="rId68"/>
      <p:boldItalic r:id="rId69"/>
    </p:embeddedFont>
    <p:embeddedFont>
      <p:font typeface="Barlow SemiBold" charset="0"/>
      <p:regular r:id="rId70"/>
      <p:bold r:id="rId71"/>
      <p:italic r:id="rId72"/>
      <p:boldItalic r:id="rId7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348"/>
    <a:srgbClr val="099153"/>
    <a:srgbClr val="0ED87D"/>
    <a:srgbClr val="1B9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34CBB74-3E2D-40BD-A5DE-8F0F021FAAB6}">
  <a:tblStyle styleId="{034CBB74-3E2D-40BD-A5DE-8F0F021FAA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99" autoAdjust="0"/>
    <p:restoredTop sz="94660"/>
  </p:normalViewPr>
  <p:slideViewPr>
    <p:cSldViewPr>
      <p:cViewPr>
        <p:scale>
          <a:sx n="90" d="100"/>
          <a:sy n="90" d="100"/>
        </p:scale>
        <p:origin x="-464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61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BF4816-1A56-4551-B00A-B94E0D6F2D71}" type="doc">
      <dgm:prSet loTypeId="urn:microsoft.com/office/officeart/2005/8/layout/chevron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0DF0B07F-9283-4186-B56E-8389CCC9B59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гибкости</a:t>
          </a:r>
          <a:endParaRPr lang="ru-RU" sz="2000" b="1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858B008-5A57-485C-978E-159771543BD3}" type="parTrans" cxnId="{E481E65B-B8A2-47B3-9588-348A79FF6EF3}">
      <dgm:prSet/>
      <dgm:spPr/>
      <dgm:t>
        <a:bodyPr/>
        <a:lstStyle/>
        <a:p>
          <a:endParaRPr lang="ru-RU"/>
        </a:p>
      </dgm:t>
    </dgm:pt>
    <dgm:pt modelId="{B981C387-E08E-4F26-8EEE-45D86A639B8C}" type="sibTrans" cxnId="{E481E65B-B8A2-47B3-9588-348A79FF6EF3}">
      <dgm:prSet/>
      <dgm:spPr/>
      <dgm:t>
        <a:bodyPr/>
        <a:lstStyle/>
        <a:p>
          <a:endParaRPr lang="ru-RU"/>
        </a:p>
      </dgm:t>
    </dgm:pt>
    <dgm:pt modelId="{BD95F17C-7BE0-4BC7-AF48-6BC28A7547E1}">
      <dgm:prSet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/>
          </a:r>
          <a:br>
            <a:rPr lang="ru-RU" b="1" dirty="0" smtClean="0">
              <a:latin typeface="Arial" pitchFamily="34" charset="0"/>
              <a:cs typeface="Arial" pitchFamily="34" charset="0"/>
            </a:rPr>
          </a:b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B3EC4095-0DA8-401C-8B43-9C4DF991810A}" type="parTrans" cxnId="{757C0CC6-97FF-4013-9D49-705CCABA9DCA}">
      <dgm:prSet/>
      <dgm:spPr/>
      <dgm:t>
        <a:bodyPr/>
        <a:lstStyle/>
        <a:p>
          <a:endParaRPr lang="ru-RU"/>
        </a:p>
      </dgm:t>
    </dgm:pt>
    <dgm:pt modelId="{ECE44E02-A45D-4DBA-A3D5-62B0C6691100}" type="sibTrans" cxnId="{757C0CC6-97FF-4013-9D49-705CCABA9DCA}">
      <dgm:prSet/>
      <dgm:spPr/>
      <dgm:t>
        <a:bodyPr/>
        <a:lstStyle/>
        <a:p>
          <a:endParaRPr lang="ru-RU"/>
        </a:p>
      </dgm:t>
    </dgm:pt>
    <dgm:pt modelId="{E13A5609-6ADF-4273-AC64-802D97D69188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координационных способностей</a:t>
          </a:r>
          <a:endParaRPr lang="ru-RU" sz="2000" b="1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A729E577-14B7-47AF-9340-4B560C351B69}" type="parTrans" cxnId="{154617C1-30AA-40DB-9D6D-0CD68D3533CC}">
      <dgm:prSet/>
      <dgm:spPr/>
      <dgm:t>
        <a:bodyPr/>
        <a:lstStyle/>
        <a:p>
          <a:endParaRPr lang="ru-RU"/>
        </a:p>
      </dgm:t>
    </dgm:pt>
    <dgm:pt modelId="{48B2DF88-1898-4B3A-9396-813ADF799071}" type="sibTrans" cxnId="{154617C1-30AA-40DB-9D6D-0CD68D3533CC}">
      <dgm:prSet/>
      <dgm:spPr/>
      <dgm:t>
        <a:bodyPr/>
        <a:lstStyle/>
        <a:p>
          <a:endParaRPr lang="ru-RU"/>
        </a:p>
      </dgm:t>
    </dgm:pt>
    <dgm:pt modelId="{5F6756B2-96EE-4E6F-AF0F-447A0B27D908}">
      <dgm:prSet phldrT="[Текст]" custT="1"/>
      <dgm:spPr/>
      <dgm:t>
        <a:bodyPr bIns="0"/>
        <a:lstStyle/>
        <a:p>
          <a:pPr algn="l"/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силы</a:t>
          </a:r>
          <a:endParaRPr lang="ru-RU" sz="2000" b="1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45524D33-6DA6-4485-B1F5-1B01942CF45F}" type="parTrans" cxnId="{A38D80AB-6F78-44BF-89CA-94DB73AB54ED}">
      <dgm:prSet/>
      <dgm:spPr/>
      <dgm:t>
        <a:bodyPr/>
        <a:lstStyle/>
        <a:p>
          <a:endParaRPr lang="ru-RU"/>
        </a:p>
      </dgm:t>
    </dgm:pt>
    <dgm:pt modelId="{0D7B79B4-8363-4679-9704-49FA4563BF72}" type="sibTrans" cxnId="{A38D80AB-6F78-44BF-89CA-94DB73AB54ED}">
      <dgm:prSet/>
      <dgm:spPr/>
      <dgm:t>
        <a:bodyPr/>
        <a:lstStyle/>
        <a:p>
          <a:endParaRPr lang="ru-RU"/>
        </a:p>
      </dgm:t>
    </dgm:pt>
    <dgm:pt modelId="{EF54ED6A-2C61-43DC-81B0-302D9923D4EA}">
      <dgm:prSet/>
      <dgm:spPr/>
      <dgm:t>
        <a:bodyPr/>
        <a:lstStyle/>
        <a:p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AFB5EAD3-2786-416F-B107-05696F9B2E13}" type="parTrans" cxnId="{4FD04FB9-B69B-493E-B3F2-55989E4B0152}">
      <dgm:prSet/>
      <dgm:spPr/>
      <dgm:t>
        <a:bodyPr/>
        <a:lstStyle/>
        <a:p>
          <a:endParaRPr lang="ru-RU"/>
        </a:p>
      </dgm:t>
    </dgm:pt>
    <dgm:pt modelId="{44855ACA-0023-45D7-BEFE-C23B8A4A65D8}" type="sibTrans" cxnId="{4FD04FB9-B69B-493E-B3F2-55989E4B0152}">
      <dgm:prSet/>
      <dgm:spPr/>
      <dgm:t>
        <a:bodyPr/>
        <a:lstStyle/>
        <a:p>
          <a:endParaRPr lang="ru-RU"/>
        </a:p>
      </dgm:t>
    </dgm:pt>
    <dgm:pt modelId="{03A51349-38EB-47CC-9E57-FD45EB648453}">
      <dgm:prSet/>
      <dgm:spPr/>
      <dgm:t>
        <a:bodyPr/>
        <a:lstStyle/>
        <a:p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95CD013C-C601-4C5A-A4EF-ECFC9EEC6938}" type="parTrans" cxnId="{C4497E34-4375-4E13-A217-D01AD2188C90}">
      <dgm:prSet/>
      <dgm:spPr/>
      <dgm:t>
        <a:bodyPr/>
        <a:lstStyle/>
        <a:p>
          <a:endParaRPr lang="ru-RU"/>
        </a:p>
      </dgm:t>
    </dgm:pt>
    <dgm:pt modelId="{312ED73D-C32E-495C-9F47-64C8C1DE8F65}" type="sibTrans" cxnId="{C4497E34-4375-4E13-A217-D01AD2188C90}">
      <dgm:prSet/>
      <dgm:spPr/>
      <dgm:t>
        <a:bodyPr/>
        <a:lstStyle/>
        <a:p>
          <a:endParaRPr lang="ru-RU"/>
        </a:p>
      </dgm:t>
    </dgm:pt>
    <dgm:pt modelId="{D0A11ABF-90BB-4F8A-9654-2BE2B057942B}">
      <dgm:prSet/>
      <dgm:spPr/>
      <dgm:t>
        <a:bodyPr/>
        <a:lstStyle/>
        <a:p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44160F1D-BE5E-47DF-A403-DFACABF4A9A3}" type="parTrans" cxnId="{303915D5-F317-4022-B73A-127C973E1B34}">
      <dgm:prSet/>
      <dgm:spPr/>
      <dgm:t>
        <a:bodyPr/>
        <a:lstStyle/>
        <a:p>
          <a:endParaRPr lang="ru-RU"/>
        </a:p>
      </dgm:t>
    </dgm:pt>
    <dgm:pt modelId="{F9142C99-E7C6-4935-9303-575852EF6871}" type="sibTrans" cxnId="{303915D5-F317-4022-B73A-127C973E1B34}">
      <dgm:prSet/>
      <dgm:spPr/>
      <dgm:t>
        <a:bodyPr/>
        <a:lstStyle/>
        <a:p>
          <a:endParaRPr lang="ru-RU"/>
        </a:p>
      </dgm:t>
    </dgm:pt>
    <dgm:pt modelId="{786E6F13-FF18-4FDD-AE5C-BAE277A5C26A}">
      <dgm:prSet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/>
          </a:r>
          <a:br>
            <a:rPr lang="ru-RU" b="1" dirty="0" smtClean="0">
              <a:latin typeface="Arial" pitchFamily="34" charset="0"/>
              <a:cs typeface="Arial" pitchFamily="34" charset="0"/>
            </a:rPr>
          </a:b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D1DF6F82-76DA-40D3-9BC2-FC731FC14E95}" type="sibTrans" cxnId="{0BAC9DB2-34BE-4BFB-B5E5-FD07883BB72F}">
      <dgm:prSet/>
      <dgm:spPr/>
      <dgm:t>
        <a:bodyPr/>
        <a:lstStyle/>
        <a:p>
          <a:endParaRPr lang="ru-RU"/>
        </a:p>
      </dgm:t>
    </dgm:pt>
    <dgm:pt modelId="{B4B98E63-D0BD-4521-BEF6-BDAE3A1C012B}" type="parTrans" cxnId="{0BAC9DB2-34BE-4BFB-B5E5-FD07883BB72F}">
      <dgm:prSet/>
      <dgm:spPr/>
      <dgm:t>
        <a:bodyPr/>
        <a:lstStyle/>
        <a:p>
          <a:endParaRPr lang="ru-RU"/>
        </a:p>
      </dgm:t>
    </dgm:pt>
    <dgm:pt modelId="{9BCF98AE-4791-4280-973B-44A7E1751138}">
      <dgm:prSet custT="1"/>
      <dgm:spPr/>
      <dgm:t>
        <a:bodyPr/>
        <a:lstStyle/>
        <a:p>
          <a:pPr algn="l"/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скоростных возможностей</a:t>
          </a:r>
          <a:endParaRPr lang="ru-RU" sz="2000" b="1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0439B205-2ACB-4D49-A8C8-62A74650F688}" type="parTrans" cxnId="{EA415968-6C86-457D-B79B-60BB9E8C94A1}">
      <dgm:prSet/>
      <dgm:spPr/>
      <dgm:t>
        <a:bodyPr/>
        <a:lstStyle/>
        <a:p>
          <a:endParaRPr lang="ru-RU"/>
        </a:p>
      </dgm:t>
    </dgm:pt>
    <dgm:pt modelId="{696728DF-95C7-4721-89B9-832D44C4CD4F}" type="sibTrans" cxnId="{EA415968-6C86-457D-B79B-60BB9E8C94A1}">
      <dgm:prSet/>
      <dgm:spPr/>
      <dgm:t>
        <a:bodyPr/>
        <a:lstStyle/>
        <a:p>
          <a:endParaRPr lang="ru-RU"/>
        </a:p>
      </dgm:t>
    </dgm:pt>
    <dgm:pt modelId="{18E620C5-7BA8-4369-9860-F4E490E339CE}">
      <dgm:prSet custT="1"/>
      <dgm:spPr/>
      <dgm:t>
        <a:bodyPr/>
        <a:lstStyle/>
        <a:p>
          <a:pPr algn="l"/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скоростно-силовых возможностей</a:t>
          </a:r>
          <a:endParaRPr lang="ru-RU" sz="2000" b="1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AADF980D-03FA-42EC-897C-83C45BCD748D}" type="parTrans" cxnId="{AE65BBC7-F309-4C8A-82D5-3A6872F783B1}">
      <dgm:prSet/>
      <dgm:spPr/>
      <dgm:t>
        <a:bodyPr/>
        <a:lstStyle/>
        <a:p>
          <a:endParaRPr lang="ru-RU"/>
        </a:p>
      </dgm:t>
    </dgm:pt>
    <dgm:pt modelId="{C8745052-4185-4F58-8828-A0DF996A27BA}" type="sibTrans" cxnId="{AE65BBC7-F309-4C8A-82D5-3A6872F783B1}">
      <dgm:prSet/>
      <dgm:spPr/>
      <dgm:t>
        <a:bodyPr/>
        <a:lstStyle/>
        <a:p>
          <a:endParaRPr lang="ru-RU"/>
        </a:p>
      </dgm:t>
    </dgm:pt>
    <dgm:pt modelId="{DF6A113C-6DEF-472A-A04D-D0E18C081473}">
      <dgm:prSet custT="1"/>
      <dgm:spPr/>
      <dgm:t>
        <a:bodyPr/>
        <a:lstStyle/>
        <a:p>
          <a:pPr algn="l"/>
          <a:r>
            <a:rPr lang="ru-RU" sz="2000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выносливости</a:t>
          </a:r>
          <a:endParaRPr lang="ru-RU" sz="2000" b="1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D4FC276B-6690-413E-A343-9A219160C051}" type="parTrans" cxnId="{D6FD5E8E-3AAF-4415-901E-444EC9A0B4F3}">
      <dgm:prSet/>
      <dgm:spPr/>
      <dgm:t>
        <a:bodyPr/>
        <a:lstStyle/>
        <a:p>
          <a:endParaRPr lang="ru-RU"/>
        </a:p>
      </dgm:t>
    </dgm:pt>
    <dgm:pt modelId="{FE5A7D82-CBD2-4597-BB40-49CD47B5E345}" type="sibTrans" cxnId="{D6FD5E8E-3AAF-4415-901E-444EC9A0B4F3}">
      <dgm:prSet/>
      <dgm:spPr/>
      <dgm:t>
        <a:bodyPr/>
        <a:lstStyle/>
        <a:p>
          <a:endParaRPr lang="ru-RU"/>
        </a:p>
      </dgm:t>
    </dgm:pt>
    <dgm:pt modelId="{AC15506E-C7F6-4847-B334-E3A8B05D78D1}">
      <dgm:prSet/>
      <dgm:spPr/>
      <dgm:t>
        <a:bodyPr/>
        <a:lstStyle/>
        <a:p>
          <a:r>
            <a:rPr lang="ru-RU" b="1" dirty="0" smtClean="0">
              <a:latin typeface="Arial" pitchFamily="34" charset="0"/>
              <a:cs typeface="Arial" pitchFamily="34" charset="0"/>
            </a:rPr>
            <a:t/>
          </a:r>
          <a:br>
            <a:rPr lang="ru-RU" b="1" dirty="0" smtClean="0">
              <a:latin typeface="Arial" pitchFamily="34" charset="0"/>
              <a:cs typeface="Arial" pitchFamily="34" charset="0"/>
            </a:rPr>
          </a:b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2A53EAEE-B5EA-44BA-937A-41B2B13DB8CF}" type="sibTrans" cxnId="{3C4FD0DA-BBC8-4F38-BE0B-BEFFB9BA4A92}">
      <dgm:prSet/>
      <dgm:spPr/>
      <dgm:t>
        <a:bodyPr/>
        <a:lstStyle/>
        <a:p>
          <a:endParaRPr lang="ru-RU"/>
        </a:p>
      </dgm:t>
    </dgm:pt>
    <dgm:pt modelId="{D7B7A92E-34DA-4E50-95FB-DCF5FE8944D9}" type="parTrans" cxnId="{3C4FD0DA-BBC8-4F38-BE0B-BEFFB9BA4A92}">
      <dgm:prSet/>
      <dgm:spPr/>
      <dgm:t>
        <a:bodyPr/>
        <a:lstStyle/>
        <a:p>
          <a:endParaRPr lang="ru-RU"/>
        </a:p>
      </dgm:t>
    </dgm:pt>
    <dgm:pt modelId="{4510F8B2-BD4E-400E-BC39-97F81DA3EC92}" type="pres">
      <dgm:prSet presAssocID="{15BF4816-1A56-4551-B00A-B94E0D6F2D7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265E02A-B4D8-4CE4-8911-C4C130E4C95F}" type="pres">
      <dgm:prSet presAssocID="{AC15506E-C7F6-4847-B334-E3A8B05D78D1}" presName="composite" presStyleCnt="0"/>
      <dgm:spPr/>
      <dgm:t>
        <a:bodyPr/>
        <a:lstStyle/>
        <a:p>
          <a:endParaRPr lang="ru-RU"/>
        </a:p>
      </dgm:t>
    </dgm:pt>
    <dgm:pt modelId="{A26E3FC7-D422-4144-A6F2-9F73C4F851CE}" type="pres">
      <dgm:prSet presAssocID="{AC15506E-C7F6-4847-B334-E3A8B05D78D1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E7DBE9-7A86-4324-9F15-333B6FEB2240}" type="pres">
      <dgm:prSet presAssocID="{AC15506E-C7F6-4847-B334-E3A8B05D78D1}" presName="descendantText" presStyleLbl="alignAcc1" presStyleIdx="0" presStyleCnt="6" custLinFactNeighborX="725" custLinFactNeighborY="-2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6CB3CD-7889-4104-9D27-AF352390BFEE}" type="pres">
      <dgm:prSet presAssocID="{2A53EAEE-B5EA-44BA-937A-41B2B13DB8CF}" presName="sp" presStyleCnt="0"/>
      <dgm:spPr/>
      <dgm:t>
        <a:bodyPr/>
        <a:lstStyle/>
        <a:p>
          <a:endParaRPr lang="ru-RU"/>
        </a:p>
      </dgm:t>
    </dgm:pt>
    <dgm:pt modelId="{CE94BF4E-2499-4143-AB94-F15F46D8486B}" type="pres">
      <dgm:prSet presAssocID="{BD95F17C-7BE0-4BC7-AF48-6BC28A7547E1}" presName="composite" presStyleCnt="0"/>
      <dgm:spPr/>
      <dgm:t>
        <a:bodyPr/>
        <a:lstStyle/>
        <a:p>
          <a:endParaRPr lang="ru-RU"/>
        </a:p>
      </dgm:t>
    </dgm:pt>
    <dgm:pt modelId="{1546A072-4472-40B7-B964-3B20B69DFA67}" type="pres">
      <dgm:prSet presAssocID="{BD95F17C-7BE0-4BC7-AF48-6BC28A7547E1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A7C762-27BB-426B-A09B-28E94BBDFDA1}" type="pres">
      <dgm:prSet presAssocID="{BD95F17C-7BE0-4BC7-AF48-6BC28A7547E1}" presName="descendantText" presStyleLbl="alignAcc1" presStyleIdx="1" presStyleCnt="6" custLinFactNeighborX="-110" custLinFactNeighborY="-33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E76C71-38B8-4398-A151-105DE9ECBB38}" type="pres">
      <dgm:prSet presAssocID="{ECE44E02-A45D-4DBA-A3D5-62B0C6691100}" presName="sp" presStyleCnt="0"/>
      <dgm:spPr/>
      <dgm:t>
        <a:bodyPr/>
        <a:lstStyle/>
        <a:p>
          <a:endParaRPr lang="ru-RU"/>
        </a:p>
      </dgm:t>
    </dgm:pt>
    <dgm:pt modelId="{41BB629B-97AD-442E-ACCC-17D0941A889A}" type="pres">
      <dgm:prSet presAssocID="{786E6F13-FF18-4FDD-AE5C-BAE277A5C26A}" presName="composite" presStyleCnt="0"/>
      <dgm:spPr/>
      <dgm:t>
        <a:bodyPr/>
        <a:lstStyle/>
        <a:p>
          <a:endParaRPr lang="ru-RU"/>
        </a:p>
      </dgm:t>
    </dgm:pt>
    <dgm:pt modelId="{BBF3E475-C3F1-4E92-939A-CA35BFFBB501}" type="pres">
      <dgm:prSet presAssocID="{786E6F13-FF18-4FDD-AE5C-BAE277A5C26A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D1CD0B-1F21-4236-8E2C-743C27ADC5F2}" type="pres">
      <dgm:prSet presAssocID="{786E6F13-FF18-4FDD-AE5C-BAE277A5C26A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3E3AC0-C9A7-4DB0-8F1B-F06C17E3A714}" type="pres">
      <dgm:prSet presAssocID="{D1DF6F82-76DA-40D3-9BC2-FC731FC14E95}" presName="sp" presStyleCnt="0"/>
      <dgm:spPr/>
      <dgm:t>
        <a:bodyPr/>
        <a:lstStyle/>
        <a:p>
          <a:endParaRPr lang="ru-RU"/>
        </a:p>
      </dgm:t>
    </dgm:pt>
    <dgm:pt modelId="{D1B87A95-FD83-4567-8A8B-D4CB5A67D629}" type="pres">
      <dgm:prSet presAssocID="{EF54ED6A-2C61-43DC-81B0-302D9923D4EA}" presName="composite" presStyleCnt="0"/>
      <dgm:spPr/>
      <dgm:t>
        <a:bodyPr/>
        <a:lstStyle/>
        <a:p>
          <a:endParaRPr lang="ru-RU"/>
        </a:p>
      </dgm:t>
    </dgm:pt>
    <dgm:pt modelId="{057E1601-49D3-42A3-BAAD-333E20A3EB07}" type="pres">
      <dgm:prSet presAssocID="{EF54ED6A-2C61-43DC-81B0-302D9923D4EA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808C1-2034-4243-BC54-467F783BDC9F}" type="pres">
      <dgm:prSet presAssocID="{EF54ED6A-2C61-43DC-81B0-302D9923D4E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335172-D705-432F-8378-9C45B72E9D4D}" type="pres">
      <dgm:prSet presAssocID="{44855ACA-0023-45D7-BEFE-C23B8A4A65D8}" presName="sp" presStyleCnt="0"/>
      <dgm:spPr/>
      <dgm:t>
        <a:bodyPr/>
        <a:lstStyle/>
        <a:p>
          <a:endParaRPr lang="ru-RU"/>
        </a:p>
      </dgm:t>
    </dgm:pt>
    <dgm:pt modelId="{4362FDA3-60BB-4378-932B-8F1A95C24A27}" type="pres">
      <dgm:prSet presAssocID="{03A51349-38EB-47CC-9E57-FD45EB648453}" presName="composite" presStyleCnt="0"/>
      <dgm:spPr/>
      <dgm:t>
        <a:bodyPr/>
        <a:lstStyle/>
        <a:p>
          <a:endParaRPr lang="ru-RU"/>
        </a:p>
      </dgm:t>
    </dgm:pt>
    <dgm:pt modelId="{FE5855AF-12C1-46CD-B8C9-796E037CBE3D}" type="pres">
      <dgm:prSet presAssocID="{03A51349-38EB-47CC-9E57-FD45EB648453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02429-765D-444E-B688-A4EEB80632B1}" type="pres">
      <dgm:prSet presAssocID="{03A51349-38EB-47CC-9E57-FD45EB648453}" presName="descendantText" presStyleLbl="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373A2-6AC6-470B-80B9-BF87AA2ECE3C}" type="pres">
      <dgm:prSet presAssocID="{312ED73D-C32E-495C-9F47-64C8C1DE8F65}" presName="sp" presStyleCnt="0"/>
      <dgm:spPr/>
      <dgm:t>
        <a:bodyPr/>
        <a:lstStyle/>
        <a:p>
          <a:endParaRPr lang="ru-RU"/>
        </a:p>
      </dgm:t>
    </dgm:pt>
    <dgm:pt modelId="{FA498076-F7E3-4371-B10D-6966C0F8D04C}" type="pres">
      <dgm:prSet presAssocID="{D0A11ABF-90BB-4F8A-9654-2BE2B057942B}" presName="composite" presStyleCnt="0"/>
      <dgm:spPr/>
      <dgm:t>
        <a:bodyPr/>
        <a:lstStyle/>
        <a:p>
          <a:endParaRPr lang="ru-RU"/>
        </a:p>
      </dgm:t>
    </dgm:pt>
    <dgm:pt modelId="{BDC437A1-A4AC-4025-9086-57A5431CD3D7}" type="pres">
      <dgm:prSet presAssocID="{D0A11ABF-90BB-4F8A-9654-2BE2B057942B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E317C2-D65E-4A19-A3D8-2C6DB90EFF25}" type="pres">
      <dgm:prSet presAssocID="{D0A11ABF-90BB-4F8A-9654-2BE2B057942B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0A67DF-73AA-4E66-8521-7F3B3144F213}" type="presOf" srcId="{786E6F13-FF18-4FDD-AE5C-BAE277A5C26A}" destId="{BBF3E475-C3F1-4E92-939A-CA35BFFBB501}" srcOrd="0" destOrd="0" presId="urn:microsoft.com/office/officeart/2005/8/layout/chevron2"/>
    <dgm:cxn modelId="{A38D80AB-6F78-44BF-89CA-94DB73AB54ED}" srcId="{786E6F13-FF18-4FDD-AE5C-BAE277A5C26A}" destId="{5F6756B2-96EE-4E6F-AF0F-447A0B27D908}" srcOrd="0" destOrd="0" parTransId="{45524D33-6DA6-4485-B1F5-1B01942CF45F}" sibTransId="{0D7B79B4-8363-4679-9704-49FA4563BF72}"/>
    <dgm:cxn modelId="{4FE233A0-F075-403E-A63F-464A3C2F7DF0}" type="presOf" srcId="{9BCF98AE-4791-4280-973B-44A7E1751138}" destId="{83A808C1-2034-4243-BC54-467F783BDC9F}" srcOrd="0" destOrd="0" presId="urn:microsoft.com/office/officeart/2005/8/layout/chevron2"/>
    <dgm:cxn modelId="{C4497E34-4375-4E13-A217-D01AD2188C90}" srcId="{15BF4816-1A56-4551-B00A-B94E0D6F2D71}" destId="{03A51349-38EB-47CC-9E57-FD45EB648453}" srcOrd="4" destOrd="0" parTransId="{95CD013C-C601-4C5A-A4EF-ECFC9EEC6938}" sibTransId="{312ED73D-C32E-495C-9F47-64C8C1DE8F65}"/>
    <dgm:cxn modelId="{56D00248-D2B1-4AAD-B5F5-0E18FE66035D}" type="presOf" srcId="{15BF4816-1A56-4551-B00A-B94E0D6F2D71}" destId="{4510F8B2-BD4E-400E-BC39-97F81DA3EC92}" srcOrd="0" destOrd="0" presId="urn:microsoft.com/office/officeart/2005/8/layout/chevron2"/>
    <dgm:cxn modelId="{EA415968-6C86-457D-B79B-60BB9E8C94A1}" srcId="{EF54ED6A-2C61-43DC-81B0-302D9923D4EA}" destId="{9BCF98AE-4791-4280-973B-44A7E1751138}" srcOrd="0" destOrd="0" parTransId="{0439B205-2ACB-4D49-A8C8-62A74650F688}" sibTransId="{696728DF-95C7-4721-89B9-832D44C4CD4F}"/>
    <dgm:cxn modelId="{E481E65B-B8A2-47B3-9588-348A79FF6EF3}" srcId="{AC15506E-C7F6-4847-B334-E3A8B05D78D1}" destId="{0DF0B07F-9283-4186-B56E-8389CCC9B592}" srcOrd="0" destOrd="0" parTransId="{3858B008-5A57-485C-978E-159771543BD3}" sibTransId="{B981C387-E08E-4F26-8EEE-45D86A639B8C}"/>
    <dgm:cxn modelId="{303915D5-F317-4022-B73A-127C973E1B34}" srcId="{15BF4816-1A56-4551-B00A-B94E0D6F2D71}" destId="{D0A11ABF-90BB-4F8A-9654-2BE2B057942B}" srcOrd="5" destOrd="0" parTransId="{44160F1D-BE5E-47DF-A403-DFACABF4A9A3}" sibTransId="{F9142C99-E7C6-4935-9303-575852EF6871}"/>
    <dgm:cxn modelId="{3C4FD0DA-BBC8-4F38-BE0B-BEFFB9BA4A92}" srcId="{15BF4816-1A56-4551-B00A-B94E0D6F2D71}" destId="{AC15506E-C7F6-4847-B334-E3A8B05D78D1}" srcOrd="0" destOrd="0" parTransId="{D7B7A92E-34DA-4E50-95FB-DCF5FE8944D9}" sibTransId="{2A53EAEE-B5EA-44BA-937A-41B2B13DB8CF}"/>
    <dgm:cxn modelId="{D6FD5E8E-3AAF-4415-901E-444EC9A0B4F3}" srcId="{D0A11ABF-90BB-4F8A-9654-2BE2B057942B}" destId="{DF6A113C-6DEF-472A-A04D-D0E18C081473}" srcOrd="0" destOrd="0" parTransId="{D4FC276B-6690-413E-A343-9A219160C051}" sibTransId="{FE5A7D82-CBD2-4597-BB40-49CD47B5E345}"/>
    <dgm:cxn modelId="{AE65BBC7-F309-4C8A-82D5-3A6872F783B1}" srcId="{03A51349-38EB-47CC-9E57-FD45EB648453}" destId="{18E620C5-7BA8-4369-9860-F4E490E339CE}" srcOrd="0" destOrd="0" parTransId="{AADF980D-03FA-42EC-897C-83C45BCD748D}" sibTransId="{C8745052-4185-4F58-8828-A0DF996A27BA}"/>
    <dgm:cxn modelId="{382BACC6-EDD9-498B-A2A1-7FFD8BC58FDB}" type="presOf" srcId="{18E620C5-7BA8-4369-9860-F4E490E339CE}" destId="{FE002429-765D-444E-B688-A4EEB80632B1}" srcOrd="0" destOrd="0" presId="urn:microsoft.com/office/officeart/2005/8/layout/chevron2"/>
    <dgm:cxn modelId="{122A1C4F-D366-4DBB-8320-534F28615937}" type="presOf" srcId="{D0A11ABF-90BB-4F8A-9654-2BE2B057942B}" destId="{BDC437A1-A4AC-4025-9086-57A5431CD3D7}" srcOrd="0" destOrd="0" presId="urn:microsoft.com/office/officeart/2005/8/layout/chevron2"/>
    <dgm:cxn modelId="{7BB6CA04-704D-45A7-B51E-A20DF462D16F}" type="presOf" srcId="{BD95F17C-7BE0-4BC7-AF48-6BC28A7547E1}" destId="{1546A072-4472-40B7-B964-3B20B69DFA67}" srcOrd="0" destOrd="0" presId="urn:microsoft.com/office/officeart/2005/8/layout/chevron2"/>
    <dgm:cxn modelId="{725015A9-B20F-416A-B681-65B009A6B0C2}" type="presOf" srcId="{EF54ED6A-2C61-43DC-81B0-302D9923D4EA}" destId="{057E1601-49D3-42A3-BAAD-333E20A3EB07}" srcOrd="0" destOrd="0" presId="urn:microsoft.com/office/officeart/2005/8/layout/chevron2"/>
    <dgm:cxn modelId="{A11A7EC7-E510-4F77-B6E4-470ADEAE7502}" type="presOf" srcId="{03A51349-38EB-47CC-9E57-FD45EB648453}" destId="{FE5855AF-12C1-46CD-B8C9-796E037CBE3D}" srcOrd="0" destOrd="0" presId="urn:microsoft.com/office/officeart/2005/8/layout/chevron2"/>
    <dgm:cxn modelId="{154617C1-30AA-40DB-9D6D-0CD68D3533CC}" srcId="{BD95F17C-7BE0-4BC7-AF48-6BC28A7547E1}" destId="{E13A5609-6ADF-4273-AC64-802D97D69188}" srcOrd="0" destOrd="0" parTransId="{A729E577-14B7-47AF-9340-4B560C351B69}" sibTransId="{48B2DF88-1898-4B3A-9396-813ADF799071}"/>
    <dgm:cxn modelId="{4FD04FB9-B69B-493E-B3F2-55989E4B0152}" srcId="{15BF4816-1A56-4551-B00A-B94E0D6F2D71}" destId="{EF54ED6A-2C61-43DC-81B0-302D9923D4EA}" srcOrd="3" destOrd="0" parTransId="{AFB5EAD3-2786-416F-B107-05696F9B2E13}" sibTransId="{44855ACA-0023-45D7-BEFE-C23B8A4A65D8}"/>
    <dgm:cxn modelId="{AC821505-FF46-4123-A419-579B0CB93EAE}" type="presOf" srcId="{0DF0B07F-9283-4186-B56E-8389CCC9B592}" destId="{C5E7DBE9-7A86-4324-9F15-333B6FEB2240}" srcOrd="0" destOrd="0" presId="urn:microsoft.com/office/officeart/2005/8/layout/chevron2"/>
    <dgm:cxn modelId="{205F29C8-3E61-4C7D-9926-6CC9C812E109}" type="presOf" srcId="{AC15506E-C7F6-4847-B334-E3A8B05D78D1}" destId="{A26E3FC7-D422-4144-A6F2-9F73C4F851CE}" srcOrd="0" destOrd="0" presId="urn:microsoft.com/office/officeart/2005/8/layout/chevron2"/>
    <dgm:cxn modelId="{0BAC9DB2-34BE-4BFB-B5E5-FD07883BB72F}" srcId="{15BF4816-1A56-4551-B00A-B94E0D6F2D71}" destId="{786E6F13-FF18-4FDD-AE5C-BAE277A5C26A}" srcOrd="2" destOrd="0" parTransId="{B4B98E63-D0BD-4521-BEF6-BDAE3A1C012B}" sibTransId="{D1DF6F82-76DA-40D3-9BC2-FC731FC14E95}"/>
    <dgm:cxn modelId="{29000989-7951-4B02-A574-3FA6DD6E2EBE}" type="presOf" srcId="{DF6A113C-6DEF-472A-A04D-D0E18C081473}" destId="{7DE317C2-D65E-4A19-A3D8-2C6DB90EFF25}" srcOrd="0" destOrd="0" presId="urn:microsoft.com/office/officeart/2005/8/layout/chevron2"/>
    <dgm:cxn modelId="{757C0CC6-97FF-4013-9D49-705CCABA9DCA}" srcId="{15BF4816-1A56-4551-B00A-B94E0D6F2D71}" destId="{BD95F17C-7BE0-4BC7-AF48-6BC28A7547E1}" srcOrd="1" destOrd="0" parTransId="{B3EC4095-0DA8-401C-8B43-9C4DF991810A}" sibTransId="{ECE44E02-A45D-4DBA-A3D5-62B0C6691100}"/>
    <dgm:cxn modelId="{DF23F923-53B8-4B59-A5DD-99F867AED126}" type="presOf" srcId="{5F6756B2-96EE-4E6F-AF0F-447A0B27D908}" destId="{6ED1CD0B-1F21-4236-8E2C-743C27ADC5F2}" srcOrd="0" destOrd="0" presId="urn:microsoft.com/office/officeart/2005/8/layout/chevron2"/>
    <dgm:cxn modelId="{1348261C-10FE-47B6-9B84-1FA337BB42D2}" type="presOf" srcId="{E13A5609-6ADF-4273-AC64-802D97D69188}" destId="{2DA7C762-27BB-426B-A09B-28E94BBDFDA1}" srcOrd="0" destOrd="0" presId="urn:microsoft.com/office/officeart/2005/8/layout/chevron2"/>
    <dgm:cxn modelId="{5274B991-55F1-4C3A-8AB7-B09D8F517BB7}" type="presParOf" srcId="{4510F8B2-BD4E-400E-BC39-97F81DA3EC92}" destId="{E265E02A-B4D8-4CE4-8911-C4C130E4C95F}" srcOrd="0" destOrd="0" presId="urn:microsoft.com/office/officeart/2005/8/layout/chevron2"/>
    <dgm:cxn modelId="{0A69E60B-5231-42E8-8CA5-2C70D8CC7B11}" type="presParOf" srcId="{E265E02A-B4D8-4CE4-8911-C4C130E4C95F}" destId="{A26E3FC7-D422-4144-A6F2-9F73C4F851CE}" srcOrd="0" destOrd="0" presId="urn:microsoft.com/office/officeart/2005/8/layout/chevron2"/>
    <dgm:cxn modelId="{14FA2581-77A3-4A86-84C3-CE58CA4883B8}" type="presParOf" srcId="{E265E02A-B4D8-4CE4-8911-C4C130E4C95F}" destId="{C5E7DBE9-7A86-4324-9F15-333B6FEB2240}" srcOrd="1" destOrd="0" presId="urn:microsoft.com/office/officeart/2005/8/layout/chevron2"/>
    <dgm:cxn modelId="{F072F205-BE3C-435D-88B8-A385CF3F30D0}" type="presParOf" srcId="{4510F8B2-BD4E-400E-BC39-97F81DA3EC92}" destId="{A16CB3CD-7889-4104-9D27-AF352390BFEE}" srcOrd="1" destOrd="0" presId="urn:microsoft.com/office/officeart/2005/8/layout/chevron2"/>
    <dgm:cxn modelId="{7334FCD8-3EC4-4E15-9B83-380315B6E96B}" type="presParOf" srcId="{4510F8B2-BD4E-400E-BC39-97F81DA3EC92}" destId="{CE94BF4E-2499-4143-AB94-F15F46D8486B}" srcOrd="2" destOrd="0" presId="urn:microsoft.com/office/officeart/2005/8/layout/chevron2"/>
    <dgm:cxn modelId="{EE1552D1-7D41-42D0-8A0F-E13FAA9C0904}" type="presParOf" srcId="{CE94BF4E-2499-4143-AB94-F15F46D8486B}" destId="{1546A072-4472-40B7-B964-3B20B69DFA67}" srcOrd="0" destOrd="0" presId="urn:microsoft.com/office/officeart/2005/8/layout/chevron2"/>
    <dgm:cxn modelId="{235648DC-42BA-41E2-B787-632176AFDECB}" type="presParOf" srcId="{CE94BF4E-2499-4143-AB94-F15F46D8486B}" destId="{2DA7C762-27BB-426B-A09B-28E94BBDFDA1}" srcOrd="1" destOrd="0" presId="urn:microsoft.com/office/officeart/2005/8/layout/chevron2"/>
    <dgm:cxn modelId="{CD56628A-D34E-4B69-90BD-8C6EA947680A}" type="presParOf" srcId="{4510F8B2-BD4E-400E-BC39-97F81DA3EC92}" destId="{17E76C71-38B8-4398-A151-105DE9ECBB38}" srcOrd="3" destOrd="0" presId="urn:microsoft.com/office/officeart/2005/8/layout/chevron2"/>
    <dgm:cxn modelId="{F107EE3F-DBC3-431F-BC7D-5DAC9C86D930}" type="presParOf" srcId="{4510F8B2-BD4E-400E-BC39-97F81DA3EC92}" destId="{41BB629B-97AD-442E-ACCC-17D0941A889A}" srcOrd="4" destOrd="0" presId="urn:microsoft.com/office/officeart/2005/8/layout/chevron2"/>
    <dgm:cxn modelId="{24A5E2C2-56AB-4AB7-9A34-4086A824C3BB}" type="presParOf" srcId="{41BB629B-97AD-442E-ACCC-17D0941A889A}" destId="{BBF3E475-C3F1-4E92-939A-CA35BFFBB501}" srcOrd="0" destOrd="0" presId="urn:microsoft.com/office/officeart/2005/8/layout/chevron2"/>
    <dgm:cxn modelId="{BFDE2023-6131-4C7B-9DB4-7B2198AA1D82}" type="presParOf" srcId="{41BB629B-97AD-442E-ACCC-17D0941A889A}" destId="{6ED1CD0B-1F21-4236-8E2C-743C27ADC5F2}" srcOrd="1" destOrd="0" presId="urn:microsoft.com/office/officeart/2005/8/layout/chevron2"/>
    <dgm:cxn modelId="{81AE768B-B084-461F-876A-C287417FAC7B}" type="presParOf" srcId="{4510F8B2-BD4E-400E-BC39-97F81DA3EC92}" destId="{A93E3AC0-C9A7-4DB0-8F1B-F06C17E3A714}" srcOrd="5" destOrd="0" presId="urn:microsoft.com/office/officeart/2005/8/layout/chevron2"/>
    <dgm:cxn modelId="{DB4A7E39-D0D5-4D48-862A-E22EA26E58B0}" type="presParOf" srcId="{4510F8B2-BD4E-400E-BC39-97F81DA3EC92}" destId="{D1B87A95-FD83-4567-8A8B-D4CB5A67D629}" srcOrd="6" destOrd="0" presId="urn:microsoft.com/office/officeart/2005/8/layout/chevron2"/>
    <dgm:cxn modelId="{4D48F481-ED5A-4FFA-A829-1BACB0E22738}" type="presParOf" srcId="{D1B87A95-FD83-4567-8A8B-D4CB5A67D629}" destId="{057E1601-49D3-42A3-BAAD-333E20A3EB07}" srcOrd="0" destOrd="0" presId="urn:microsoft.com/office/officeart/2005/8/layout/chevron2"/>
    <dgm:cxn modelId="{6F2202D1-65DC-43E9-AF4C-E4ACD827D55E}" type="presParOf" srcId="{D1B87A95-FD83-4567-8A8B-D4CB5A67D629}" destId="{83A808C1-2034-4243-BC54-467F783BDC9F}" srcOrd="1" destOrd="0" presId="urn:microsoft.com/office/officeart/2005/8/layout/chevron2"/>
    <dgm:cxn modelId="{65DC8190-2045-4E35-A705-C33E5170FB18}" type="presParOf" srcId="{4510F8B2-BD4E-400E-BC39-97F81DA3EC92}" destId="{03335172-D705-432F-8378-9C45B72E9D4D}" srcOrd="7" destOrd="0" presId="urn:microsoft.com/office/officeart/2005/8/layout/chevron2"/>
    <dgm:cxn modelId="{30DE5EA4-DFA7-4696-899E-E4BE7448AE95}" type="presParOf" srcId="{4510F8B2-BD4E-400E-BC39-97F81DA3EC92}" destId="{4362FDA3-60BB-4378-932B-8F1A95C24A27}" srcOrd="8" destOrd="0" presId="urn:microsoft.com/office/officeart/2005/8/layout/chevron2"/>
    <dgm:cxn modelId="{D8CD8181-C592-4A59-895A-7E9D22B4A637}" type="presParOf" srcId="{4362FDA3-60BB-4378-932B-8F1A95C24A27}" destId="{FE5855AF-12C1-46CD-B8C9-796E037CBE3D}" srcOrd="0" destOrd="0" presId="urn:microsoft.com/office/officeart/2005/8/layout/chevron2"/>
    <dgm:cxn modelId="{1A56F894-0565-4A84-9853-FCC4B462C704}" type="presParOf" srcId="{4362FDA3-60BB-4378-932B-8F1A95C24A27}" destId="{FE002429-765D-444E-B688-A4EEB80632B1}" srcOrd="1" destOrd="0" presId="urn:microsoft.com/office/officeart/2005/8/layout/chevron2"/>
    <dgm:cxn modelId="{99791BC8-DE2B-4238-9647-46747631D1C3}" type="presParOf" srcId="{4510F8B2-BD4E-400E-BC39-97F81DA3EC92}" destId="{4BC373A2-6AC6-470B-80B9-BF87AA2ECE3C}" srcOrd="9" destOrd="0" presId="urn:microsoft.com/office/officeart/2005/8/layout/chevron2"/>
    <dgm:cxn modelId="{64A534DB-D827-4369-A9C0-AC82E668EA2B}" type="presParOf" srcId="{4510F8B2-BD4E-400E-BC39-97F81DA3EC92}" destId="{FA498076-F7E3-4371-B10D-6966C0F8D04C}" srcOrd="10" destOrd="0" presId="urn:microsoft.com/office/officeart/2005/8/layout/chevron2"/>
    <dgm:cxn modelId="{742B4661-60B6-4D1D-AA46-202ABE0032E5}" type="presParOf" srcId="{FA498076-F7E3-4371-B10D-6966C0F8D04C}" destId="{BDC437A1-A4AC-4025-9086-57A5431CD3D7}" srcOrd="0" destOrd="0" presId="urn:microsoft.com/office/officeart/2005/8/layout/chevron2"/>
    <dgm:cxn modelId="{204728CF-2B19-4B9E-9A6A-6136AB516FA5}" type="presParOf" srcId="{FA498076-F7E3-4371-B10D-6966C0F8D04C}" destId="{7DE317C2-D65E-4A19-A3D8-2C6DB90EFF2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6E3FC7-D422-4144-A6F2-9F73C4F851CE}">
      <dsp:nvSpPr>
        <dsp:cNvPr id="0" name=""/>
        <dsp:cNvSpPr/>
      </dsp:nvSpPr>
      <dsp:spPr>
        <a:xfrm rot="5400000">
          <a:off x="-86503" y="86787"/>
          <a:ext cx="576688" cy="403681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latin typeface="Arial" pitchFamily="34" charset="0"/>
              <a:cs typeface="Arial" pitchFamily="34" charset="0"/>
            </a:rPr>
            <a:t/>
          </a:r>
          <a:br>
            <a:rPr lang="ru-RU" sz="600" b="1" kern="1200" dirty="0" smtClean="0">
              <a:latin typeface="Arial" pitchFamily="34" charset="0"/>
              <a:cs typeface="Arial" pitchFamily="34" charset="0"/>
            </a:rPr>
          </a:br>
          <a:endParaRPr lang="ru-RU" sz="600" b="1" kern="1200" dirty="0">
            <a:latin typeface="Arial" pitchFamily="34" charset="0"/>
            <a:cs typeface="Arial" pitchFamily="34" charset="0"/>
          </a:endParaRPr>
        </a:p>
      </dsp:txBody>
      <dsp:txXfrm rot="-5400000">
        <a:off x="1" y="202125"/>
        <a:ext cx="403681" cy="173007"/>
      </dsp:txXfrm>
    </dsp:sp>
    <dsp:sp modelId="{C5E7DBE9-7A86-4324-9F15-333B6FEB2240}">
      <dsp:nvSpPr>
        <dsp:cNvPr id="0" name=""/>
        <dsp:cNvSpPr/>
      </dsp:nvSpPr>
      <dsp:spPr>
        <a:xfrm rot="5400000">
          <a:off x="2760927" y="-2357245"/>
          <a:ext cx="374847" cy="50893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гибкости</a:t>
          </a:r>
          <a:endParaRPr lang="ru-RU" sz="2000" b="1" kern="1200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 rot="-5400000">
        <a:off x="403682" y="18299"/>
        <a:ext cx="5071039" cy="338249"/>
      </dsp:txXfrm>
    </dsp:sp>
    <dsp:sp modelId="{1546A072-4472-40B7-B964-3B20B69DFA67}">
      <dsp:nvSpPr>
        <dsp:cNvPr id="0" name=""/>
        <dsp:cNvSpPr/>
      </dsp:nvSpPr>
      <dsp:spPr>
        <a:xfrm rot="5400000">
          <a:off x="-86503" y="558197"/>
          <a:ext cx="576688" cy="403681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-8563"/>
                <a:satOff val="1940"/>
                <a:lumOff val="3066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-8563"/>
                <a:satOff val="1940"/>
                <a:lumOff val="3066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-8563"/>
              <a:satOff val="1940"/>
              <a:lumOff val="306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latin typeface="Arial" pitchFamily="34" charset="0"/>
              <a:cs typeface="Arial" pitchFamily="34" charset="0"/>
            </a:rPr>
            <a:t/>
          </a:r>
          <a:br>
            <a:rPr lang="ru-RU" sz="600" b="1" kern="1200" dirty="0" smtClean="0">
              <a:latin typeface="Arial" pitchFamily="34" charset="0"/>
              <a:cs typeface="Arial" pitchFamily="34" charset="0"/>
            </a:rPr>
          </a:br>
          <a:endParaRPr lang="ru-RU" sz="600" b="1" kern="1200" dirty="0">
            <a:latin typeface="Arial" pitchFamily="34" charset="0"/>
            <a:cs typeface="Arial" pitchFamily="34" charset="0"/>
          </a:endParaRPr>
        </a:p>
      </dsp:txBody>
      <dsp:txXfrm rot="-5400000">
        <a:off x="1" y="673535"/>
        <a:ext cx="403681" cy="173007"/>
      </dsp:txXfrm>
    </dsp:sp>
    <dsp:sp modelId="{2DA7C762-27BB-426B-A09B-28E94BBDFDA1}">
      <dsp:nvSpPr>
        <dsp:cNvPr id="0" name=""/>
        <dsp:cNvSpPr/>
      </dsp:nvSpPr>
      <dsp:spPr>
        <a:xfrm rot="5400000">
          <a:off x="2755328" y="-1898288"/>
          <a:ext cx="374847" cy="50893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-8563"/>
              <a:satOff val="1940"/>
              <a:lumOff val="306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координационных способностей</a:t>
          </a:r>
          <a:endParaRPr lang="ru-RU" sz="2000" b="1" kern="1200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 rot="-5400000">
        <a:off x="398083" y="477256"/>
        <a:ext cx="5071039" cy="338249"/>
      </dsp:txXfrm>
    </dsp:sp>
    <dsp:sp modelId="{BBF3E475-C3F1-4E92-939A-CA35BFFBB501}">
      <dsp:nvSpPr>
        <dsp:cNvPr id="0" name=""/>
        <dsp:cNvSpPr/>
      </dsp:nvSpPr>
      <dsp:spPr>
        <a:xfrm rot="5400000">
          <a:off x="-86503" y="1029606"/>
          <a:ext cx="576688" cy="403681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-17125"/>
                <a:satOff val="3880"/>
                <a:lumOff val="613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-17125"/>
                <a:satOff val="3880"/>
                <a:lumOff val="613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-17125"/>
              <a:satOff val="3880"/>
              <a:lumOff val="613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b="1" kern="1200" dirty="0" smtClean="0">
              <a:latin typeface="Arial" pitchFamily="34" charset="0"/>
              <a:cs typeface="Arial" pitchFamily="34" charset="0"/>
            </a:rPr>
            <a:t/>
          </a:r>
          <a:br>
            <a:rPr lang="ru-RU" sz="600" b="1" kern="1200" dirty="0" smtClean="0">
              <a:latin typeface="Arial" pitchFamily="34" charset="0"/>
              <a:cs typeface="Arial" pitchFamily="34" charset="0"/>
            </a:rPr>
          </a:br>
          <a:endParaRPr lang="ru-RU" sz="600" b="1" kern="1200" dirty="0">
            <a:latin typeface="Arial" pitchFamily="34" charset="0"/>
            <a:cs typeface="Arial" pitchFamily="34" charset="0"/>
          </a:endParaRPr>
        </a:p>
      </dsp:txBody>
      <dsp:txXfrm rot="-5400000">
        <a:off x="1" y="1144944"/>
        <a:ext cx="403681" cy="173007"/>
      </dsp:txXfrm>
    </dsp:sp>
    <dsp:sp modelId="{6ED1CD0B-1F21-4236-8E2C-743C27ADC5F2}">
      <dsp:nvSpPr>
        <dsp:cNvPr id="0" name=""/>
        <dsp:cNvSpPr/>
      </dsp:nvSpPr>
      <dsp:spPr>
        <a:xfrm rot="5400000">
          <a:off x="2760927" y="-1414142"/>
          <a:ext cx="374847" cy="50893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-17125"/>
              <a:satOff val="3880"/>
              <a:lumOff val="613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силы</a:t>
          </a:r>
          <a:endParaRPr lang="ru-RU" sz="2000" b="1" kern="1200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 rot="-5400000">
        <a:off x="403682" y="961402"/>
        <a:ext cx="5071039" cy="338249"/>
      </dsp:txXfrm>
    </dsp:sp>
    <dsp:sp modelId="{057E1601-49D3-42A3-BAAD-333E20A3EB07}">
      <dsp:nvSpPr>
        <dsp:cNvPr id="0" name=""/>
        <dsp:cNvSpPr/>
      </dsp:nvSpPr>
      <dsp:spPr>
        <a:xfrm rot="5400000">
          <a:off x="-86503" y="1501015"/>
          <a:ext cx="576688" cy="403681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-25688"/>
                <a:satOff val="5819"/>
                <a:lumOff val="9197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-25688"/>
                <a:satOff val="5819"/>
                <a:lumOff val="919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-25688"/>
              <a:satOff val="5819"/>
              <a:lumOff val="919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1" kern="1200" dirty="0">
            <a:latin typeface="Arial" pitchFamily="34" charset="0"/>
            <a:cs typeface="Arial" pitchFamily="34" charset="0"/>
          </a:endParaRPr>
        </a:p>
      </dsp:txBody>
      <dsp:txXfrm rot="-5400000">
        <a:off x="1" y="1616353"/>
        <a:ext cx="403681" cy="173007"/>
      </dsp:txXfrm>
    </dsp:sp>
    <dsp:sp modelId="{83A808C1-2034-4243-BC54-467F783BDC9F}">
      <dsp:nvSpPr>
        <dsp:cNvPr id="0" name=""/>
        <dsp:cNvSpPr/>
      </dsp:nvSpPr>
      <dsp:spPr>
        <a:xfrm rot="5400000">
          <a:off x="2760927" y="-942732"/>
          <a:ext cx="374847" cy="50893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-25688"/>
              <a:satOff val="5819"/>
              <a:lumOff val="919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скоростных возможностей</a:t>
          </a:r>
          <a:endParaRPr lang="ru-RU" sz="2000" b="1" kern="1200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 rot="-5400000">
        <a:off x="403682" y="1432812"/>
        <a:ext cx="5071039" cy="338249"/>
      </dsp:txXfrm>
    </dsp:sp>
    <dsp:sp modelId="{FE5855AF-12C1-46CD-B8C9-796E037CBE3D}">
      <dsp:nvSpPr>
        <dsp:cNvPr id="0" name=""/>
        <dsp:cNvSpPr/>
      </dsp:nvSpPr>
      <dsp:spPr>
        <a:xfrm rot="5400000">
          <a:off x="-86503" y="1972425"/>
          <a:ext cx="576688" cy="403681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-34251"/>
                <a:satOff val="7759"/>
                <a:lumOff val="12262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-34251"/>
                <a:satOff val="7759"/>
                <a:lumOff val="12262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-34251"/>
              <a:satOff val="7759"/>
              <a:lumOff val="122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1" kern="1200" dirty="0">
            <a:latin typeface="Arial" pitchFamily="34" charset="0"/>
            <a:cs typeface="Arial" pitchFamily="34" charset="0"/>
          </a:endParaRPr>
        </a:p>
      </dsp:txBody>
      <dsp:txXfrm rot="-5400000">
        <a:off x="1" y="2087763"/>
        <a:ext cx="403681" cy="173007"/>
      </dsp:txXfrm>
    </dsp:sp>
    <dsp:sp modelId="{FE002429-765D-444E-B688-A4EEB80632B1}">
      <dsp:nvSpPr>
        <dsp:cNvPr id="0" name=""/>
        <dsp:cNvSpPr/>
      </dsp:nvSpPr>
      <dsp:spPr>
        <a:xfrm rot="5400000">
          <a:off x="2760927" y="-471323"/>
          <a:ext cx="374847" cy="50893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-34251"/>
              <a:satOff val="7759"/>
              <a:lumOff val="122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скоростно-силовых возможностей</a:t>
          </a:r>
          <a:endParaRPr lang="ru-RU" sz="2000" b="1" kern="1200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 rot="-5400000">
        <a:off x="403682" y="1904221"/>
        <a:ext cx="5071039" cy="338249"/>
      </dsp:txXfrm>
    </dsp:sp>
    <dsp:sp modelId="{BDC437A1-A4AC-4025-9086-57A5431CD3D7}">
      <dsp:nvSpPr>
        <dsp:cNvPr id="0" name=""/>
        <dsp:cNvSpPr/>
      </dsp:nvSpPr>
      <dsp:spPr>
        <a:xfrm rot="5400000">
          <a:off x="-86503" y="2443834"/>
          <a:ext cx="576688" cy="403681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-42814"/>
                <a:satOff val="9699"/>
                <a:lumOff val="15328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shade val="80000"/>
                <a:hueOff val="-42814"/>
                <a:satOff val="9699"/>
                <a:lumOff val="15328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-42814"/>
              <a:satOff val="9699"/>
              <a:lumOff val="153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b="1" kern="1200" dirty="0">
            <a:latin typeface="Arial" pitchFamily="34" charset="0"/>
            <a:cs typeface="Arial" pitchFamily="34" charset="0"/>
          </a:endParaRPr>
        </a:p>
      </dsp:txBody>
      <dsp:txXfrm rot="-5400000">
        <a:off x="1" y="2559172"/>
        <a:ext cx="403681" cy="173007"/>
      </dsp:txXfrm>
    </dsp:sp>
    <dsp:sp modelId="{7DE317C2-D65E-4A19-A3D8-2C6DB90EFF25}">
      <dsp:nvSpPr>
        <dsp:cNvPr id="0" name=""/>
        <dsp:cNvSpPr/>
      </dsp:nvSpPr>
      <dsp:spPr>
        <a:xfrm rot="5400000">
          <a:off x="2760927" y="85"/>
          <a:ext cx="374847" cy="508933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-42814"/>
              <a:satOff val="9699"/>
              <a:lumOff val="153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выносливости</a:t>
          </a:r>
          <a:endParaRPr lang="ru-RU" sz="2000" b="1" kern="1200" dirty="0">
            <a:solidFill>
              <a:schemeClr val="accent1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sp:txBody>
      <dsp:txXfrm rot="-5400000">
        <a:off x="403682" y="2375630"/>
        <a:ext cx="5071039" cy="3382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43680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286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62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579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89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89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898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579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62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62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22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713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62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490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490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98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620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0905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5953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62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1434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5795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579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898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5795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5542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3644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1765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576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576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3644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3644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3644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364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620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3644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3644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3644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620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937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862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901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579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901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/>
          <a:lstStyle/>
          <a:p>
            <a:fld id="{62F5E3BD-8A78-48FD-99CC-52182D349D0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937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730625" y="4473225"/>
            <a:ext cx="4115987" cy="769394"/>
          </a:xfrm>
          <a:custGeom>
            <a:avLst/>
            <a:gdLst/>
            <a:ahLst/>
            <a:cxnLst/>
            <a:rect l="l" t="t" r="r" b="b"/>
            <a:pathLst>
              <a:path w="85129" h="15913" extrusionOk="0">
                <a:moveTo>
                  <a:pt x="81192" y="11976"/>
                </a:moveTo>
                <a:cubicBezTo>
                  <a:pt x="76022" y="6973"/>
                  <a:pt x="68016" y="4037"/>
                  <a:pt x="61511" y="7073"/>
                </a:cubicBezTo>
                <a:cubicBezTo>
                  <a:pt x="58643" y="8407"/>
                  <a:pt x="56207" y="10575"/>
                  <a:pt x="53005" y="11075"/>
                </a:cubicBezTo>
                <a:cubicBezTo>
                  <a:pt x="51437" y="11342"/>
                  <a:pt x="49803" y="11242"/>
                  <a:pt x="48202" y="10975"/>
                </a:cubicBezTo>
                <a:cubicBezTo>
                  <a:pt x="46434" y="10608"/>
                  <a:pt x="44666" y="10008"/>
                  <a:pt x="43031" y="9241"/>
                </a:cubicBezTo>
                <a:cubicBezTo>
                  <a:pt x="38795" y="7239"/>
                  <a:pt x="34992" y="4304"/>
                  <a:pt x="30689" y="2403"/>
                </a:cubicBezTo>
                <a:cubicBezTo>
                  <a:pt x="26353" y="568"/>
                  <a:pt x="21016" y="1"/>
                  <a:pt x="17180" y="2803"/>
                </a:cubicBezTo>
                <a:cubicBezTo>
                  <a:pt x="15745" y="3870"/>
                  <a:pt x="14611" y="5338"/>
                  <a:pt x="13143" y="6405"/>
                </a:cubicBezTo>
                <a:cubicBezTo>
                  <a:pt x="10942" y="8040"/>
                  <a:pt x="8140" y="8640"/>
                  <a:pt x="5671" y="9741"/>
                </a:cubicBezTo>
                <a:cubicBezTo>
                  <a:pt x="3336" y="10842"/>
                  <a:pt x="1335" y="13210"/>
                  <a:pt x="1" y="15912"/>
                </a:cubicBezTo>
                <a:lnTo>
                  <a:pt x="44032" y="15912"/>
                </a:lnTo>
                <a:lnTo>
                  <a:pt x="85128" y="15912"/>
                </a:lnTo>
                <a:cubicBezTo>
                  <a:pt x="83727" y="14678"/>
                  <a:pt x="82526" y="13244"/>
                  <a:pt x="81192" y="1197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965275" y="-156625"/>
            <a:ext cx="2453450" cy="1580500"/>
          </a:xfrm>
          <a:custGeom>
            <a:avLst/>
            <a:gdLst/>
            <a:ahLst/>
            <a:cxnLst/>
            <a:rect l="l" t="t" r="r" b="b"/>
            <a:pathLst>
              <a:path w="98138" h="63220" extrusionOk="0">
                <a:moveTo>
                  <a:pt x="2536" y="0"/>
                </a:moveTo>
                <a:cubicBezTo>
                  <a:pt x="768" y="2535"/>
                  <a:pt x="1" y="5704"/>
                  <a:pt x="535" y="8740"/>
                </a:cubicBezTo>
                <a:cubicBezTo>
                  <a:pt x="2036" y="17146"/>
                  <a:pt x="12410" y="20982"/>
                  <a:pt x="15879" y="28721"/>
                </a:cubicBezTo>
                <a:cubicBezTo>
                  <a:pt x="17914" y="33257"/>
                  <a:pt x="17280" y="38561"/>
                  <a:pt x="16513" y="43465"/>
                </a:cubicBezTo>
                <a:cubicBezTo>
                  <a:pt x="16079" y="46100"/>
                  <a:pt x="15612" y="48869"/>
                  <a:pt x="16446" y="51437"/>
                </a:cubicBezTo>
                <a:cubicBezTo>
                  <a:pt x="17046" y="53238"/>
                  <a:pt x="18181" y="54739"/>
                  <a:pt x="19448" y="56107"/>
                </a:cubicBezTo>
                <a:cubicBezTo>
                  <a:pt x="23932" y="60782"/>
                  <a:pt x="30436" y="63219"/>
                  <a:pt x="36910" y="63219"/>
                </a:cubicBezTo>
                <a:cubicBezTo>
                  <a:pt x="41754" y="63219"/>
                  <a:pt x="46583" y="61855"/>
                  <a:pt x="50537" y="59042"/>
                </a:cubicBezTo>
                <a:cubicBezTo>
                  <a:pt x="56375" y="54873"/>
                  <a:pt x="60044" y="48301"/>
                  <a:pt x="65548" y="43732"/>
                </a:cubicBezTo>
                <a:cubicBezTo>
                  <a:pt x="70526" y="39593"/>
                  <a:pt x="76988" y="37341"/>
                  <a:pt x="83454" y="37341"/>
                </a:cubicBezTo>
                <a:cubicBezTo>
                  <a:pt x="84180" y="37341"/>
                  <a:pt x="84905" y="37370"/>
                  <a:pt x="85629" y="37427"/>
                </a:cubicBezTo>
                <a:cubicBezTo>
                  <a:pt x="89591" y="37744"/>
                  <a:pt x="93614" y="38905"/>
                  <a:pt x="97525" y="38905"/>
                </a:cubicBezTo>
                <a:cubicBezTo>
                  <a:pt x="97730" y="38905"/>
                  <a:pt x="97934" y="38901"/>
                  <a:pt x="98138" y="38895"/>
                </a:cubicBezTo>
                <a:lnTo>
                  <a:pt x="981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836925" y="-539850"/>
            <a:ext cx="3075550" cy="1928900"/>
          </a:xfrm>
          <a:custGeom>
            <a:avLst/>
            <a:gdLst/>
            <a:ahLst/>
            <a:cxnLst/>
            <a:rect l="l" t="t" r="r" b="b"/>
            <a:pathLst>
              <a:path w="123022" h="77156" extrusionOk="0">
                <a:moveTo>
                  <a:pt x="5338" y="334"/>
                </a:moveTo>
                <a:cubicBezTo>
                  <a:pt x="0" y="9707"/>
                  <a:pt x="4504" y="20548"/>
                  <a:pt x="12242" y="26986"/>
                </a:cubicBezTo>
                <a:cubicBezTo>
                  <a:pt x="16345" y="30355"/>
                  <a:pt x="21582" y="31990"/>
                  <a:pt x="25519" y="35626"/>
                </a:cubicBezTo>
                <a:cubicBezTo>
                  <a:pt x="30622" y="40363"/>
                  <a:pt x="29121" y="47801"/>
                  <a:pt x="27754" y="53806"/>
                </a:cubicBezTo>
                <a:cubicBezTo>
                  <a:pt x="26586" y="58876"/>
                  <a:pt x="25585" y="64380"/>
                  <a:pt x="28521" y="69083"/>
                </a:cubicBezTo>
                <a:cubicBezTo>
                  <a:pt x="31089" y="73253"/>
                  <a:pt x="36526" y="75421"/>
                  <a:pt x="41130" y="76088"/>
                </a:cubicBezTo>
                <a:cubicBezTo>
                  <a:pt x="46600" y="76889"/>
                  <a:pt x="51537" y="74254"/>
                  <a:pt x="55907" y="71351"/>
                </a:cubicBezTo>
                <a:cubicBezTo>
                  <a:pt x="60977" y="67982"/>
                  <a:pt x="65614" y="63913"/>
                  <a:pt x="71451" y="61845"/>
                </a:cubicBezTo>
                <a:cubicBezTo>
                  <a:pt x="76121" y="60177"/>
                  <a:pt x="81225" y="60143"/>
                  <a:pt x="86095" y="60577"/>
                </a:cubicBezTo>
                <a:cubicBezTo>
                  <a:pt x="91466" y="61077"/>
                  <a:pt x="97103" y="62145"/>
                  <a:pt x="102007" y="64413"/>
                </a:cubicBezTo>
                <a:cubicBezTo>
                  <a:pt x="109412" y="67849"/>
                  <a:pt x="114315" y="75221"/>
                  <a:pt x="122488" y="77056"/>
                </a:cubicBezTo>
                <a:cubicBezTo>
                  <a:pt x="122855" y="77156"/>
                  <a:pt x="123022" y="76555"/>
                  <a:pt x="122655" y="76488"/>
                </a:cubicBezTo>
                <a:cubicBezTo>
                  <a:pt x="117184" y="75254"/>
                  <a:pt x="113014" y="71418"/>
                  <a:pt x="108745" y="68082"/>
                </a:cubicBezTo>
                <a:cubicBezTo>
                  <a:pt x="104342" y="64680"/>
                  <a:pt x="99772" y="62545"/>
                  <a:pt x="94334" y="61344"/>
                </a:cubicBezTo>
                <a:cubicBezTo>
                  <a:pt x="88497" y="60043"/>
                  <a:pt x="82393" y="59343"/>
                  <a:pt x="76422" y="60077"/>
                </a:cubicBezTo>
                <a:cubicBezTo>
                  <a:pt x="70751" y="60811"/>
                  <a:pt x="65947" y="63546"/>
                  <a:pt x="61378" y="66748"/>
                </a:cubicBezTo>
                <a:cubicBezTo>
                  <a:pt x="56441" y="70217"/>
                  <a:pt x="51571" y="74354"/>
                  <a:pt x="45466" y="75488"/>
                </a:cubicBezTo>
                <a:cubicBezTo>
                  <a:pt x="39295" y="76655"/>
                  <a:pt x="31423" y="73320"/>
                  <a:pt x="28421" y="67716"/>
                </a:cubicBezTo>
                <a:cubicBezTo>
                  <a:pt x="25252" y="61811"/>
                  <a:pt x="28621" y="54239"/>
                  <a:pt x="29521" y="48168"/>
                </a:cubicBezTo>
                <a:cubicBezTo>
                  <a:pt x="30189" y="43398"/>
                  <a:pt x="29388" y="38695"/>
                  <a:pt x="25919" y="35192"/>
                </a:cubicBezTo>
                <a:cubicBezTo>
                  <a:pt x="23717" y="32991"/>
                  <a:pt x="20749" y="31556"/>
                  <a:pt x="18047" y="30122"/>
                </a:cubicBezTo>
                <a:cubicBezTo>
                  <a:pt x="14778" y="28321"/>
                  <a:pt x="11842" y="26152"/>
                  <a:pt x="9340" y="23384"/>
                </a:cubicBezTo>
                <a:cubicBezTo>
                  <a:pt x="3736" y="17313"/>
                  <a:pt x="1602" y="8106"/>
                  <a:pt x="5871" y="701"/>
                </a:cubicBezTo>
                <a:cubicBezTo>
                  <a:pt x="6071" y="301"/>
                  <a:pt x="5538" y="0"/>
                  <a:pt x="5338" y="3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3995726">
            <a:off x="-130622" y="3655115"/>
            <a:ext cx="2199510" cy="1987525"/>
          </a:xfrm>
          <a:custGeom>
            <a:avLst/>
            <a:gdLst/>
            <a:ahLst/>
            <a:cxnLst/>
            <a:rect l="l" t="t" r="r" b="b"/>
            <a:pathLst>
              <a:path w="69217" h="62546" extrusionOk="0">
                <a:moveTo>
                  <a:pt x="68549" y="368"/>
                </a:moveTo>
                <a:cubicBezTo>
                  <a:pt x="68015" y="5004"/>
                  <a:pt x="65680" y="9007"/>
                  <a:pt x="62211" y="12043"/>
                </a:cubicBezTo>
                <a:cubicBezTo>
                  <a:pt x="58542" y="15312"/>
                  <a:pt x="54005" y="16446"/>
                  <a:pt x="49202" y="16313"/>
                </a:cubicBezTo>
                <a:cubicBezTo>
                  <a:pt x="44932" y="16179"/>
                  <a:pt x="41163" y="16413"/>
                  <a:pt x="38327" y="19948"/>
                </a:cubicBezTo>
                <a:cubicBezTo>
                  <a:pt x="35592" y="23284"/>
                  <a:pt x="35559" y="27821"/>
                  <a:pt x="35259" y="31857"/>
                </a:cubicBezTo>
                <a:cubicBezTo>
                  <a:pt x="34825" y="37328"/>
                  <a:pt x="32824" y="41564"/>
                  <a:pt x="27553" y="43766"/>
                </a:cubicBezTo>
                <a:cubicBezTo>
                  <a:pt x="23550" y="45433"/>
                  <a:pt x="19080" y="45433"/>
                  <a:pt x="14844" y="45667"/>
                </a:cubicBezTo>
                <a:cubicBezTo>
                  <a:pt x="11141" y="45867"/>
                  <a:pt x="7305" y="46501"/>
                  <a:pt x="4470" y="49136"/>
                </a:cubicBezTo>
                <a:cubicBezTo>
                  <a:pt x="1201" y="52172"/>
                  <a:pt x="467" y="57942"/>
                  <a:pt x="33" y="62145"/>
                </a:cubicBezTo>
                <a:cubicBezTo>
                  <a:pt x="0" y="62546"/>
                  <a:pt x="634" y="62546"/>
                  <a:pt x="667" y="62145"/>
                </a:cubicBezTo>
                <a:cubicBezTo>
                  <a:pt x="1234" y="56541"/>
                  <a:pt x="2469" y="49803"/>
                  <a:pt x="8239" y="47468"/>
                </a:cubicBezTo>
                <a:cubicBezTo>
                  <a:pt x="12342" y="45800"/>
                  <a:pt x="17079" y="46367"/>
                  <a:pt x="21382" y="45867"/>
                </a:cubicBezTo>
                <a:cubicBezTo>
                  <a:pt x="24751" y="45500"/>
                  <a:pt x="28520" y="44633"/>
                  <a:pt x="31222" y="42398"/>
                </a:cubicBezTo>
                <a:cubicBezTo>
                  <a:pt x="34525" y="39696"/>
                  <a:pt x="35492" y="35993"/>
                  <a:pt x="35859" y="31857"/>
                </a:cubicBezTo>
                <a:cubicBezTo>
                  <a:pt x="36326" y="26720"/>
                  <a:pt x="36493" y="21016"/>
                  <a:pt x="41396" y="17980"/>
                </a:cubicBezTo>
                <a:cubicBezTo>
                  <a:pt x="43698" y="16613"/>
                  <a:pt x="46667" y="16813"/>
                  <a:pt x="49202" y="16880"/>
                </a:cubicBezTo>
                <a:cubicBezTo>
                  <a:pt x="51337" y="16946"/>
                  <a:pt x="53372" y="16846"/>
                  <a:pt x="55440" y="16313"/>
                </a:cubicBezTo>
                <a:cubicBezTo>
                  <a:pt x="62745" y="14478"/>
                  <a:pt x="68349" y="7706"/>
                  <a:pt x="69183" y="334"/>
                </a:cubicBezTo>
                <a:cubicBezTo>
                  <a:pt x="69216" y="1"/>
                  <a:pt x="68582" y="1"/>
                  <a:pt x="68549" y="36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644234">
            <a:off x="6088289" y="3622766"/>
            <a:ext cx="3520410" cy="1799358"/>
          </a:xfrm>
          <a:custGeom>
            <a:avLst/>
            <a:gdLst/>
            <a:ahLst/>
            <a:cxnLst/>
            <a:rect l="l" t="t" r="r" b="b"/>
            <a:pathLst>
              <a:path w="48102" h="24585" extrusionOk="0">
                <a:moveTo>
                  <a:pt x="46834" y="4870"/>
                </a:moveTo>
                <a:cubicBezTo>
                  <a:pt x="45533" y="1835"/>
                  <a:pt x="41997" y="0"/>
                  <a:pt x="38762" y="601"/>
                </a:cubicBezTo>
                <a:cubicBezTo>
                  <a:pt x="35626" y="1168"/>
                  <a:pt x="33358" y="3536"/>
                  <a:pt x="31023" y="5838"/>
                </a:cubicBezTo>
                <a:cubicBezTo>
                  <a:pt x="29121" y="7706"/>
                  <a:pt x="27153" y="9540"/>
                  <a:pt x="24652" y="10308"/>
                </a:cubicBezTo>
                <a:cubicBezTo>
                  <a:pt x="19314" y="11875"/>
                  <a:pt x="13544" y="7939"/>
                  <a:pt x="8173" y="9273"/>
                </a:cubicBezTo>
                <a:cubicBezTo>
                  <a:pt x="4671" y="10141"/>
                  <a:pt x="2202" y="13043"/>
                  <a:pt x="968" y="16512"/>
                </a:cubicBezTo>
                <a:cubicBezTo>
                  <a:pt x="368" y="18146"/>
                  <a:pt x="34" y="19881"/>
                  <a:pt x="1" y="21582"/>
                </a:cubicBezTo>
                <a:cubicBezTo>
                  <a:pt x="1" y="22583"/>
                  <a:pt x="34" y="23584"/>
                  <a:pt x="268" y="24584"/>
                </a:cubicBezTo>
                <a:lnTo>
                  <a:pt x="7439" y="24584"/>
                </a:lnTo>
                <a:lnTo>
                  <a:pt x="37194" y="24584"/>
                </a:lnTo>
                <a:cubicBezTo>
                  <a:pt x="37928" y="23384"/>
                  <a:pt x="38795" y="22216"/>
                  <a:pt x="39696" y="21149"/>
                </a:cubicBezTo>
                <a:cubicBezTo>
                  <a:pt x="41764" y="18747"/>
                  <a:pt x="44032" y="16545"/>
                  <a:pt x="45667" y="13843"/>
                </a:cubicBezTo>
                <a:cubicBezTo>
                  <a:pt x="47268" y="11175"/>
                  <a:pt x="48102" y="7772"/>
                  <a:pt x="46834" y="487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798250" y="-738525"/>
            <a:ext cx="3075543" cy="2222829"/>
          </a:xfrm>
          <a:custGeom>
            <a:avLst/>
            <a:gdLst/>
            <a:ahLst/>
            <a:cxnLst/>
            <a:rect l="l" t="t" r="r" b="b"/>
            <a:pathLst>
              <a:path w="37294" h="26954" extrusionOk="0">
                <a:moveTo>
                  <a:pt x="37060" y="8807"/>
                </a:moveTo>
                <a:cubicBezTo>
                  <a:pt x="36994" y="7840"/>
                  <a:pt x="36727" y="6872"/>
                  <a:pt x="36193" y="6138"/>
                </a:cubicBezTo>
                <a:cubicBezTo>
                  <a:pt x="32390" y="668"/>
                  <a:pt x="24718" y="7406"/>
                  <a:pt x="20282" y="3303"/>
                </a:cubicBezTo>
                <a:cubicBezTo>
                  <a:pt x="18180" y="1268"/>
                  <a:pt x="17546" y="1"/>
                  <a:pt x="14111" y="1068"/>
                </a:cubicBezTo>
                <a:cubicBezTo>
                  <a:pt x="11342" y="1902"/>
                  <a:pt x="8940" y="4270"/>
                  <a:pt x="8507" y="7206"/>
                </a:cubicBezTo>
                <a:cubicBezTo>
                  <a:pt x="8240" y="8707"/>
                  <a:pt x="8507" y="10275"/>
                  <a:pt x="8407" y="11842"/>
                </a:cubicBezTo>
                <a:cubicBezTo>
                  <a:pt x="8373" y="12743"/>
                  <a:pt x="8206" y="13644"/>
                  <a:pt x="7706" y="14411"/>
                </a:cubicBezTo>
                <a:cubicBezTo>
                  <a:pt x="6272" y="16813"/>
                  <a:pt x="2836" y="17280"/>
                  <a:pt x="1435" y="19715"/>
                </a:cubicBezTo>
                <a:cubicBezTo>
                  <a:pt x="1" y="22350"/>
                  <a:pt x="2269" y="25986"/>
                  <a:pt x="5238" y="26453"/>
                </a:cubicBezTo>
                <a:cubicBezTo>
                  <a:pt x="8206" y="26953"/>
                  <a:pt x="11209" y="25085"/>
                  <a:pt x="12876" y="22550"/>
                </a:cubicBezTo>
                <a:cubicBezTo>
                  <a:pt x="13911" y="20916"/>
                  <a:pt x="14611" y="19048"/>
                  <a:pt x="16045" y="17747"/>
                </a:cubicBezTo>
                <a:cubicBezTo>
                  <a:pt x="17880" y="16145"/>
                  <a:pt x="20482" y="15912"/>
                  <a:pt x="22984" y="16145"/>
                </a:cubicBezTo>
                <a:cubicBezTo>
                  <a:pt x="23351" y="16179"/>
                  <a:pt x="23684" y="16212"/>
                  <a:pt x="24051" y="16246"/>
                </a:cubicBezTo>
                <a:cubicBezTo>
                  <a:pt x="26853" y="16579"/>
                  <a:pt x="29722" y="17146"/>
                  <a:pt x="32357" y="16145"/>
                </a:cubicBezTo>
                <a:cubicBezTo>
                  <a:pt x="35326" y="15011"/>
                  <a:pt x="37294" y="11876"/>
                  <a:pt x="37060" y="8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430479">
            <a:off x="48915" y="-222860"/>
            <a:ext cx="2155859" cy="1948081"/>
          </a:xfrm>
          <a:custGeom>
            <a:avLst/>
            <a:gdLst/>
            <a:ahLst/>
            <a:cxnLst/>
            <a:rect l="l" t="t" r="r" b="b"/>
            <a:pathLst>
              <a:path w="69217" h="62546" extrusionOk="0">
                <a:moveTo>
                  <a:pt x="68549" y="368"/>
                </a:moveTo>
                <a:cubicBezTo>
                  <a:pt x="68015" y="5004"/>
                  <a:pt x="65680" y="9007"/>
                  <a:pt x="62211" y="12043"/>
                </a:cubicBezTo>
                <a:cubicBezTo>
                  <a:pt x="58542" y="15312"/>
                  <a:pt x="54005" y="16446"/>
                  <a:pt x="49202" y="16313"/>
                </a:cubicBezTo>
                <a:cubicBezTo>
                  <a:pt x="44932" y="16179"/>
                  <a:pt x="41163" y="16413"/>
                  <a:pt x="38327" y="19948"/>
                </a:cubicBezTo>
                <a:cubicBezTo>
                  <a:pt x="35592" y="23284"/>
                  <a:pt x="35559" y="27821"/>
                  <a:pt x="35259" y="31857"/>
                </a:cubicBezTo>
                <a:cubicBezTo>
                  <a:pt x="34825" y="37328"/>
                  <a:pt x="32824" y="41564"/>
                  <a:pt x="27553" y="43766"/>
                </a:cubicBezTo>
                <a:cubicBezTo>
                  <a:pt x="23550" y="45433"/>
                  <a:pt x="19080" y="45433"/>
                  <a:pt x="14844" y="45667"/>
                </a:cubicBezTo>
                <a:cubicBezTo>
                  <a:pt x="11141" y="45867"/>
                  <a:pt x="7305" y="46501"/>
                  <a:pt x="4470" y="49136"/>
                </a:cubicBezTo>
                <a:cubicBezTo>
                  <a:pt x="1201" y="52172"/>
                  <a:pt x="467" y="57942"/>
                  <a:pt x="33" y="62145"/>
                </a:cubicBezTo>
                <a:cubicBezTo>
                  <a:pt x="0" y="62546"/>
                  <a:pt x="634" y="62546"/>
                  <a:pt x="667" y="62145"/>
                </a:cubicBezTo>
                <a:cubicBezTo>
                  <a:pt x="1234" y="56541"/>
                  <a:pt x="2469" y="49803"/>
                  <a:pt x="8239" y="47468"/>
                </a:cubicBezTo>
                <a:cubicBezTo>
                  <a:pt x="12342" y="45800"/>
                  <a:pt x="17079" y="46367"/>
                  <a:pt x="21382" y="45867"/>
                </a:cubicBezTo>
                <a:cubicBezTo>
                  <a:pt x="24751" y="45500"/>
                  <a:pt x="28520" y="44633"/>
                  <a:pt x="31222" y="42398"/>
                </a:cubicBezTo>
                <a:cubicBezTo>
                  <a:pt x="34525" y="39696"/>
                  <a:pt x="35492" y="35993"/>
                  <a:pt x="35859" y="31857"/>
                </a:cubicBezTo>
                <a:cubicBezTo>
                  <a:pt x="36326" y="26720"/>
                  <a:pt x="36493" y="21016"/>
                  <a:pt x="41396" y="17980"/>
                </a:cubicBezTo>
                <a:cubicBezTo>
                  <a:pt x="43698" y="16613"/>
                  <a:pt x="46667" y="16813"/>
                  <a:pt x="49202" y="16880"/>
                </a:cubicBezTo>
                <a:cubicBezTo>
                  <a:pt x="51337" y="16946"/>
                  <a:pt x="53372" y="16846"/>
                  <a:pt x="55440" y="16313"/>
                </a:cubicBezTo>
                <a:cubicBezTo>
                  <a:pt x="62745" y="14478"/>
                  <a:pt x="68349" y="7706"/>
                  <a:pt x="69183" y="334"/>
                </a:cubicBezTo>
                <a:cubicBezTo>
                  <a:pt x="69216" y="1"/>
                  <a:pt x="68582" y="1"/>
                  <a:pt x="68549" y="368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098900" y="3115900"/>
            <a:ext cx="2290125" cy="2206451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1597000" y="1369050"/>
            <a:ext cx="5115900" cy="191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mmissioner"/>
              <a:buNone/>
              <a:defRPr sz="50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1762900" y="3607600"/>
            <a:ext cx="3563100" cy="294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-1276825" y="-338425"/>
            <a:ext cx="3566904" cy="891281"/>
          </a:xfrm>
          <a:custGeom>
            <a:avLst/>
            <a:gdLst/>
            <a:ahLst/>
            <a:cxnLst/>
            <a:rect l="l" t="t" r="r" b="b"/>
            <a:pathLst>
              <a:path w="62079" h="15512" extrusionOk="0">
                <a:moveTo>
                  <a:pt x="34" y="1"/>
                </a:moveTo>
                <a:cubicBezTo>
                  <a:pt x="1" y="2502"/>
                  <a:pt x="201" y="4971"/>
                  <a:pt x="1202" y="7206"/>
                </a:cubicBezTo>
                <a:cubicBezTo>
                  <a:pt x="2669" y="10541"/>
                  <a:pt x="5772" y="13043"/>
                  <a:pt x="9241" y="14211"/>
                </a:cubicBezTo>
                <a:cubicBezTo>
                  <a:pt x="9608" y="14344"/>
                  <a:pt x="10008" y="14478"/>
                  <a:pt x="10408" y="14544"/>
                </a:cubicBezTo>
                <a:cubicBezTo>
                  <a:pt x="14378" y="15512"/>
                  <a:pt x="18581" y="14945"/>
                  <a:pt x="22384" y="13477"/>
                </a:cubicBezTo>
                <a:cubicBezTo>
                  <a:pt x="23084" y="13177"/>
                  <a:pt x="23851" y="12876"/>
                  <a:pt x="24552" y="12543"/>
                </a:cubicBezTo>
                <a:cubicBezTo>
                  <a:pt x="27187" y="11342"/>
                  <a:pt x="29722" y="9974"/>
                  <a:pt x="32524" y="9341"/>
                </a:cubicBezTo>
                <a:cubicBezTo>
                  <a:pt x="35927" y="8540"/>
                  <a:pt x="39462" y="8974"/>
                  <a:pt x="42965" y="9207"/>
                </a:cubicBezTo>
                <a:cubicBezTo>
                  <a:pt x="46034" y="9474"/>
                  <a:pt x="49069" y="9574"/>
                  <a:pt x="51971" y="8840"/>
                </a:cubicBezTo>
                <a:cubicBezTo>
                  <a:pt x="56475" y="7673"/>
                  <a:pt x="60277" y="4270"/>
                  <a:pt x="62079" y="1"/>
                </a:cubicBezTo>
                <a:lnTo>
                  <a:pt x="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6"/>
          <p:cNvSpPr/>
          <p:nvPr/>
        </p:nvSpPr>
        <p:spPr>
          <a:xfrm rot="10800000">
            <a:off x="6888750" y="4295000"/>
            <a:ext cx="3566904" cy="891281"/>
          </a:xfrm>
          <a:custGeom>
            <a:avLst/>
            <a:gdLst/>
            <a:ahLst/>
            <a:cxnLst/>
            <a:rect l="l" t="t" r="r" b="b"/>
            <a:pathLst>
              <a:path w="62079" h="15512" extrusionOk="0">
                <a:moveTo>
                  <a:pt x="34" y="1"/>
                </a:moveTo>
                <a:cubicBezTo>
                  <a:pt x="1" y="2502"/>
                  <a:pt x="201" y="4971"/>
                  <a:pt x="1202" y="7206"/>
                </a:cubicBezTo>
                <a:cubicBezTo>
                  <a:pt x="2669" y="10541"/>
                  <a:pt x="5772" y="13043"/>
                  <a:pt x="9241" y="14211"/>
                </a:cubicBezTo>
                <a:cubicBezTo>
                  <a:pt x="9608" y="14344"/>
                  <a:pt x="10008" y="14478"/>
                  <a:pt x="10408" y="14544"/>
                </a:cubicBezTo>
                <a:cubicBezTo>
                  <a:pt x="14378" y="15512"/>
                  <a:pt x="18581" y="14945"/>
                  <a:pt x="22384" y="13477"/>
                </a:cubicBezTo>
                <a:cubicBezTo>
                  <a:pt x="23084" y="13177"/>
                  <a:pt x="23851" y="12876"/>
                  <a:pt x="24552" y="12543"/>
                </a:cubicBezTo>
                <a:cubicBezTo>
                  <a:pt x="27187" y="11342"/>
                  <a:pt x="29722" y="9974"/>
                  <a:pt x="32524" y="9341"/>
                </a:cubicBezTo>
                <a:cubicBezTo>
                  <a:pt x="35927" y="8540"/>
                  <a:pt x="39462" y="8974"/>
                  <a:pt x="42965" y="9207"/>
                </a:cubicBezTo>
                <a:cubicBezTo>
                  <a:pt x="46034" y="9474"/>
                  <a:pt x="49069" y="9574"/>
                  <a:pt x="51971" y="8840"/>
                </a:cubicBezTo>
                <a:cubicBezTo>
                  <a:pt x="56475" y="7673"/>
                  <a:pt x="60277" y="4270"/>
                  <a:pt x="62079" y="1"/>
                </a:cubicBezTo>
                <a:lnTo>
                  <a:pt x="34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>
            <a:off x="-758875" y="-493000"/>
            <a:ext cx="2531000" cy="1293450"/>
          </a:xfrm>
          <a:custGeom>
            <a:avLst/>
            <a:gdLst/>
            <a:ahLst/>
            <a:cxnLst/>
            <a:rect l="l" t="t" r="r" b="b"/>
            <a:pathLst>
              <a:path w="101240" h="51738" extrusionOk="0">
                <a:moveTo>
                  <a:pt x="100572" y="234"/>
                </a:moveTo>
                <a:cubicBezTo>
                  <a:pt x="96369" y="2669"/>
                  <a:pt x="93000" y="6139"/>
                  <a:pt x="90531" y="10342"/>
                </a:cubicBezTo>
                <a:cubicBezTo>
                  <a:pt x="89364" y="12343"/>
                  <a:pt x="88530" y="14511"/>
                  <a:pt x="87930" y="16746"/>
                </a:cubicBezTo>
                <a:cubicBezTo>
                  <a:pt x="87162" y="19581"/>
                  <a:pt x="87029" y="22584"/>
                  <a:pt x="86162" y="25352"/>
                </a:cubicBezTo>
                <a:cubicBezTo>
                  <a:pt x="83827" y="32624"/>
                  <a:pt x="75354" y="33091"/>
                  <a:pt x="69150" y="31490"/>
                </a:cubicBezTo>
                <a:cubicBezTo>
                  <a:pt x="64513" y="30322"/>
                  <a:pt x="59476" y="27687"/>
                  <a:pt x="55206" y="31223"/>
                </a:cubicBezTo>
                <a:cubicBezTo>
                  <a:pt x="53572" y="32624"/>
                  <a:pt x="52671" y="34726"/>
                  <a:pt x="51737" y="36594"/>
                </a:cubicBezTo>
                <a:cubicBezTo>
                  <a:pt x="50369" y="39362"/>
                  <a:pt x="48702" y="41797"/>
                  <a:pt x="46133" y="43632"/>
                </a:cubicBezTo>
                <a:cubicBezTo>
                  <a:pt x="40162" y="47802"/>
                  <a:pt x="34692" y="43899"/>
                  <a:pt x="29488" y="40763"/>
                </a:cubicBezTo>
                <a:cubicBezTo>
                  <a:pt x="20582" y="35326"/>
                  <a:pt x="9307" y="37494"/>
                  <a:pt x="3002" y="45700"/>
                </a:cubicBezTo>
                <a:cubicBezTo>
                  <a:pt x="1701" y="47368"/>
                  <a:pt x="801" y="49236"/>
                  <a:pt x="134" y="51204"/>
                </a:cubicBezTo>
                <a:cubicBezTo>
                  <a:pt x="0" y="51571"/>
                  <a:pt x="567" y="51738"/>
                  <a:pt x="701" y="51371"/>
                </a:cubicBezTo>
                <a:cubicBezTo>
                  <a:pt x="2702" y="45667"/>
                  <a:pt x="7139" y="41297"/>
                  <a:pt x="12843" y="39296"/>
                </a:cubicBezTo>
                <a:cubicBezTo>
                  <a:pt x="19181" y="37061"/>
                  <a:pt x="25485" y="38862"/>
                  <a:pt x="30889" y="42364"/>
                </a:cubicBezTo>
                <a:cubicBezTo>
                  <a:pt x="35092" y="45033"/>
                  <a:pt x="39195" y="47301"/>
                  <a:pt x="44198" y="45400"/>
                </a:cubicBezTo>
                <a:cubicBezTo>
                  <a:pt x="48802" y="43665"/>
                  <a:pt x="51037" y="39462"/>
                  <a:pt x="53138" y="35359"/>
                </a:cubicBezTo>
                <a:cubicBezTo>
                  <a:pt x="54639" y="32457"/>
                  <a:pt x="56574" y="30222"/>
                  <a:pt x="60076" y="30056"/>
                </a:cubicBezTo>
                <a:cubicBezTo>
                  <a:pt x="63345" y="29889"/>
                  <a:pt x="66648" y="31523"/>
                  <a:pt x="69717" y="32324"/>
                </a:cubicBezTo>
                <a:cubicBezTo>
                  <a:pt x="74220" y="33458"/>
                  <a:pt x="79724" y="33491"/>
                  <a:pt x="83493" y="30322"/>
                </a:cubicBezTo>
                <a:cubicBezTo>
                  <a:pt x="87729" y="26787"/>
                  <a:pt x="87396" y="21216"/>
                  <a:pt x="88730" y="16312"/>
                </a:cubicBezTo>
                <a:cubicBezTo>
                  <a:pt x="90231" y="10809"/>
                  <a:pt x="93800" y="5938"/>
                  <a:pt x="98304" y="2469"/>
                </a:cubicBezTo>
                <a:cubicBezTo>
                  <a:pt x="99138" y="1835"/>
                  <a:pt x="100038" y="1302"/>
                  <a:pt x="100906" y="768"/>
                </a:cubicBezTo>
                <a:cubicBezTo>
                  <a:pt x="101239" y="568"/>
                  <a:pt x="100906" y="1"/>
                  <a:pt x="100572" y="23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250" y="469500"/>
            <a:ext cx="7717500" cy="45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100"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7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3"/>
          <p:cNvSpPr/>
          <p:nvPr/>
        </p:nvSpPr>
        <p:spPr>
          <a:xfrm>
            <a:off x="6430655" y="1855978"/>
            <a:ext cx="6884659" cy="4975843"/>
          </a:xfrm>
          <a:custGeom>
            <a:avLst/>
            <a:gdLst/>
            <a:ahLst/>
            <a:cxnLst/>
            <a:rect l="l" t="t" r="r" b="b"/>
            <a:pathLst>
              <a:path w="37294" h="26954" extrusionOk="0">
                <a:moveTo>
                  <a:pt x="37060" y="8807"/>
                </a:moveTo>
                <a:cubicBezTo>
                  <a:pt x="36994" y="7840"/>
                  <a:pt x="36727" y="6872"/>
                  <a:pt x="36193" y="6138"/>
                </a:cubicBezTo>
                <a:cubicBezTo>
                  <a:pt x="32390" y="668"/>
                  <a:pt x="24718" y="7406"/>
                  <a:pt x="20282" y="3303"/>
                </a:cubicBezTo>
                <a:cubicBezTo>
                  <a:pt x="18180" y="1268"/>
                  <a:pt x="17546" y="1"/>
                  <a:pt x="14111" y="1068"/>
                </a:cubicBezTo>
                <a:cubicBezTo>
                  <a:pt x="11342" y="1902"/>
                  <a:pt x="8940" y="4270"/>
                  <a:pt x="8507" y="7206"/>
                </a:cubicBezTo>
                <a:cubicBezTo>
                  <a:pt x="8240" y="8707"/>
                  <a:pt x="8507" y="10275"/>
                  <a:pt x="8407" y="11842"/>
                </a:cubicBezTo>
                <a:cubicBezTo>
                  <a:pt x="8373" y="12743"/>
                  <a:pt x="8206" y="13644"/>
                  <a:pt x="7706" y="14411"/>
                </a:cubicBezTo>
                <a:cubicBezTo>
                  <a:pt x="6272" y="16813"/>
                  <a:pt x="2836" y="17280"/>
                  <a:pt x="1435" y="19715"/>
                </a:cubicBezTo>
                <a:cubicBezTo>
                  <a:pt x="1" y="22350"/>
                  <a:pt x="2269" y="25986"/>
                  <a:pt x="5238" y="26453"/>
                </a:cubicBezTo>
                <a:cubicBezTo>
                  <a:pt x="8206" y="26953"/>
                  <a:pt x="11209" y="25085"/>
                  <a:pt x="12876" y="22550"/>
                </a:cubicBezTo>
                <a:cubicBezTo>
                  <a:pt x="13911" y="20916"/>
                  <a:pt x="14611" y="19048"/>
                  <a:pt x="16045" y="17747"/>
                </a:cubicBezTo>
                <a:cubicBezTo>
                  <a:pt x="17880" y="16145"/>
                  <a:pt x="20482" y="15912"/>
                  <a:pt x="22984" y="16145"/>
                </a:cubicBezTo>
                <a:cubicBezTo>
                  <a:pt x="23351" y="16179"/>
                  <a:pt x="23684" y="16212"/>
                  <a:pt x="24051" y="16246"/>
                </a:cubicBezTo>
                <a:cubicBezTo>
                  <a:pt x="26853" y="16579"/>
                  <a:pt x="29722" y="17146"/>
                  <a:pt x="32357" y="16145"/>
                </a:cubicBezTo>
                <a:cubicBezTo>
                  <a:pt x="35326" y="15011"/>
                  <a:pt x="37294" y="11876"/>
                  <a:pt x="37060" y="8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3"/>
          <p:cNvSpPr/>
          <p:nvPr/>
        </p:nvSpPr>
        <p:spPr>
          <a:xfrm>
            <a:off x="-362825" y="-320375"/>
            <a:ext cx="5841347" cy="2519468"/>
          </a:xfrm>
          <a:custGeom>
            <a:avLst/>
            <a:gdLst/>
            <a:ahLst/>
            <a:cxnLst/>
            <a:rect l="l" t="t" r="r" b="b"/>
            <a:pathLst>
              <a:path w="66515" h="28689" extrusionOk="0">
                <a:moveTo>
                  <a:pt x="58376" y="1202"/>
                </a:moveTo>
                <a:lnTo>
                  <a:pt x="1" y="1202"/>
                </a:lnTo>
                <a:lnTo>
                  <a:pt x="1" y="28688"/>
                </a:lnTo>
                <a:cubicBezTo>
                  <a:pt x="835" y="23684"/>
                  <a:pt x="167" y="18214"/>
                  <a:pt x="1669" y="13244"/>
                </a:cubicBezTo>
                <a:cubicBezTo>
                  <a:pt x="2636" y="10141"/>
                  <a:pt x="4471" y="7306"/>
                  <a:pt x="6972" y="5171"/>
                </a:cubicBezTo>
                <a:cubicBezTo>
                  <a:pt x="8207" y="4070"/>
                  <a:pt x="9674" y="3170"/>
                  <a:pt x="11242" y="2536"/>
                </a:cubicBezTo>
                <a:cubicBezTo>
                  <a:pt x="17513" y="1"/>
                  <a:pt x="24752" y="2503"/>
                  <a:pt x="30522" y="6072"/>
                </a:cubicBezTo>
                <a:cubicBezTo>
                  <a:pt x="33091" y="7640"/>
                  <a:pt x="35760" y="9474"/>
                  <a:pt x="38695" y="9241"/>
                </a:cubicBezTo>
                <a:cubicBezTo>
                  <a:pt x="42464" y="8974"/>
                  <a:pt x="45867" y="5371"/>
                  <a:pt x="49369" y="6706"/>
                </a:cubicBezTo>
                <a:cubicBezTo>
                  <a:pt x="51371" y="7473"/>
                  <a:pt x="52505" y="9541"/>
                  <a:pt x="53539" y="11409"/>
                </a:cubicBezTo>
                <a:cubicBezTo>
                  <a:pt x="53539" y="11409"/>
                  <a:pt x="53539" y="11476"/>
                  <a:pt x="53606" y="11476"/>
                </a:cubicBezTo>
                <a:cubicBezTo>
                  <a:pt x="54640" y="13344"/>
                  <a:pt x="56141" y="15345"/>
                  <a:pt x="58242" y="15545"/>
                </a:cubicBezTo>
                <a:cubicBezTo>
                  <a:pt x="60844" y="15812"/>
                  <a:pt x="62846" y="13244"/>
                  <a:pt x="63746" y="10842"/>
                </a:cubicBezTo>
                <a:cubicBezTo>
                  <a:pt x="64947" y="7806"/>
                  <a:pt x="65347" y="4237"/>
                  <a:pt x="66515" y="1235"/>
                </a:cubicBezTo>
                <a:lnTo>
                  <a:pt x="58376" y="123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3"/>
          <p:cNvSpPr/>
          <p:nvPr/>
        </p:nvSpPr>
        <p:spPr>
          <a:xfrm>
            <a:off x="6705700" y="2199100"/>
            <a:ext cx="3543224" cy="3413764"/>
          </a:xfrm>
          <a:custGeom>
            <a:avLst/>
            <a:gdLst/>
            <a:ahLst/>
            <a:cxnLst/>
            <a:rect l="l" t="t" r="r" b="b"/>
            <a:pathLst>
              <a:path w="76689" h="73887" extrusionOk="0">
                <a:moveTo>
                  <a:pt x="76355" y="6972"/>
                </a:moveTo>
                <a:cubicBezTo>
                  <a:pt x="71552" y="4170"/>
                  <a:pt x="66648" y="1468"/>
                  <a:pt x="60977" y="1368"/>
                </a:cubicBezTo>
                <a:cubicBezTo>
                  <a:pt x="56341" y="1301"/>
                  <a:pt x="52304" y="3603"/>
                  <a:pt x="49969" y="7606"/>
                </a:cubicBezTo>
                <a:cubicBezTo>
                  <a:pt x="47601" y="11675"/>
                  <a:pt x="47201" y="16645"/>
                  <a:pt x="45700" y="21049"/>
                </a:cubicBezTo>
                <a:cubicBezTo>
                  <a:pt x="43798" y="26786"/>
                  <a:pt x="39429" y="32290"/>
                  <a:pt x="34592" y="35859"/>
                </a:cubicBezTo>
                <a:cubicBezTo>
                  <a:pt x="32257" y="37560"/>
                  <a:pt x="29522" y="38695"/>
                  <a:pt x="26653" y="38961"/>
                </a:cubicBezTo>
                <a:cubicBezTo>
                  <a:pt x="23284" y="39228"/>
                  <a:pt x="19981" y="37827"/>
                  <a:pt x="16946" y="36660"/>
                </a:cubicBezTo>
                <a:cubicBezTo>
                  <a:pt x="12476" y="34925"/>
                  <a:pt x="7239" y="33691"/>
                  <a:pt x="3269" y="37160"/>
                </a:cubicBezTo>
                <a:cubicBezTo>
                  <a:pt x="0" y="40029"/>
                  <a:pt x="101" y="44665"/>
                  <a:pt x="2169" y="48068"/>
                </a:cubicBezTo>
                <a:cubicBezTo>
                  <a:pt x="3336" y="50003"/>
                  <a:pt x="5104" y="51537"/>
                  <a:pt x="6639" y="53172"/>
                </a:cubicBezTo>
                <a:cubicBezTo>
                  <a:pt x="8840" y="55440"/>
                  <a:pt x="10508" y="57942"/>
                  <a:pt x="11575" y="60944"/>
                </a:cubicBezTo>
                <a:cubicBezTo>
                  <a:pt x="12943" y="64947"/>
                  <a:pt x="12843" y="69350"/>
                  <a:pt x="11575" y="73353"/>
                </a:cubicBezTo>
                <a:cubicBezTo>
                  <a:pt x="11442" y="73720"/>
                  <a:pt x="12009" y="73886"/>
                  <a:pt x="12142" y="73519"/>
                </a:cubicBezTo>
                <a:cubicBezTo>
                  <a:pt x="13644" y="69016"/>
                  <a:pt x="13543" y="63913"/>
                  <a:pt x="11675" y="59543"/>
                </a:cubicBezTo>
                <a:cubicBezTo>
                  <a:pt x="10775" y="57341"/>
                  <a:pt x="9507" y="55407"/>
                  <a:pt x="7939" y="53605"/>
                </a:cubicBezTo>
                <a:cubicBezTo>
                  <a:pt x="6038" y="51504"/>
                  <a:pt x="3870" y="49702"/>
                  <a:pt x="2369" y="47267"/>
                </a:cubicBezTo>
                <a:cubicBezTo>
                  <a:pt x="701" y="44599"/>
                  <a:pt x="968" y="41430"/>
                  <a:pt x="2602" y="38861"/>
                </a:cubicBezTo>
                <a:cubicBezTo>
                  <a:pt x="4771" y="35426"/>
                  <a:pt x="9040" y="35225"/>
                  <a:pt x="12643" y="35993"/>
                </a:cubicBezTo>
                <a:cubicBezTo>
                  <a:pt x="18147" y="37160"/>
                  <a:pt x="22717" y="40429"/>
                  <a:pt x="28554" y="39328"/>
                </a:cubicBezTo>
                <a:cubicBezTo>
                  <a:pt x="33491" y="38394"/>
                  <a:pt x="37527" y="34592"/>
                  <a:pt x="40596" y="30922"/>
                </a:cubicBezTo>
                <a:cubicBezTo>
                  <a:pt x="43965" y="26853"/>
                  <a:pt x="46167" y="22383"/>
                  <a:pt x="47468" y="17246"/>
                </a:cubicBezTo>
                <a:cubicBezTo>
                  <a:pt x="48769" y="12075"/>
                  <a:pt x="49836" y="6405"/>
                  <a:pt x="54806" y="3503"/>
                </a:cubicBezTo>
                <a:cubicBezTo>
                  <a:pt x="60710" y="0"/>
                  <a:pt x="68049" y="3136"/>
                  <a:pt x="73453" y="6071"/>
                </a:cubicBezTo>
                <a:cubicBezTo>
                  <a:pt x="74320" y="6538"/>
                  <a:pt x="75154" y="7039"/>
                  <a:pt x="75988" y="7539"/>
                </a:cubicBezTo>
                <a:cubicBezTo>
                  <a:pt x="76388" y="7706"/>
                  <a:pt x="76689" y="7172"/>
                  <a:pt x="76355" y="69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3100">
                <a:solidFill>
                  <a:schemeClr val="dk2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rlow SemiBold"/>
              <a:buNone/>
              <a:defRPr sz="2800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yne"/>
              <a:buChar char="●"/>
              <a:defRPr sz="1800"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●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○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yne"/>
              <a:buChar char="■"/>
              <a:defRPr>
                <a:solidFill>
                  <a:schemeClr val="dk1"/>
                </a:solidFill>
                <a:latin typeface="Syne"/>
                <a:ea typeface="Syne"/>
                <a:cs typeface="Syne"/>
                <a:sym typeface="Sy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microsoft.com/office/2007/relationships/hdphoto" Target="../media/hdphoto5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ltant.ru/document/cons_doc_LAW_439965/b004fed0b70d0f223e4a81f8ad6cd92af90a7e3b/#dst100174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2159794"/>
            <a:ext cx="6984776" cy="734335"/>
          </a:xfrm>
        </p:spPr>
        <p:txBody>
          <a:bodyPr>
            <a:noAutofit/>
          </a:bodyPr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НОРМАТИВНО-ПРАВОВОЕ ОБЕСПЕЧЕНИЕ </a:t>
            </a:r>
            <a:r>
              <a:rPr lang="ru-RU" sz="2000" dirty="0" smtClean="0">
                <a:latin typeface="Arial Black" panose="020B0A04020102020204" pitchFamily="34" charset="0"/>
              </a:rPr>
              <a:t>АДАПТИВНОЙ ФИЗИЧЕСКОЙ КУЛЬТУРЫ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4" name="Google Shape;297;p37"/>
          <p:cNvSpPr/>
          <p:nvPr/>
        </p:nvSpPr>
        <p:spPr>
          <a:xfrm>
            <a:off x="179512" y="3363838"/>
            <a:ext cx="4032448" cy="100811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b="1" dirty="0">
                <a:solidFill>
                  <a:schemeClr val="tx1"/>
                </a:solidFill>
                <a:latin typeface="+mn-lt"/>
              </a:rPr>
              <a:t>Парфенова Лариса Анатольевна</a:t>
            </a:r>
          </a:p>
          <a:p>
            <a:r>
              <a:rPr lang="ru-RU" b="1" dirty="0">
                <a:solidFill>
                  <a:srgbClr val="C00000"/>
                </a:solidFill>
                <a:latin typeface="+mn-lt"/>
              </a:rPr>
              <a:t>к.п.н, доцент, заведующий кафедрой </a:t>
            </a:r>
            <a:r>
              <a:rPr lang="ru-RU" b="1" dirty="0" err="1">
                <a:solidFill>
                  <a:srgbClr val="C00000"/>
                </a:solidFill>
                <a:latin typeface="+mn-lt"/>
              </a:rPr>
              <a:t>АФКиБЖ</a:t>
            </a:r>
            <a:r>
              <a:rPr lang="ru-RU" b="1" dirty="0">
                <a:solidFill>
                  <a:srgbClr val="C00000"/>
                </a:solidFill>
                <a:latin typeface="+mn-lt"/>
              </a:rPr>
              <a:t> Поволжского </a:t>
            </a:r>
            <a:r>
              <a:rPr lang="ru-RU" b="1" dirty="0" err="1">
                <a:solidFill>
                  <a:srgbClr val="C00000"/>
                </a:solidFill>
                <a:latin typeface="+mn-lt"/>
              </a:rPr>
              <a:t>ГУФКСиТ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1670"/>
            <a:ext cx="1962026" cy="135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1080120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80" y="42270"/>
            <a:ext cx="1167255" cy="118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2201CC6-806C-8243-A75F-E0C7FF968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815" b="47685" l="35833" r="51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14" t="18613" r="50332" b="53821"/>
          <a:stretch/>
        </p:blipFill>
        <p:spPr bwMode="auto">
          <a:xfrm>
            <a:off x="3671900" y="0"/>
            <a:ext cx="1080120" cy="115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12" y="1210156"/>
            <a:ext cx="2985540" cy="67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Google Shape;297;p37"/>
          <p:cNvSpPr/>
          <p:nvPr/>
        </p:nvSpPr>
        <p:spPr>
          <a:xfrm>
            <a:off x="4573546" y="3383507"/>
            <a:ext cx="4032448" cy="100811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+mn-lt"/>
              </a:rPr>
              <a:t>Фролова Елена </a:t>
            </a:r>
            <a:r>
              <a:rPr lang="ru-RU" b="1" dirty="0" err="1" smtClean="0">
                <a:solidFill>
                  <a:schemeClr val="tx1"/>
                </a:solidFill>
                <a:latin typeface="+mn-lt"/>
              </a:rPr>
              <a:t>Вилевна</a:t>
            </a:r>
            <a:endParaRPr lang="ru-RU" b="1" dirty="0" smtClean="0">
              <a:solidFill>
                <a:schemeClr val="tx1"/>
              </a:solidFill>
              <a:latin typeface="+mn-lt"/>
            </a:endParaRPr>
          </a:p>
          <a:p>
            <a:r>
              <a:rPr lang="ru-RU" b="1" dirty="0" err="1" smtClean="0">
                <a:solidFill>
                  <a:srgbClr val="C00000"/>
                </a:solidFill>
                <a:latin typeface="+mn-lt"/>
              </a:rPr>
              <a:t>к.п.н</a:t>
            </a:r>
            <a:r>
              <a:rPr lang="ru-RU" b="1" dirty="0" smtClean="0">
                <a:solidFill>
                  <a:srgbClr val="C00000"/>
                </a:solidFill>
                <a:latin typeface="+mn-lt"/>
              </a:rPr>
              <a:t>, доцент, заведующий кафедрой </a:t>
            </a:r>
            <a:r>
              <a:rPr lang="ru-RU" b="1" dirty="0" err="1" smtClean="0">
                <a:solidFill>
                  <a:srgbClr val="C00000"/>
                </a:solidFill>
                <a:latin typeface="+mn-lt"/>
              </a:rPr>
              <a:t>АФКиБЖ</a:t>
            </a:r>
            <a:r>
              <a:rPr lang="ru-RU" b="1" dirty="0" smtClean="0">
                <a:solidFill>
                  <a:srgbClr val="C00000"/>
                </a:solidFill>
                <a:latin typeface="+mn-lt"/>
              </a:rPr>
              <a:t> Поволжского </a:t>
            </a:r>
            <a:r>
              <a:rPr lang="ru-RU" b="1" dirty="0" err="1" smtClean="0">
                <a:solidFill>
                  <a:srgbClr val="C00000"/>
                </a:solidFill>
                <a:latin typeface="+mn-lt"/>
              </a:rPr>
              <a:t>ГУФКСиТ</a:t>
            </a:r>
            <a:endParaRPr lang="ru-RU" b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389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1761" y="189188"/>
            <a:ext cx="4464496" cy="415881"/>
          </a:xfrm>
        </p:spPr>
        <p:txBody>
          <a:bodyPr/>
          <a:lstStyle/>
          <a:p>
            <a:pPr algn="ctr"/>
            <a:r>
              <a:rPr lang="ru-RU" sz="1800" dirty="0">
                <a:latin typeface="Arial Black" pitchFamily="34" charset="0"/>
              </a:rPr>
              <a:t>Что такое Адаптивный спорт?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10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94539" y="1265183"/>
            <a:ext cx="4867728" cy="338958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768526" y="2282059"/>
            <a:ext cx="4571556" cy="214804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itchFamily="34" charset="0"/>
              </a:rPr>
              <a:t>это вид адаптивной физической культуры, удовлетворяющий потребности личности в </a:t>
            </a:r>
            <a:r>
              <a:rPr lang="ru-RU" dirty="0" err="1">
                <a:solidFill>
                  <a:schemeClr val="bg1"/>
                </a:solidFill>
                <a:latin typeface="Arial Black" pitchFamily="34" charset="0"/>
              </a:rPr>
              <a:t>самоактуализации</a:t>
            </a:r>
            <a:r>
              <a:rPr lang="ru-RU" dirty="0">
                <a:solidFill>
                  <a:schemeClr val="bg1"/>
                </a:solidFill>
                <a:latin typeface="Arial Black" pitchFamily="34" charset="0"/>
              </a:rPr>
              <a:t>, максимально возможной самореализации своих способностей, сопоставлении их со способностями других людей; потребности в коммуникативной деятельности и, вообще, </a:t>
            </a:r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социализации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3742625" y="898304"/>
            <a:ext cx="4571556" cy="812088"/>
          </a:xfrm>
          <a:prstGeom prst="wedgeRectCallout">
            <a:avLst>
              <a:gd name="adj1" fmla="val -20833"/>
              <a:gd name="adj2" fmla="val 92314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 Black" pitchFamily="34" charset="0"/>
              </a:rPr>
              <a:t>По Евсееву С. П. Адаптивный спорт</a:t>
            </a:r>
          </a:p>
        </p:txBody>
      </p:sp>
      <p:pic>
        <p:nvPicPr>
          <p:cNvPr id="1026" name="Picture 2" descr="Адаптивный спорт : настольная книга тренера : [учебник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47" y="608595"/>
            <a:ext cx="2908738" cy="382870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9747" y="4459814"/>
            <a:ext cx="2998694" cy="4154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100" b="1" dirty="0">
                <a:latin typeface="Arial" pitchFamily="34" charset="0"/>
                <a:cs typeface="Arial" pitchFamily="34" charset="0"/>
              </a:rPr>
              <a:t>Инклюзивные занятия АФК и адаптивным спортом</a:t>
            </a:r>
          </a:p>
        </p:txBody>
      </p:sp>
    </p:spTree>
    <p:extLst>
      <p:ext uri="{BB962C8B-B14F-4D97-AF65-F5344CB8AC3E}">
        <p14:creationId xmlns:p14="http://schemas.microsoft.com/office/powerpoint/2010/main" val="147042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5654;p85"/>
          <p:cNvGrpSpPr/>
          <p:nvPr/>
        </p:nvGrpSpPr>
        <p:grpSpPr>
          <a:xfrm>
            <a:off x="3130234" y="1764505"/>
            <a:ext cx="4473594" cy="2067822"/>
            <a:chOff x="729238" y="1179665"/>
            <a:chExt cx="1636117" cy="1526144"/>
          </a:xfrm>
          <a:solidFill>
            <a:schemeClr val="accent1">
              <a:lumMod val="50000"/>
            </a:schemeClr>
          </a:solidFill>
        </p:grpSpPr>
        <p:grpSp>
          <p:nvGrpSpPr>
            <p:cNvPr id="6" name="Google Shape;5655;p85"/>
            <p:cNvGrpSpPr/>
            <p:nvPr/>
          </p:nvGrpSpPr>
          <p:grpSpPr>
            <a:xfrm>
              <a:off x="729238" y="1179665"/>
              <a:ext cx="80700" cy="1526144"/>
              <a:chOff x="729238" y="1179665"/>
              <a:chExt cx="80700" cy="1526144"/>
            </a:xfrm>
            <a:grpFill/>
          </p:grpSpPr>
          <p:sp>
            <p:nvSpPr>
              <p:cNvPr id="106" name="Google Shape;5656;p85"/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5657;p85"/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5658;p85"/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Google Shape;5659;p85"/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5660;p85"/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5661;p85"/>
              <p:cNvSpPr/>
              <p:nvPr/>
            </p:nvSpPr>
            <p:spPr>
              <a:xfrm>
                <a:off x="72923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5662;p85"/>
              <p:cNvSpPr/>
              <p:nvPr/>
            </p:nvSpPr>
            <p:spPr>
              <a:xfrm>
                <a:off x="72923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5663;p85"/>
              <p:cNvSpPr/>
              <p:nvPr/>
            </p:nvSpPr>
            <p:spPr>
              <a:xfrm>
                <a:off x="72923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" name="Google Shape;5664;p85"/>
              <p:cNvSpPr/>
              <p:nvPr/>
            </p:nvSpPr>
            <p:spPr>
              <a:xfrm>
                <a:off x="72923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5665;p85"/>
              <p:cNvSpPr/>
              <p:nvPr/>
            </p:nvSpPr>
            <p:spPr>
              <a:xfrm>
                <a:off x="72923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" name="Google Shape;5666;p85"/>
            <p:cNvGrpSpPr/>
            <p:nvPr/>
          </p:nvGrpSpPr>
          <p:grpSpPr>
            <a:xfrm>
              <a:off x="903098" y="1179665"/>
              <a:ext cx="80700" cy="1526144"/>
              <a:chOff x="903098" y="1179665"/>
              <a:chExt cx="80700" cy="1526144"/>
            </a:xfrm>
            <a:grpFill/>
          </p:grpSpPr>
          <p:sp>
            <p:nvSpPr>
              <p:cNvPr id="96" name="Google Shape;5667;p85"/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5668;p85"/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5669;p85"/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5670;p85"/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5671;p85"/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5672;p85"/>
              <p:cNvSpPr/>
              <p:nvPr/>
            </p:nvSpPr>
            <p:spPr>
              <a:xfrm>
                <a:off x="90309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5673;p85"/>
              <p:cNvSpPr/>
              <p:nvPr/>
            </p:nvSpPr>
            <p:spPr>
              <a:xfrm>
                <a:off x="90309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5674;p85"/>
              <p:cNvSpPr/>
              <p:nvPr/>
            </p:nvSpPr>
            <p:spPr>
              <a:xfrm>
                <a:off x="90309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5675;p85"/>
              <p:cNvSpPr/>
              <p:nvPr/>
            </p:nvSpPr>
            <p:spPr>
              <a:xfrm>
                <a:off x="90309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5676;p85"/>
              <p:cNvSpPr/>
              <p:nvPr/>
            </p:nvSpPr>
            <p:spPr>
              <a:xfrm>
                <a:off x="90309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" name="Google Shape;5677;p85"/>
            <p:cNvGrpSpPr/>
            <p:nvPr/>
          </p:nvGrpSpPr>
          <p:grpSpPr>
            <a:xfrm>
              <a:off x="1076958" y="1179665"/>
              <a:ext cx="80700" cy="1526144"/>
              <a:chOff x="1076958" y="1179665"/>
              <a:chExt cx="80700" cy="1526144"/>
            </a:xfrm>
            <a:grpFill/>
          </p:grpSpPr>
          <p:sp>
            <p:nvSpPr>
              <p:cNvPr id="86" name="Google Shape;5678;p85"/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5679;p85"/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5680;p85"/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5681;p85"/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5682;p85"/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5683;p85"/>
              <p:cNvSpPr/>
              <p:nvPr/>
            </p:nvSpPr>
            <p:spPr>
              <a:xfrm>
                <a:off x="107695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5684;p85"/>
              <p:cNvSpPr/>
              <p:nvPr/>
            </p:nvSpPr>
            <p:spPr>
              <a:xfrm>
                <a:off x="107695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5685;p85"/>
              <p:cNvSpPr/>
              <p:nvPr/>
            </p:nvSpPr>
            <p:spPr>
              <a:xfrm>
                <a:off x="107695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5686;p85"/>
              <p:cNvSpPr/>
              <p:nvPr/>
            </p:nvSpPr>
            <p:spPr>
              <a:xfrm>
                <a:off x="107695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5687;p85"/>
              <p:cNvSpPr/>
              <p:nvPr/>
            </p:nvSpPr>
            <p:spPr>
              <a:xfrm>
                <a:off x="107695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" name="Google Shape;5688;p85"/>
            <p:cNvGrpSpPr/>
            <p:nvPr/>
          </p:nvGrpSpPr>
          <p:grpSpPr>
            <a:xfrm>
              <a:off x="1247707" y="1179665"/>
              <a:ext cx="80700" cy="1526144"/>
              <a:chOff x="1247707" y="1179665"/>
              <a:chExt cx="80700" cy="1526144"/>
            </a:xfrm>
            <a:grpFill/>
          </p:grpSpPr>
          <p:sp>
            <p:nvSpPr>
              <p:cNvPr id="76" name="Google Shape;5689;p85"/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5690;p85"/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5691;p85"/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5692;p85"/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5693;p85"/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5694;p85"/>
              <p:cNvSpPr/>
              <p:nvPr/>
            </p:nvSpPr>
            <p:spPr>
              <a:xfrm>
                <a:off x="124770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5695;p85"/>
              <p:cNvSpPr/>
              <p:nvPr/>
            </p:nvSpPr>
            <p:spPr>
              <a:xfrm>
                <a:off x="124770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5696;p85"/>
              <p:cNvSpPr/>
              <p:nvPr/>
            </p:nvSpPr>
            <p:spPr>
              <a:xfrm>
                <a:off x="124770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5697;p85"/>
              <p:cNvSpPr/>
              <p:nvPr/>
            </p:nvSpPr>
            <p:spPr>
              <a:xfrm>
                <a:off x="124770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5698;p85"/>
              <p:cNvSpPr/>
              <p:nvPr/>
            </p:nvSpPr>
            <p:spPr>
              <a:xfrm>
                <a:off x="124770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" name="Google Shape;5699;p85"/>
            <p:cNvGrpSpPr/>
            <p:nvPr/>
          </p:nvGrpSpPr>
          <p:grpSpPr>
            <a:xfrm>
              <a:off x="1421567" y="1179665"/>
              <a:ext cx="80700" cy="1526144"/>
              <a:chOff x="1421567" y="1179665"/>
              <a:chExt cx="80700" cy="1526144"/>
            </a:xfrm>
            <a:grpFill/>
          </p:grpSpPr>
          <p:sp>
            <p:nvSpPr>
              <p:cNvPr id="66" name="Google Shape;5700;p85"/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5701;p85"/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5702;p85"/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5703;p85"/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5704;p85"/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5705;p85"/>
              <p:cNvSpPr/>
              <p:nvPr/>
            </p:nvSpPr>
            <p:spPr>
              <a:xfrm>
                <a:off x="142156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5706;p85"/>
              <p:cNvSpPr/>
              <p:nvPr/>
            </p:nvSpPr>
            <p:spPr>
              <a:xfrm>
                <a:off x="142156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5707;p85"/>
              <p:cNvSpPr/>
              <p:nvPr/>
            </p:nvSpPr>
            <p:spPr>
              <a:xfrm>
                <a:off x="142156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5708;p85"/>
              <p:cNvSpPr/>
              <p:nvPr/>
            </p:nvSpPr>
            <p:spPr>
              <a:xfrm>
                <a:off x="142156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5709;p85"/>
              <p:cNvSpPr/>
              <p:nvPr/>
            </p:nvSpPr>
            <p:spPr>
              <a:xfrm>
                <a:off x="142156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" name="Google Shape;5710;p85"/>
            <p:cNvGrpSpPr/>
            <p:nvPr/>
          </p:nvGrpSpPr>
          <p:grpSpPr>
            <a:xfrm>
              <a:off x="1592327" y="1179665"/>
              <a:ext cx="80700" cy="1526144"/>
              <a:chOff x="1592327" y="1179665"/>
              <a:chExt cx="80700" cy="1526144"/>
            </a:xfrm>
            <a:grpFill/>
          </p:grpSpPr>
          <p:sp>
            <p:nvSpPr>
              <p:cNvPr id="56" name="Google Shape;5711;p85"/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5712;p85"/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5713;p85"/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5714;p85"/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5715;p85"/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5716;p85"/>
              <p:cNvSpPr/>
              <p:nvPr/>
            </p:nvSpPr>
            <p:spPr>
              <a:xfrm>
                <a:off x="159232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5717;p85"/>
              <p:cNvSpPr/>
              <p:nvPr/>
            </p:nvSpPr>
            <p:spPr>
              <a:xfrm>
                <a:off x="159232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5718;p85"/>
              <p:cNvSpPr/>
              <p:nvPr/>
            </p:nvSpPr>
            <p:spPr>
              <a:xfrm>
                <a:off x="159232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5719;p85"/>
              <p:cNvSpPr/>
              <p:nvPr/>
            </p:nvSpPr>
            <p:spPr>
              <a:xfrm>
                <a:off x="159232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5720;p85"/>
              <p:cNvSpPr/>
              <p:nvPr/>
            </p:nvSpPr>
            <p:spPr>
              <a:xfrm>
                <a:off x="159232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" name="Google Shape;5721;p85"/>
            <p:cNvGrpSpPr/>
            <p:nvPr/>
          </p:nvGrpSpPr>
          <p:grpSpPr>
            <a:xfrm>
              <a:off x="1766187" y="1179665"/>
              <a:ext cx="80700" cy="1526144"/>
              <a:chOff x="1766187" y="1179665"/>
              <a:chExt cx="80700" cy="1526144"/>
            </a:xfrm>
            <a:grpFill/>
          </p:grpSpPr>
          <p:sp>
            <p:nvSpPr>
              <p:cNvPr id="46" name="Google Shape;5722;p85"/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5723;p85"/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5724;p85"/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5725;p85"/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5726;p85"/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5727;p85"/>
              <p:cNvSpPr/>
              <p:nvPr/>
            </p:nvSpPr>
            <p:spPr>
              <a:xfrm>
                <a:off x="176618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5728;p85"/>
              <p:cNvSpPr/>
              <p:nvPr/>
            </p:nvSpPr>
            <p:spPr>
              <a:xfrm>
                <a:off x="176618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5729;p85"/>
              <p:cNvSpPr/>
              <p:nvPr/>
            </p:nvSpPr>
            <p:spPr>
              <a:xfrm>
                <a:off x="176618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5730;p85"/>
              <p:cNvSpPr/>
              <p:nvPr/>
            </p:nvSpPr>
            <p:spPr>
              <a:xfrm>
                <a:off x="176618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5731;p85"/>
              <p:cNvSpPr/>
              <p:nvPr/>
            </p:nvSpPr>
            <p:spPr>
              <a:xfrm>
                <a:off x="176618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" name="Google Shape;5732;p85"/>
            <p:cNvGrpSpPr/>
            <p:nvPr/>
          </p:nvGrpSpPr>
          <p:grpSpPr>
            <a:xfrm>
              <a:off x="1936935" y="1179665"/>
              <a:ext cx="80700" cy="1526144"/>
              <a:chOff x="1936935" y="1179665"/>
              <a:chExt cx="80700" cy="1526144"/>
            </a:xfrm>
            <a:grpFill/>
          </p:grpSpPr>
          <p:sp>
            <p:nvSpPr>
              <p:cNvPr id="36" name="Google Shape;5733;p85"/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5734;p85"/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5735;p85"/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5736;p85"/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5737;p85"/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5738;p85"/>
              <p:cNvSpPr/>
              <p:nvPr/>
            </p:nvSpPr>
            <p:spPr>
              <a:xfrm>
                <a:off x="193693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5739;p85"/>
              <p:cNvSpPr/>
              <p:nvPr/>
            </p:nvSpPr>
            <p:spPr>
              <a:xfrm>
                <a:off x="193693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5740;p85"/>
              <p:cNvSpPr/>
              <p:nvPr/>
            </p:nvSpPr>
            <p:spPr>
              <a:xfrm>
                <a:off x="193693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5741;p85"/>
              <p:cNvSpPr/>
              <p:nvPr/>
            </p:nvSpPr>
            <p:spPr>
              <a:xfrm>
                <a:off x="193693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5742;p85"/>
              <p:cNvSpPr/>
              <p:nvPr/>
            </p:nvSpPr>
            <p:spPr>
              <a:xfrm>
                <a:off x="193693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" name="Google Shape;5743;p85"/>
            <p:cNvGrpSpPr/>
            <p:nvPr/>
          </p:nvGrpSpPr>
          <p:grpSpPr>
            <a:xfrm>
              <a:off x="2110795" y="1179665"/>
              <a:ext cx="80700" cy="1526144"/>
              <a:chOff x="2110795" y="1179665"/>
              <a:chExt cx="80700" cy="1526144"/>
            </a:xfrm>
            <a:grpFill/>
          </p:grpSpPr>
          <p:sp>
            <p:nvSpPr>
              <p:cNvPr id="26" name="Google Shape;5744;p85"/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5745;p85"/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5746;p85"/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5747;p85"/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5748;p85"/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5749;p85"/>
              <p:cNvSpPr/>
              <p:nvPr/>
            </p:nvSpPr>
            <p:spPr>
              <a:xfrm>
                <a:off x="211079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5750;p85"/>
              <p:cNvSpPr/>
              <p:nvPr/>
            </p:nvSpPr>
            <p:spPr>
              <a:xfrm>
                <a:off x="211079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5751;p85"/>
              <p:cNvSpPr/>
              <p:nvPr/>
            </p:nvSpPr>
            <p:spPr>
              <a:xfrm>
                <a:off x="211079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5752;p85"/>
              <p:cNvSpPr/>
              <p:nvPr/>
            </p:nvSpPr>
            <p:spPr>
              <a:xfrm>
                <a:off x="211079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5753;p85"/>
              <p:cNvSpPr/>
              <p:nvPr/>
            </p:nvSpPr>
            <p:spPr>
              <a:xfrm>
                <a:off x="211079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" name="Google Shape;5754;p85"/>
            <p:cNvGrpSpPr/>
            <p:nvPr/>
          </p:nvGrpSpPr>
          <p:grpSpPr>
            <a:xfrm>
              <a:off x="2284655" y="1179665"/>
              <a:ext cx="80700" cy="1526144"/>
              <a:chOff x="2284655" y="1179665"/>
              <a:chExt cx="80700" cy="1526144"/>
            </a:xfrm>
            <a:grpFill/>
          </p:grpSpPr>
          <p:sp>
            <p:nvSpPr>
              <p:cNvPr id="16" name="Google Shape;5755;p85"/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5756;p85"/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5757;p85"/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5758;p85"/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5759;p85"/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5760;p85"/>
              <p:cNvSpPr/>
              <p:nvPr/>
            </p:nvSpPr>
            <p:spPr>
              <a:xfrm>
                <a:off x="228465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5761;p85"/>
              <p:cNvSpPr/>
              <p:nvPr/>
            </p:nvSpPr>
            <p:spPr>
              <a:xfrm>
                <a:off x="228465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5762;p85"/>
              <p:cNvSpPr/>
              <p:nvPr/>
            </p:nvSpPr>
            <p:spPr>
              <a:xfrm>
                <a:off x="228465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5763;p85"/>
              <p:cNvSpPr/>
              <p:nvPr/>
            </p:nvSpPr>
            <p:spPr>
              <a:xfrm>
                <a:off x="228465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5764;p85"/>
              <p:cNvSpPr/>
              <p:nvPr/>
            </p:nvSpPr>
            <p:spPr>
              <a:xfrm>
                <a:off x="228465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81341" y="267494"/>
            <a:ext cx="4061397" cy="666920"/>
          </a:xfrm>
        </p:spPr>
        <p:txBody>
          <a:bodyPr/>
          <a:lstStyle/>
          <a:p>
            <a:pPr algn="ctr"/>
            <a:r>
              <a:rPr lang="ru-RU" sz="1800" dirty="0" smtClean="0">
                <a:latin typeface="Arial Black" pitchFamily="34" charset="0"/>
              </a:rPr>
              <a:t>Адаптивный </a:t>
            </a:r>
            <a:r>
              <a:rPr lang="ru-RU" sz="1800" dirty="0">
                <a:latin typeface="Arial Black" pitchFamily="34" charset="0"/>
              </a:rPr>
              <a:t>спорт, </a:t>
            </a:r>
            <a:br>
              <a:rPr lang="ru-RU" sz="1800" dirty="0">
                <a:latin typeface="Arial Black" pitchFamily="34" charset="0"/>
              </a:rPr>
            </a:br>
            <a:r>
              <a:rPr lang="ru-RU" sz="1800" dirty="0">
                <a:latin typeface="Arial Black" pitchFamily="34" charset="0"/>
              </a:rPr>
              <a:t>что есть в законе ниже?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85478" y="2036635"/>
            <a:ext cx="4146908" cy="1450783"/>
          </a:xfrm>
          <a:prstGeom prst="wedgeRectCallout">
            <a:avLst>
              <a:gd name="adj1" fmla="val -20453"/>
              <a:gd name="adj2" fmla="val 48880"/>
            </a:avLst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ru-RU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pPr marL="85725" indent="28575" algn="ctr"/>
            <a:r>
              <a:rPr lang="ru-RU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Федеральный </a:t>
            </a:r>
            <a:r>
              <a:rPr lang="ru-RU" dirty="0">
                <a:solidFill>
                  <a:srgbClr val="000000"/>
                </a:solidFill>
                <a:latin typeface="Bahnschrift" panose="020B0502040204020203" pitchFamily="34" charset="0"/>
              </a:rPr>
              <a:t>закон от 04.12.2007 N 329-ФЗ (ред. от 02.08.2019) "О физической культуре и спорте в Российской Федерации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653066" y="47319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1" name="Рисунок 120"/>
          <p:cNvPicPr>
            <a:picLocks noChangeAspect="1"/>
          </p:cNvPicPr>
          <p:nvPr/>
        </p:nvPicPr>
        <p:blipFill rotWithShape="1">
          <a:blip r:embed="rId3"/>
          <a:srcRect l="6423" r="7888"/>
          <a:stretch/>
        </p:blipFill>
        <p:spPr>
          <a:xfrm>
            <a:off x="431733" y="1519624"/>
            <a:ext cx="1909463" cy="2646098"/>
          </a:xfrm>
          <a:prstGeom prst="rect">
            <a:avLst/>
          </a:prstGeom>
        </p:spPr>
      </p:pic>
      <p:grpSp>
        <p:nvGrpSpPr>
          <p:cNvPr id="123" name="Google Shape;1596;p80"/>
          <p:cNvGrpSpPr/>
          <p:nvPr/>
        </p:nvGrpSpPr>
        <p:grpSpPr>
          <a:xfrm flipH="1">
            <a:off x="2481341" y="2564550"/>
            <a:ext cx="343029" cy="505240"/>
            <a:chOff x="4660325" y="1866850"/>
            <a:chExt cx="68350" cy="58100"/>
          </a:xfrm>
          <a:solidFill>
            <a:schemeClr val="accent1">
              <a:lumMod val="50000"/>
            </a:schemeClr>
          </a:solidFill>
        </p:grpSpPr>
        <p:sp>
          <p:nvSpPr>
            <p:cNvPr id="124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814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авнобедренный треугольник 28"/>
          <p:cNvSpPr/>
          <p:nvPr/>
        </p:nvSpPr>
        <p:spPr>
          <a:xfrm rot="10800000">
            <a:off x="6434264" y="1688932"/>
            <a:ext cx="1412543" cy="266131"/>
          </a:xfrm>
          <a:prstGeom prst="triangle">
            <a:avLst>
              <a:gd name="adj" fmla="val 47102"/>
            </a:avLst>
          </a:prstGeom>
          <a:solidFill>
            <a:schemeClr val="accent4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sp>
        <p:nvSpPr>
          <p:cNvPr id="2" name="Равнобедренный треугольник 1"/>
          <p:cNvSpPr/>
          <p:nvPr/>
        </p:nvSpPr>
        <p:spPr>
          <a:xfrm rot="10800000">
            <a:off x="573222" y="1688931"/>
            <a:ext cx="1412543" cy="266131"/>
          </a:xfrm>
          <a:prstGeom prst="triangle">
            <a:avLst>
              <a:gd name="adj" fmla="val 47102"/>
            </a:avLst>
          </a:prstGeom>
          <a:solidFill>
            <a:schemeClr val="accent4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sp>
        <p:nvSpPr>
          <p:cNvPr id="5" name="Google Shape;5489;p84"/>
          <p:cNvSpPr>
            <a:spLocks noGrp="1"/>
          </p:cNvSpPr>
          <p:nvPr>
            <p:ph type="subTitle" idx="1"/>
          </p:nvPr>
        </p:nvSpPr>
        <p:spPr>
          <a:xfrm>
            <a:off x="140632" y="1999151"/>
            <a:ext cx="2706084" cy="659921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68537" tIns="68537" rIns="68537" bIns="68537" anchor="ctr" anchorCtr="0">
            <a:noAutofit/>
          </a:bodyPr>
          <a:lstStyle/>
          <a:p>
            <a:pPr algn="ctr"/>
            <a:r>
              <a:rPr lang="ru-RU" sz="2400" b="1" kern="1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+mn-ea"/>
                <a:cs typeface="+mn-cs"/>
                <a:sym typeface="Arial"/>
              </a:rPr>
              <a:t>Пункт 3</a:t>
            </a:r>
            <a:r>
              <a:rPr lang="ru-RU" sz="1800" b="1" kern="1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+mn-ea"/>
                <a:cs typeface="+mn-cs"/>
                <a:sym typeface="Arial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12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Google Shape;5489;p84"/>
          <p:cNvSpPr txBox="1">
            <a:spLocks/>
          </p:cNvSpPr>
          <p:nvPr/>
        </p:nvSpPr>
        <p:spPr>
          <a:xfrm>
            <a:off x="2985194" y="1999131"/>
            <a:ext cx="2706084" cy="644824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68537" tIns="68537" rIns="68537" bIns="68537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Пункт 4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.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Google Shape;5489;p84"/>
          <p:cNvSpPr txBox="1">
            <a:spLocks/>
          </p:cNvSpPr>
          <p:nvPr/>
        </p:nvSpPr>
        <p:spPr>
          <a:xfrm>
            <a:off x="5785928" y="2013274"/>
            <a:ext cx="3105845" cy="644824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68537" tIns="68537" rIns="68537" bIns="68537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Пункт 5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.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Google Shape;5489;p84"/>
          <p:cNvSpPr txBox="1">
            <a:spLocks/>
          </p:cNvSpPr>
          <p:nvPr/>
        </p:nvSpPr>
        <p:spPr>
          <a:xfrm>
            <a:off x="177296" y="634042"/>
            <a:ext cx="8714457" cy="1255142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68537" tIns="68537" rIns="68537" bIns="68537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Статья 31.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Адаптивная физическая культура, физическая реабилитация инвалидов и лиц с ограниченными возможностями здоровья. Спорт инвалидов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2938" y="2756161"/>
            <a:ext cx="2717321" cy="153602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Спорт инвалидов 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(адаптивный спорт) направлен </a:t>
            </a:r>
            <a:r>
              <a:rPr lang="ru-RU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 социальную адаптацию и физическую реабилитацию 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инвалидов и лиц с ограниченными возможностями здоровья.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967377" y="2760479"/>
            <a:ext cx="2717321" cy="153170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Развитие спорта инвалидов и лиц с ограниченными возможностями здоровья основывается на </a:t>
            </a:r>
            <a:r>
              <a:rPr lang="ru-RU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принципах приоритетности, массового распространения и доступности 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занятий спортом.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785928" y="2751858"/>
            <a:ext cx="3105845" cy="20369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Для инвалидов и лиц с ограниченными возможностями здоровья, обучающихся в соответствующих </a:t>
            </a:r>
            <a:r>
              <a:rPr lang="ru-RU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образовательных организациях, организуются занятия с 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использованием средств адаптивной физической культуры и адаптивного спорта с учетом индивидуальных способностей и состояния здоровья таких обучающихся.</a:t>
            </a:r>
          </a:p>
        </p:txBody>
      </p:sp>
    </p:spTree>
    <p:extLst>
      <p:ext uri="{BB962C8B-B14F-4D97-AF65-F5344CB8AC3E}">
        <p14:creationId xmlns:p14="http://schemas.microsoft.com/office/powerpoint/2010/main" val="334946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Равнобедренный треугольник 28"/>
          <p:cNvSpPr/>
          <p:nvPr/>
        </p:nvSpPr>
        <p:spPr>
          <a:xfrm rot="10800000">
            <a:off x="6434264" y="1688932"/>
            <a:ext cx="1412543" cy="266131"/>
          </a:xfrm>
          <a:prstGeom prst="triangle">
            <a:avLst>
              <a:gd name="adj" fmla="val 47102"/>
            </a:avLst>
          </a:prstGeom>
          <a:solidFill>
            <a:schemeClr val="accent4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sp>
        <p:nvSpPr>
          <p:cNvPr id="2" name="Равнобедренный треугольник 1"/>
          <p:cNvSpPr/>
          <p:nvPr/>
        </p:nvSpPr>
        <p:spPr>
          <a:xfrm rot="10800000">
            <a:off x="573222" y="1688931"/>
            <a:ext cx="1412543" cy="266131"/>
          </a:xfrm>
          <a:prstGeom prst="triangle">
            <a:avLst>
              <a:gd name="adj" fmla="val 47102"/>
            </a:avLst>
          </a:prstGeom>
          <a:solidFill>
            <a:schemeClr val="accent4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sp>
        <p:nvSpPr>
          <p:cNvPr id="5" name="Google Shape;5489;p84"/>
          <p:cNvSpPr>
            <a:spLocks noGrp="1"/>
          </p:cNvSpPr>
          <p:nvPr>
            <p:ph type="subTitle" idx="1"/>
          </p:nvPr>
        </p:nvSpPr>
        <p:spPr>
          <a:xfrm>
            <a:off x="140632" y="1999151"/>
            <a:ext cx="4234298" cy="659921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68537" tIns="68537" rIns="68537" bIns="68537" anchor="ctr" anchorCtr="0">
            <a:noAutofit/>
          </a:bodyPr>
          <a:lstStyle/>
          <a:p>
            <a:pPr algn="ctr"/>
            <a:r>
              <a:rPr lang="ru-RU" sz="2400" b="1" kern="1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+mn-ea"/>
                <a:cs typeface="+mn-cs"/>
                <a:sym typeface="Arial"/>
              </a:rPr>
              <a:t>Пункт 6.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Google Shape;5489;p84"/>
          <p:cNvSpPr txBox="1">
            <a:spLocks/>
          </p:cNvSpPr>
          <p:nvPr/>
        </p:nvSpPr>
        <p:spPr>
          <a:xfrm>
            <a:off x="4434052" y="1999131"/>
            <a:ext cx="4457700" cy="644824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68537" tIns="68537" rIns="68537" bIns="68537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Пункт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7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.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Google Shape;5489;p84"/>
          <p:cNvSpPr txBox="1">
            <a:spLocks/>
          </p:cNvSpPr>
          <p:nvPr/>
        </p:nvSpPr>
        <p:spPr>
          <a:xfrm>
            <a:off x="177296" y="634042"/>
            <a:ext cx="8714457" cy="1255142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68537" tIns="68537" rIns="68537" bIns="68537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Статья 31.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Адаптивная физическая культура, физическая реабилитация инвалидов и лиц с ограниченными возможностями здоровья. Спорт инвалидов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2938" y="2756140"/>
            <a:ext cx="4228355" cy="204785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Федеральный орган исполнительной власти в области физической культуры и спорта, органы исполнительной власти субъектов Российской Федерации, органы местного самоуправления совместно с общественными объединениями инвалидов способствуют интеграции инвалидов и лиц с ограниченными возможностями здоровья в систему физической культуры, физического воспитания и спорта посредством </a:t>
            </a:r>
            <a:r>
              <a:rPr lang="ru-RU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физкультурно-спортивных организаций.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434052" y="2751837"/>
            <a:ext cx="4457700" cy="20521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>
              <a:lnSpc>
                <a:spcPct val="80000"/>
              </a:lnSpc>
            </a:pP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Федеральный орган исполнительной власти в области </a:t>
            </a:r>
            <a:r>
              <a:rPr lang="ru-RU" sz="1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органы исполнительной власти субъектов РФ, органы местного самоуправления, физкультурно-спортивные организации, в том числе физкультурно-спортивные объединения инвалидов, </a:t>
            </a:r>
            <a:r>
              <a:rPr lang="ru-RU" sz="1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организуют проведение физкультурных мероприятий и спортивных мероприятий с участием инвалидов и лиц с ограниченными возможностями здоровья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создают ДЮСАШ, адаптивные детско-юношеские клубы физической подготовки. Образовательные организации вправе создавать филиалы, отделения, структурные подразделения по адаптивному спорту.</a:t>
            </a:r>
          </a:p>
        </p:txBody>
      </p:sp>
    </p:spTree>
    <p:extLst>
      <p:ext uri="{BB962C8B-B14F-4D97-AF65-F5344CB8AC3E}">
        <p14:creationId xmlns:p14="http://schemas.microsoft.com/office/powerpoint/2010/main" val="394158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89;p84"/>
          <p:cNvSpPr txBox="1">
            <a:spLocks/>
          </p:cNvSpPr>
          <p:nvPr/>
        </p:nvSpPr>
        <p:spPr>
          <a:xfrm>
            <a:off x="5785927" y="1676721"/>
            <a:ext cx="3105845" cy="644824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68537" tIns="68537" rIns="68537" bIns="68537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1600"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sym typeface="Syne"/>
              </a:rPr>
              <a:t>Пункт 4. </a:t>
            </a:r>
          </a:p>
        </p:txBody>
      </p:sp>
      <p:sp>
        <p:nvSpPr>
          <p:cNvPr id="5" name="Google Shape;5489;p84"/>
          <p:cNvSpPr>
            <a:spLocks noGrp="1"/>
          </p:cNvSpPr>
          <p:nvPr>
            <p:ph type="subTitle" idx="1"/>
          </p:nvPr>
        </p:nvSpPr>
        <p:spPr>
          <a:xfrm>
            <a:off x="122932" y="1816881"/>
            <a:ext cx="2706084" cy="659921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68537" tIns="68537" rIns="68537" bIns="68537" anchor="ctr" anchorCtr="0">
            <a:noAutofit/>
          </a:bodyPr>
          <a:lstStyle/>
          <a:p>
            <a:pPr marL="0" indent="0" algn="ctr">
              <a:lnSpc>
                <a:spcPct val="90000"/>
              </a:lnSpc>
              <a:spcBef>
                <a:spcPts val="1000"/>
              </a:spcBef>
              <a:buClr>
                <a:srgbClr val="000000"/>
              </a:buClr>
            </a:pPr>
            <a:r>
              <a:rPr lang="ru-RU" sz="2400" b="1" kern="1200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  <a:ea typeface="+mn-ea"/>
                <a:cs typeface="+mn-cs"/>
                <a:sym typeface="Arial"/>
              </a:rPr>
              <a:t>Пункт 1.</a:t>
            </a:r>
          </a:p>
        </p:txBody>
      </p:sp>
      <p:sp>
        <p:nvSpPr>
          <p:cNvPr id="29" name="Равнобедренный треугольник 28"/>
          <p:cNvSpPr/>
          <p:nvPr/>
        </p:nvSpPr>
        <p:spPr>
          <a:xfrm rot="10800000">
            <a:off x="6434264" y="1688932"/>
            <a:ext cx="1412543" cy="266131"/>
          </a:xfrm>
          <a:prstGeom prst="triangle">
            <a:avLst>
              <a:gd name="adj" fmla="val 47102"/>
            </a:avLst>
          </a:prstGeom>
          <a:solidFill>
            <a:schemeClr val="accent4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sp>
        <p:nvSpPr>
          <p:cNvPr id="2" name="Равнобедренный треугольник 1"/>
          <p:cNvSpPr/>
          <p:nvPr/>
        </p:nvSpPr>
        <p:spPr>
          <a:xfrm rot="10800000">
            <a:off x="573222" y="1688931"/>
            <a:ext cx="1412543" cy="266131"/>
          </a:xfrm>
          <a:prstGeom prst="triangle">
            <a:avLst>
              <a:gd name="adj" fmla="val 47102"/>
            </a:avLst>
          </a:prstGeom>
          <a:solidFill>
            <a:schemeClr val="accent4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624029" y="4788783"/>
            <a:ext cx="2267744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14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Google Shape;5489;p84"/>
          <p:cNvSpPr txBox="1">
            <a:spLocks/>
          </p:cNvSpPr>
          <p:nvPr/>
        </p:nvSpPr>
        <p:spPr>
          <a:xfrm>
            <a:off x="2952858" y="1999131"/>
            <a:ext cx="2706084" cy="644824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68537" tIns="68537" rIns="68537" bIns="68537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Пункт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3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Bahnschrift" panose="020B0502040204020203" pitchFamily="34" charset="0"/>
              </a:rPr>
              <a:t>. 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Google Shape;5489;p84"/>
          <p:cNvSpPr txBox="1">
            <a:spLocks/>
          </p:cNvSpPr>
          <p:nvPr/>
        </p:nvSpPr>
        <p:spPr>
          <a:xfrm>
            <a:off x="122933" y="566842"/>
            <a:ext cx="8714457" cy="1255142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68537" tIns="68537" rIns="68537" bIns="68537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Статья 12.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Паралимпийское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движение России,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сурдлимпийское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движение России, специальная олимпиада России.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Паралимпийский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комитет России, </a:t>
            </a:r>
            <a:r>
              <a:rPr lang="ru-RU" sz="1800" b="1" dirty="0" err="1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Сурдлимпийский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 комитет России, Специальная олимпиада России</a:t>
            </a:r>
            <a:endParaRPr lang="ru-RU" sz="18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2938" y="2514602"/>
            <a:ext cx="2717321" cy="227418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специальная олимпиада России – часть международной специальной олимпиады, целями которых являются содействие развитию физической культуры и спорта инвалидов и лиц с ОВЗ, укрепление международного сотрудничества в указанной сфере, участие в Всемирных специальных олимпийских играх..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967377" y="2760465"/>
            <a:ext cx="2717321" cy="20283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Специальная олимпиада России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представляет команду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специальной олимпиады России  Всемирных специальных олимпийских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играх…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785928" y="2415392"/>
            <a:ext cx="3105845" cy="236158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>
              <a:lnSpc>
                <a:spcPct val="80000"/>
              </a:lnSpc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Паралимпийский комитет России,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Сурдлимпийский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комитет России</a:t>
            </a:r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Специальная олимпиада России реализуют выполнение стоящих перед ними уставных задач и программ развития физической культуры и спорта за счет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собственных источников финансирования, в том числе за счет добровольных пожертвований граждан и организаций, а </a:t>
            </a:r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также за счет средств федерального бюджета, выделяемых в </a:t>
            </a:r>
            <a:r>
              <a:rPr lang="ru-RU" sz="12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установленном </a:t>
            </a:r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порядке.</a:t>
            </a:r>
          </a:p>
        </p:txBody>
      </p:sp>
    </p:spTree>
    <p:extLst>
      <p:ext uri="{BB962C8B-B14F-4D97-AF65-F5344CB8AC3E}">
        <p14:creationId xmlns:p14="http://schemas.microsoft.com/office/powerpoint/2010/main" val="47069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5654;p85"/>
          <p:cNvGrpSpPr/>
          <p:nvPr/>
        </p:nvGrpSpPr>
        <p:grpSpPr>
          <a:xfrm>
            <a:off x="766631" y="1521836"/>
            <a:ext cx="4473594" cy="2067822"/>
            <a:chOff x="729238" y="1179665"/>
            <a:chExt cx="1636117" cy="1526144"/>
          </a:xfrm>
          <a:solidFill>
            <a:schemeClr val="accent1">
              <a:lumMod val="50000"/>
            </a:schemeClr>
          </a:solidFill>
        </p:grpSpPr>
        <p:grpSp>
          <p:nvGrpSpPr>
            <p:cNvPr id="6" name="Google Shape;5655;p85"/>
            <p:cNvGrpSpPr/>
            <p:nvPr/>
          </p:nvGrpSpPr>
          <p:grpSpPr>
            <a:xfrm>
              <a:off x="729238" y="1179665"/>
              <a:ext cx="80700" cy="1526144"/>
              <a:chOff x="729238" y="1179665"/>
              <a:chExt cx="80700" cy="1526144"/>
            </a:xfrm>
            <a:grpFill/>
          </p:grpSpPr>
          <p:sp>
            <p:nvSpPr>
              <p:cNvPr id="106" name="Google Shape;5656;p85"/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5657;p85"/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5658;p85"/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Google Shape;5659;p85"/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5660;p85"/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5661;p85"/>
              <p:cNvSpPr/>
              <p:nvPr/>
            </p:nvSpPr>
            <p:spPr>
              <a:xfrm>
                <a:off x="72923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5662;p85"/>
              <p:cNvSpPr/>
              <p:nvPr/>
            </p:nvSpPr>
            <p:spPr>
              <a:xfrm>
                <a:off x="72923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5663;p85"/>
              <p:cNvSpPr/>
              <p:nvPr/>
            </p:nvSpPr>
            <p:spPr>
              <a:xfrm>
                <a:off x="72923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" name="Google Shape;5664;p85"/>
              <p:cNvSpPr/>
              <p:nvPr/>
            </p:nvSpPr>
            <p:spPr>
              <a:xfrm>
                <a:off x="72923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5665;p85"/>
              <p:cNvSpPr/>
              <p:nvPr/>
            </p:nvSpPr>
            <p:spPr>
              <a:xfrm>
                <a:off x="72923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" name="Google Shape;5666;p85"/>
            <p:cNvGrpSpPr/>
            <p:nvPr/>
          </p:nvGrpSpPr>
          <p:grpSpPr>
            <a:xfrm>
              <a:off x="903098" y="1179665"/>
              <a:ext cx="80700" cy="1526144"/>
              <a:chOff x="903098" y="1179665"/>
              <a:chExt cx="80700" cy="1526144"/>
            </a:xfrm>
            <a:grpFill/>
          </p:grpSpPr>
          <p:sp>
            <p:nvSpPr>
              <p:cNvPr id="96" name="Google Shape;5667;p85"/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5668;p85"/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5669;p85"/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5670;p85"/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5671;p85"/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5672;p85"/>
              <p:cNvSpPr/>
              <p:nvPr/>
            </p:nvSpPr>
            <p:spPr>
              <a:xfrm>
                <a:off x="90309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5673;p85"/>
              <p:cNvSpPr/>
              <p:nvPr/>
            </p:nvSpPr>
            <p:spPr>
              <a:xfrm>
                <a:off x="90309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5674;p85"/>
              <p:cNvSpPr/>
              <p:nvPr/>
            </p:nvSpPr>
            <p:spPr>
              <a:xfrm>
                <a:off x="90309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5675;p85"/>
              <p:cNvSpPr/>
              <p:nvPr/>
            </p:nvSpPr>
            <p:spPr>
              <a:xfrm>
                <a:off x="90309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5676;p85"/>
              <p:cNvSpPr/>
              <p:nvPr/>
            </p:nvSpPr>
            <p:spPr>
              <a:xfrm>
                <a:off x="90309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" name="Google Shape;5677;p85"/>
            <p:cNvGrpSpPr/>
            <p:nvPr/>
          </p:nvGrpSpPr>
          <p:grpSpPr>
            <a:xfrm>
              <a:off x="1076958" y="1179665"/>
              <a:ext cx="80700" cy="1526144"/>
              <a:chOff x="1076958" y="1179665"/>
              <a:chExt cx="80700" cy="1526144"/>
            </a:xfrm>
            <a:grpFill/>
          </p:grpSpPr>
          <p:sp>
            <p:nvSpPr>
              <p:cNvPr id="86" name="Google Shape;5678;p85"/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5679;p85"/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5680;p85"/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5681;p85"/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5682;p85"/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5683;p85"/>
              <p:cNvSpPr/>
              <p:nvPr/>
            </p:nvSpPr>
            <p:spPr>
              <a:xfrm>
                <a:off x="107695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5684;p85"/>
              <p:cNvSpPr/>
              <p:nvPr/>
            </p:nvSpPr>
            <p:spPr>
              <a:xfrm>
                <a:off x="107695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5685;p85"/>
              <p:cNvSpPr/>
              <p:nvPr/>
            </p:nvSpPr>
            <p:spPr>
              <a:xfrm>
                <a:off x="107695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5686;p85"/>
              <p:cNvSpPr/>
              <p:nvPr/>
            </p:nvSpPr>
            <p:spPr>
              <a:xfrm>
                <a:off x="107695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5687;p85"/>
              <p:cNvSpPr/>
              <p:nvPr/>
            </p:nvSpPr>
            <p:spPr>
              <a:xfrm>
                <a:off x="107695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" name="Google Shape;5688;p85"/>
            <p:cNvGrpSpPr/>
            <p:nvPr/>
          </p:nvGrpSpPr>
          <p:grpSpPr>
            <a:xfrm>
              <a:off x="1247707" y="1179665"/>
              <a:ext cx="80700" cy="1526144"/>
              <a:chOff x="1247707" y="1179665"/>
              <a:chExt cx="80700" cy="1526144"/>
            </a:xfrm>
            <a:grpFill/>
          </p:grpSpPr>
          <p:sp>
            <p:nvSpPr>
              <p:cNvPr id="76" name="Google Shape;5689;p85"/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5690;p85"/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5691;p85"/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5692;p85"/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5693;p85"/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5694;p85"/>
              <p:cNvSpPr/>
              <p:nvPr/>
            </p:nvSpPr>
            <p:spPr>
              <a:xfrm>
                <a:off x="124770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5695;p85"/>
              <p:cNvSpPr/>
              <p:nvPr/>
            </p:nvSpPr>
            <p:spPr>
              <a:xfrm>
                <a:off x="124770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5696;p85"/>
              <p:cNvSpPr/>
              <p:nvPr/>
            </p:nvSpPr>
            <p:spPr>
              <a:xfrm>
                <a:off x="124770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5697;p85"/>
              <p:cNvSpPr/>
              <p:nvPr/>
            </p:nvSpPr>
            <p:spPr>
              <a:xfrm>
                <a:off x="124770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5698;p85"/>
              <p:cNvSpPr/>
              <p:nvPr/>
            </p:nvSpPr>
            <p:spPr>
              <a:xfrm>
                <a:off x="124770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" name="Google Shape;5699;p85"/>
            <p:cNvGrpSpPr/>
            <p:nvPr/>
          </p:nvGrpSpPr>
          <p:grpSpPr>
            <a:xfrm>
              <a:off x="1421567" y="1179665"/>
              <a:ext cx="80700" cy="1526144"/>
              <a:chOff x="1421567" y="1179665"/>
              <a:chExt cx="80700" cy="1526144"/>
            </a:xfrm>
            <a:grpFill/>
          </p:grpSpPr>
          <p:sp>
            <p:nvSpPr>
              <p:cNvPr id="66" name="Google Shape;5700;p85"/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5701;p85"/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5702;p85"/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5703;p85"/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5704;p85"/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5705;p85"/>
              <p:cNvSpPr/>
              <p:nvPr/>
            </p:nvSpPr>
            <p:spPr>
              <a:xfrm>
                <a:off x="142156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5706;p85"/>
              <p:cNvSpPr/>
              <p:nvPr/>
            </p:nvSpPr>
            <p:spPr>
              <a:xfrm>
                <a:off x="142156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5707;p85"/>
              <p:cNvSpPr/>
              <p:nvPr/>
            </p:nvSpPr>
            <p:spPr>
              <a:xfrm>
                <a:off x="142156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5708;p85"/>
              <p:cNvSpPr/>
              <p:nvPr/>
            </p:nvSpPr>
            <p:spPr>
              <a:xfrm>
                <a:off x="142156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5709;p85"/>
              <p:cNvSpPr/>
              <p:nvPr/>
            </p:nvSpPr>
            <p:spPr>
              <a:xfrm>
                <a:off x="142156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" name="Google Shape;5710;p85"/>
            <p:cNvGrpSpPr/>
            <p:nvPr/>
          </p:nvGrpSpPr>
          <p:grpSpPr>
            <a:xfrm>
              <a:off x="1592327" y="1179665"/>
              <a:ext cx="80700" cy="1526144"/>
              <a:chOff x="1592327" y="1179665"/>
              <a:chExt cx="80700" cy="1526144"/>
            </a:xfrm>
            <a:grpFill/>
          </p:grpSpPr>
          <p:sp>
            <p:nvSpPr>
              <p:cNvPr id="56" name="Google Shape;5711;p85"/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5712;p85"/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5713;p85"/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5714;p85"/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5715;p85"/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5716;p85"/>
              <p:cNvSpPr/>
              <p:nvPr/>
            </p:nvSpPr>
            <p:spPr>
              <a:xfrm>
                <a:off x="159232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5717;p85"/>
              <p:cNvSpPr/>
              <p:nvPr/>
            </p:nvSpPr>
            <p:spPr>
              <a:xfrm>
                <a:off x="159232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5718;p85"/>
              <p:cNvSpPr/>
              <p:nvPr/>
            </p:nvSpPr>
            <p:spPr>
              <a:xfrm>
                <a:off x="159232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5719;p85"/>
              <p:cNvSpPr/>
              <p:nvPr/>
            </p:nvSpPr>
            <p:spPr>
              <a:xfrm>
                <a:off x="159232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5720;p85"/>
              <p:cNvSpPr/>
              <p:nvPr/>
            </p:nvSpPr>
            <p:spPr>
              <a:xfrm>
                <a:off x="159232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" name="Google Shape;5721;p85"/>
            <p:cNvGrpSpPr/>
            <p:nvPr/>
          </p:nvGrpSpPr>
          <p:grpSpPr>
            <a:xfrm>
              <a:off x="1766187" y="1179665"/>
              <a:ext cx="80700" cy="1526144"/>
              <a:chOff x="1766187" y="1179665"/>
              <a:chExt cx="80700" cy="1526144"/>
            </a:xfrm>
            <a:grpFill/>
          </p:grpSpPr>
          <p:sp>
            <p:nvSpPr>
              <p:cNvPr id="46" name="Google Shape;5722;p85"/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5723;p85"/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5724;p85"/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5725;p85"/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5726;p85"/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5727;p85"/>
              <p:cNvSpPr/>
              <p:nvPr/>
            </p:nvSpPr>
            <p:spPr>
              <a:xfrm>
                <a:off x="176618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5728;p85"/>
              <p:cNvSpPr/>
              <p:nvPr/>
            </p:nvSpPr>
            <p:spPr>
              <a:xfrm>
                <a:off x="176618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5729;p85"/>
              <p:cNvSpPr/>
              <p:nvPr/>
            </p:nvSpPr>
            <p:spPr>
              <a:xfrm>
                <a:off x="176618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5730;p85"/>
              <p:cNvSpPr/>
              <p:nvPr/>
            </p:nvSpPr>
            <p:spPr>
              <a:xfrm>
                <a:off x="176618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5731;p85"/>
              <p:cNvSpPr/>
              <p:nvPr/>
            </p:nvSpPr>
            <p:spPr>
              <a:xfrm>
                <a:off x="176618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" name="Google Shape;5732;p85"/>
            <p:cNvGrpSpPr/>
            <p:nvPr/>
          </p:nvGrpSpPr>
          <p:grpSpPr>
            <a:xfrm>
              <a:off x="1936935" y="1179665"/>
              <a:ext cx="80700" cy="1526144"/>
              <a:chOff x="1936935" y="1179665"/>
              <a:chExt cx="80700" cy="1526144"/>
            </a:xfrm>
            <a:grpFill/>
          </p:grpSpPr>
          <p:sp>
            <p:nvSpPr>
              <p:cNvPr id="36" name="Google Shape;5733;p85"/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5734;p85"/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5735;p85"/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5736;p85"/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5737;p85"/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5738;p85"/>
              <p:cNvSpPr/>
              <p:nvPr/>
            </p:nvSpPr>
            <p:spPr>
              <a:xfrm>
                <a:off x="193693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5739;p85"/>
              <p:cNvSpPr/>
              <p:nvPr/>
            </p:nvSpPr>
            <p:spPr>
              <a:xfrm>
                <a:off x="193693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5740;p85"/>
              <p:cNvSpPr/>
              <p:nvPr/>
            </p:nvSpPr>
            <p:spPr>
              <a:xfrm>
                <a:off x="193693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5741;p85"/>
              <p:cNvSpPr/>
              <p:nvPr/>
            </p:nvSpPr>
            <p:spPr>
              <a:xfrm>
                <a:off x="193693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5742;p85"/>
              <p:cNvSpPr/>
              <p:nvPr/>
            </p:nvSpPr>
            <p:spPr>
              <a:xfrm>
                <a:off x="193693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" name="Google Shape;5743;p85"/>
            <p:cNvGrpSpPr/>
            <p:nvPr/>
          </p:nvGrpSpPr>
          <p:grpSpPr>
            <a:xfrm>
              <a:off x="2110795" y="1179665"/>
              <a:ext cx="80700" cy="1526144"/>
              <a:chOff x="2110795" y="1179665"/>
              <a:chExt cx="80700" cy="1526144"/>
            </a:xfrm>
            <a:grpFill/>
          </p:grpSpPr>
          <p:sp>
            <p:nvSpPr>
              <p:cNvPr id="26" name="Google Shape;5744;p85"/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5745;p85"/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5746;p85"/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5747;p85"/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5748;p85"/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5749;p85"/>
              <p:cNvSpPr/>
              <p:nvPr/>
            </p:nvSpPr>
            <p:spPr>
              <a:xfrm>
                <a:off x="211079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5750;p85"/>
              <p:cNvSpPr/>
              <p:nvPr/>
            </p:nvSpPr>
            <p:spPr>
              <a:xfrm>
                <a:off x="211079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5751;p85"/>
              <p:cNvSpPr/>
              <p:nvPr/>
            </p:nvSpPr>
            <p:spPr>
              <a:xfrm>
                <a:off x="211079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5752;p85"/>
              <p:cNvSpPr/>
              <p:nvPr/>
            </p:nvSpPr>
            <p:spPr>
              <a:xfrm>
                <a:off x="211079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5753;p85"/>
              <p:cNvSpPr/>
              <p:nvPr/>
            </p:nvSpPr>
            <p:spPr>
              <a:xfrm>
                <a:off x="211079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" name="Google Shape;5754;p85"/>
            <p:cNvGrpSpPr/>
            <p:nvPr/>
          </p:nvGrpSpPr>
          <p:grpSpPr>
            <a:xfrm>
              <a:off x="2284655" y="1179665"/>
              <a:ext cx="80700" cy="1526144"/>
              <a:chOff x="2284655" y="1179665"/>
              <a:chExt cx="80700" cy="1526144"/>
            </a:xfrm>
            <a:grpFill/>
          </p:grpSpPr>
          <p:sp>
            <p:nvSpPr>
              <p:cNvPr id="16" name="Google Shape;5755;p85"/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5756;p85"/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5757;p85"/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5758;p85"/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5759;p85"/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5760;p85"/>
              <p:cNvSpPr/>
              <p:nvPr/>
            </p:nvSpPr>
            <p:spPr>
              <a:xfrm>
                <a:off x="228465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5761;p85"/>
              <p:cNvSpPr/>
              <p:nvPr/>
            </p:nvSpPr>
            <p:spPr>
              <a:xfrm>
                <a:off x="228465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5762;p85"/>
              <p:cNvSpPr/>
              <p:nvPr/>
            </p:nvSpPr>
            <p:spPr>
              <a:xfrm>
                <a:off x="228465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5763;p85"/>
              <p:cNvSpPr/>
              <p:nvPr/>
            </p:nvSpPr>
            <p:spPr>
              <a:xfrm>
                <a:off x="228465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5764;p85"/>
              <p:cNvSpPr/>
              <p:nvPr/>
            </p:nvSpPr>
            <p:spPr>
              <a:xfrm>
                <a:off x="228465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53258" y="339502"/>
            <a:ext cx="3672409" cy="666920"/>
          </a:xfrm>
        </p:spPr>
        <p:txBody>
          <a:bodyPr/>
          <a:lstStyle/>
          <a:p>
            <a:pPr algn="ctr"/>
            <a:r>
              <a:rPr lang="ru-RU" sz="1800" dirty="0" smtClean="0">
                <a:latin typeface="Arial Black" pitchFamily="34" charset="0"/>
              </a:rPr>
              <a:t>Адаптивный </a:t>
            </a:r>
            <a:r>
              <a:rPr lang="ru-RU" sz="1800" dirty="0">
                <a:latin typeface="Arial Black" pitchFamily="34" charset="0"/>
              </a:rPr>
              <a:t>спорт, </a:t>
            </a:r>
            <a:br>
              <a:rPr lang="ru-RU" sz="1800" dirty="0">
                <a:latin typeface="Arial Black" pitchFamily="34" charset="0"/>
              </a:rPr>
            </a:br>
            <a:r>
              <a:rPr lang="ru-RU" sz="1800" dirty="0">
                <a:latin typeface="Arial Black" pitchFamily="34" charset="0"/>
              </a:rPr>
              <a:t>что есть в законе ниже?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1874" y="1793967"/>
            <a:ext cx="4146908" cy="1450783"/>
          </a:xfrm>
          <a:prstGeom prst="wedgeRectCallout">
            <a:avLst>
              <a:gd name="adj1" fmla="val -20453"/>
              <a:gd name="adj2" fmla="val 48880"/>
            </a:avLst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endParaRPr lang="ru-RU" dirty="0" smtClean="0">
              <a:solidFill>
                <a:srgbClr val="000000"/>
              </a:solidFill>
              <a:latin typeface="Bahnschrift" panose="020B0502040204020203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Bahnschrift" panose="020B0502040204020203" pitchFamily="34" charset="0"/>
              </a:rPr>
              <a:t>Федеральный закон от 24 ноября 1995 года N 181-ФЗ «О социальной защите инвалидов в российской федерации</a:t>
            </a:r>
            <a:r>
              <a:rPr lang="ru-RU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»</a:t>
            </a:r>
            <a:endParaRPr lang="ru-RU" dirty="0">
              <a:solidFill>
                <a:srgbClr val="000000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732240" y="4767264"/>
            <a:ext cx="241176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15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123" name="Google Shape;1596;p80"/>
          <p:cNvGrpSpPr/>
          <p:nvPr/>
        </p:nvGrpSpPr>
        <p:grpSpPr>
          <a:xfrm rot="10800000" flipH="1">
            <a:off x="5728811" y="2356770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124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20" name="Picture 2" descr="ÐÐ°ÑÑÐ¸Ð½ÐºÐ¸ Ð¿Ð¾ Ð·Ð°Ð¿ÑÐ¾ÑÑ ÑÐ· Ð¾ ÑÐ¾ÑÐ¸Ð°Ð»ÑÐ½Ð¾Ð¹ Ð·Ð°ÑÐ¸ÑÐµ Ð¸Ð½Ð²Ð°Ð»Ð¸Ð´Ð¾Ð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442" y="1324749"/>
            <a:ext cx="1883542" cy="277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3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494879" y="4767264"/>
            <a:ext cx="2649121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16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722145" y="1146963"/>
            <a:ext cx="7592038" cy="768569"/>
          </a:xfrm>
          <a:prstGeom prst="wedgeRectCallout">
            <a:avLst>
              <a:gd name="adj1" fmla="val -20833"/>
              <a:gd name="adj2" fmla="val 68071"/>
            </a:avLst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ru-RU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абз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Основные направления реабилитации и </a:t>
            </a:r>
            <a:r>
              <a:rPr lang="ru-RU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абилитации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инвалидов включают в себя: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физкультурно-оздоровительные мероприятия, спорт.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06" y="2369999"/>
            <a:ext cx="2710003" cy="171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667" y="2369999"/>
            <a:ext cx="2535050" cy="171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992" y="2090983"/>
            <a:ext cx="3671888" cy="226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1761" y="411017"/>
            <a:ext cx="4896544" cy="415881"/>
          </a:xfrm>
        </p:spPr>
        <p:txBody>
          <a:bodyPr/>
          <a:lstStyle/>
          <a:p>
            <a:pPr algn="ctr"/>
            <a:r>
              <a:rPr lang="ru-RU" sz="1800" dirty="0">
                <a:latin typeface="Arial Black" pitchFamily="34" charset="0"/>
              </a:rPr>
              <a:t>Статья 9. Понятие </a:t>
            </a:r>
            <a:r>
              <a:rPr lang="ru-RU" sz="1800" dirty="0" smtClean="0">
                <a:latin typeface="Arial Black" pitchFamily="34" charset="0"/>
              </a:rPr>
              <a:t>реабилитации</a:t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 </a:t>
            </a:r>
            <a:r>
              <a:rPr lang="ru-RU" sz="1800" dirty="0">
                <a:latin typeface="Arial Black" pitchFamily="34" charset="0"/>
              </a:rPr>
              <a:t>и </a:t>
            </a:r>
            <a:r>
              <a:rPr lang="ru-RU" sz="1800" dirty="0" err="1">
                <a:latin typeface="Arial Black" pitchFamily="34" charset="0"/>
              </a:rPr>
              <a:t>абилитации</a:t>
            </a:r>
            <a:r>
              <a:rPr lang="ru-RU" sz="1800" dirty="0">
                <a:latin typeface="Arial Black" pitchFamily="34" charset="0"/>
              </a:rPr>
              <a:t> инвалидов</a:t>
            </a:r>
            <a:endParaRPr lang="ru-RU" sz="1800" u="sng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93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444207" y="4767264"/>
            <a:ext cx="2699793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17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8375" y="1265183"/>
            <a:ext cx="8083894" cy="33895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748047" y="2636783"/>
            <a:ext cx="7592038" cy="1793325"/>
          </a:xfrm>
          <a:prstGeom prst="rect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1)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условия для беспрепятственного доступа к объектам социальной, инженерной и транспортной инфраструктур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(жилым, общественным и производственным зданиям, строениям и сооружениям, включая те, в которых расположены физкультурно-спортивные организации, организации культуры и другие организации),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 местам отдыха и к предоставляемым в них услугам;</a:t>
            </a: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722145" y="1146941"/>
            <a:ext cx="7592038" cy="1111470"/>
          </a:xfrm>
          <a:prstGeom prst="wedgeRectCallout">
            <a:avLst>
              <a:gd name="adj1" fmla="val -20833"/>
              <a:gd name="adj2" fmla="val 68071"/>
            </a:avLst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Федеральные органы государственной власти, органы государственной власти субъектов Российской Федерации, органы местного самоуправления (в сфере установленных полномочий), организации независимо от их организационно-правовых форм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обеспечивают инвалидам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(включая инвалидов, использующих кресла-коляски и собак-проводников):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8047" y="195486"/>
            <a:ext cx="7805819" cy="79208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1800" dirty="0">
                <a:latin typeface="Arial Black" pitchFamily="34" charset="0"/>
              </a:rPr>
              <a:t>Статья 15. Обеспечение беспрепятственного доступа инвалидов к объектам социальной, инженерной и транспортной инфраструктур</a:t>
            </a:r>
          </a:p>
        </p:txBody>
      </p:sp>
    </p:spTree>
    <p:extLst>
      <p:ext uri="{BB962C8B-B14F-4D97-AF65-F5344CB8AC3E}">
        <p14:creationId xmlns:p14="http://schemas.microsoft.com/office/powerpoint/2010/main" val="5077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771550"/>
            <a:ext cx="7345030" cy="10377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1500" dirty="0" smtClean="0">
                <a:latin typeface="Arial" pitchFamily="34" charset="0"/>
                <a:cs typeface="Arial" pitchFamily="34" charset="0"/>
              </a:rPr>
              <a:t>Приказ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Министерства спорта Российской Федерации от 24 августа 2015 г. № 825 «Об утверждении порядка обеспечения условий доступности для инвалидов объектов и предоставляемых услуг в сфере физической культуры и спорта, а также оказания инвалидам при этом необходимой помощи</a:t>
            </a:r>
            <a:r>
              <a:rPr lang="ru-RU" sz="1500" dirty="0" smtClean="0">
                <a:latin typeface="Arial" pitchFamily="34" charset="0"/>
                <a:cs typeface="Arial" pitchFamily="34" charset="0"/>
              </a:rPr>
              <a:t>»</a:t>
            </a:r>
            <a:br>
              <a:rPr lang="ru-RU" sz="1500" dirty="0" smtClean="0">
                <a:latin typeface="Arial" pitchFamily="34" charset="0"/>
                <a:cs typeface="Arial" pitchFamily="34" charset="0"/>
              </a:rPr>
            </a:br>
            <a:endParaRPr lang="ru-RU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18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2011"/>
            <a:ext cx="2880320" cy="291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67931" y="2138199"/>
            <a:ext cx="5876596" cy="2042866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68549" tIns="34289" rIns="68549" bIns="34289">
            <a:spAutoFit/>
          </a:bodyPr>
          <a:lstStyle/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Порядок обеспечения условий доступности для инвалидов объектов и предоставляемых услуг в сфере физической культуры и спорта, а также оказания инвалидам при этом необходимой помощи (далее - Порядок) определяет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правила обеспечения условий доступности для инвалидов объектов и предоставляемых услуг в сфере физической культуры и спорта, а также оказания инвалидам при этом необходимой помощи в преодолении барьеров,</a:t>
            </a:r>
            <a:r>
              <a:rPr lang="ru-RU" dirty="0">
                <a:latin typeface="Arial" pitchFamily="34" charset="0"/>
                <a:cs typeface="Arial" pitchFamily="34" charset="0"/>
              </a:rPr>
              <a:t> мешающих получению услуг и использованию объектов наравне с другими лицами.</a:t>
            </a:r>
          </a:p>
        </p:txBody>
      </p:sp>
    </p:spTree>
    <p:extLst>
      <p:ext uri="{BB962C8B-B14F-4D97-AF65-F5344CB8AC3E}">
        <p14:creationId xmlns:p14="http://schemas.microsoft.com/office/powerpoint/2010/main" val="131937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гнутая вправо стрелка 8"/>
          <p:cNvSpPr/>
          <p:nvPr/>
        </p:nvSpPr>
        <p:spPr>
          <a:xfrm flipH="1">
            <a:off x="2376814" y="1090869"/>
            <a:ext cx="607085" cy="764417"/>
          </a:xfrm>
          <a:prstGeom prst="curved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12699" y="267494"/>
            <a:ext cx="5052899" cy="409057"/>
          </a:xfrm>
        </p:spPr>
        <p:txBody>
          <a:bodyPr/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Спортивные </a:t>
            </a:r>
            <a:r>
              <a:rPr lang="ru-RU" sz="2400" dirty="0">
                <a:latin typeface="Arial Black" pitchFamily="34" charset="0"/>
              </a:rPr>
              <a:t>федерации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70089" y="4489290"/>
            <a:ext cx="4219000" cy="506434"/>
          </a:xfr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/>
          <a:lstStyle/>
          <a:p>
            <a:r>
              <a:rPr lang="ru-RU" sz="1500" b="1" dirty="0">
                <a:latin typeface="Arial" pitchFamily="34" charset="0"/>
                <a:cs typeface="Arial" pitchFamily="34" charset="0"/>
              </a:rPr>
              <a:t>способствование реабилитации и росту числа занимающихся </a:t>
            </a:r>
          </a:p>
          <a:p>
            <a:endParaRPr lang="ru-RU" sz="15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735640" y="485727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19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5237316" y="1090869"/>
            <a:ext cx="705209" cy="764417"/>
          </a:xfrm>
          <a:prstGeom prst="curved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4756" y="825423"/>
            <a:ext cx="8313708" cy="53091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500" dirty="0">
                <a:latin typeface="Arial" pitchFamily="34" charset="0"/>
                <a:cs typeface="Arial" pitchFamily="34" charset="0"/>
              </a:rPr>
              <a:t>образуют единую </a:t>
            </a:r>
            <a:r>
              <a:rPr lang="ru-RU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структуру административно-правового регулирования государственного управления адаптивной физической культурой и спортом в РФ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Документы с векторной иллюстрацией личных данных плоский мультяшный  бумажный документ | Премиум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21" y="2943231"/>
            <a:ext cx="1649578" cy="164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Выгнутая вправо стрелка 14"/>
          <p:cNvSpPr/>
          <p:nvPr/>
        </p:nvSpPr>
        <p:spPr>
          <a:xfrm>
            <a:off x="7330845" y="3884321"/>
            <a:ext cx="1433495" cy="1109875"/>
          </a:xfrm>
          <a:prstGeom prst="curved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93077" y="1546282"/>
            <a:ext cx="2063883" cy="3462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none" lIns="68549" tIns="34289" rIns="68549" bIns="34289">
            <a:spAutoFit/>
          </a:bodyPr>
          <a:lstStyle/>
          <a:p>
            <a:r>
              <a:rPr lang="ru-RU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видам спорта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7624" y="2346811"/>
            <a:ext cx="8313708" cy="48474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68549" tIns="34289" rIns="68549" bIns="34289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ru-RU" sz="1500" b="1" dirty="0">
                <a:latin typeface="Arial" pitchFamily="34" charset="0"/>
                <a:cs typeface="Arial" pitchFamily="34" charset="0"/>
              </a:rPr>
              <a:t>Ключевой проблемой является неразработанность нормативно-правовой базы физической культуры и спорта  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3526581" y="1910268"/>
            <a:ext cx="1196915" cy="328288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47041" y="4412715"/>
            <a:ext cx="2286000" cy="415497"/>
          </a:xfrm>
          <a:prstGeom prst="rect">
            <a:avLst/>
          </a:prstGeom>
          <a:solidFill>
            <a:schemeClr val="bg1"/>
          </a:solidFill>
        </p:spPr>
        <p:txBody>
          <a:bodyPr lIns="68549" tIns="34289" rIns="68549" bIns="34289">
            <a:spAutoFit/>
          </a:bodyPr>
          <a:lstStyle/>
          <a:p>
            <a:pPr algn="ctr"/>
            <a:r>
              <a:rPr lang="ru-RU" sz="1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индивидуальная программа реабилитации </a:t>
            </a:r>
            <a:endParaRPr lang="ru-RU" sz="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50076" y="3468824"/>
            <a:ext cx="2286000" cy="415497"/>
          </a:xfrm>
          <a:prstGeom prst="rect">
            <a:avLst/>
          </a:prstGeom>
        </p:spPr>
        <p:txBody>
          <a:bodyPr lIns="68549" tIns="34289" rIns="68549" bIns="34289">
            <a:spAutoFit/>
          </a:bodyPr>
          <a:lstStyle/>
          <a:p>
            <a:r>
              <a:rPr lang="ru-RU" sz="1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Графы «реабилитация средствами </a:t>
            </a:r>
            <a:r>
              <a:rPr lang="ru-RU" sz="11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ФКиС</a:t>
            </a:r>
            <a:r>
              <a:rPr lang="ru-RU" sz="1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 </a:t>
            </a:r>
            <a:endParaRPr lang="ru-R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654891" y="3030637"/>
            <a:ext cx="3675954" cy="1177242"/>
          </a:xfrm>
          <a:prstGeom prst="rect">
            <a:avLst/>
          </a:prstGeom>
          <a:solidFill>
            <a:schemeClr val="bg1"/>
          </a:solidFill>
          <a:ln w="3175">
            <a:solidFill>
              <a:srgbClr val="C00000"/>
            </a:solidFill>
          </a:ln>
        </p:spPr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Письмо </a:t>
            </a:r>
            <a:r>
              <a:rPr lang="ru-RU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Минспорта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России № МТ-03-07/1614, Минтруда России 13-5/10/В-1781 от 18.03.2016 «Об информировании и консультировании инвалида и членов его семьи по вопросам адаптивной физической культуры и адаптивного спорта» 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3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316886"/>
            <a:ext cx="6840760" cy="41588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400" dirty="0">
                <a:latin typeface="Arial Black" pitchFamily="34" charset="0"/>
              </a:rPr>
              <a:t>Система нормативно-правовых актов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16215" y="4767264"/>
            <a:ext cx="2627785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356346" y="1062340"/>
            <a:ext cx="8478372" cy="2595281"/>
          </a:xfrm>
          <a:prstGeom prst="wedgeRectCallout">
            <a:avLst>
              <a:gd name="adj1" fmla="val -18603"/>
              <a:gd name="adj2" fmla="val 79578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Нормативно-правовой акт </a:t>
            </a:r>
            <a:r>
              <a:rPr lang="ru-RU" sz="2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— это изданный в особом порядке правовой акт, принятый полномочным на то органом и содержащий </a:t>
            </a:r>
            <a:r>
              <a:rPr lang="ru-RU" sz="21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правовые нормы.</a:t>
            </a:r>
          </a:p>
          <a:p>
            <a:pPr algn="ctr"/>
            <a:endParaRPr lang="ru-RU" sz="2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Правовые нормы </a:t>
            </a:r>
            <a:r>
              <a:rPr lang="ru-RU" sz="2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общеобязательное правило поведения, регулирующее общественные отношения закрепленное в праве и обеспеченное государством.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95886"/>
            <a:ext cx="1212056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42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9149" y="20011"/>
            <a:ext cx="5115900" cy="999694"/>
          </a:xfrm>
        </p:spPr>
        <p:txBody>
          <a:bodyPr/>
          <a:lstStyle/>
          <a:p>
            <a:pPr algn="ctr"/>
            <a:r>
              <a:rPr lang="ru-RU" sz="2400" dirty="0">
                <a:latin typeface="Arial Black" pitchFamily="34" charset="0"/>
              </a:rPr>
              <a:t>Федеральные стандарты спортивной подготовки по спорту инвалидов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20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6540" t="14471" r="21925" b="5852"/>
          <a:stretch/>
        </p:blipFill>
        <p:spPr>
          <a:xfrm>
            <a:off x="136969" y="1137830"/>
            <a:ext cx="2091026" cy="20870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678" y="1853390"/>
            <a:ext cx="1991228" cy="24322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593" y="2257912"/>
            <a:ext cx="1915511" cy="216446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6969" y="3433215"/>
            <a:ext cx="2091026" cy="93487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100" dirty="0">
                <a:latin typeface="Arial" pitchFamily="34" charset="0"/>
                <a:cs typeface="Arial" pitchFamily="34" charset="0"/>
              </a:rPr>
              <a:t>Приказ «Об утверждении Федерального стандарта спортивной подготовки по виду спорта «футбол лиц с заболеванием ЦП»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308678" y="1137810"/>
            <a:ext cx="1991228" cy="76174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100" dirty="0">
                <a:latin typeface="Arial" pitchFamily="34" charset="0"/>
                <a:cs typeface="Arial" pitchFamily="34" charset="0"/>
              </a:rPr>
              <a:t>Приказ "Об утверждении Федерального стандарта спортивной подготовки по виду спорта спорт глухих"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479627" y="1137810"/>
            <a:ext cx="2057400" cy="1107994"/>
          </a:xfrm>
          <a:prstGeom prst="rect">
            <a:avLst/>
          </a:prstGeom>
          <a:solidFill>
            <a:schemeClr val="accent1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100" dirty="0">
                <a:latin typeface="Arial" pitchFamily="34" charset="0"/>
                <a:cs typeface="Arial" pitchFamily="34" charset="0"/>
              </a:rPr>
              <a:t>Приказ "Об утверждении Федерального стандарта спортивной подготовки по виду спорта спорт лиц с интеллектуальными нарушениями"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099" y="1137825"/>
            <a:ext cx="1906190" cy="2427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299926" y="3657621"/>
            <a:ext cx="2179723" cy="128111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100" dirty="0">
                <a:latin typeface="Arial" pitchFamily="34" charset="0"/>
                <a:cs typeface="Arial" pitchFamily="34" charset="0"/>
              </a:rPr>
              <a:t>Приказ "О внесении изменений в ФССП по виду спорта спорт лиц с интеллектуальными нарушениями, утвержденный приказом Министерства спорта РФ </a:t>
            </a:r>
          </a:p>
        </p:txBody>
      </p:sp>
    </p:spTree>
    <p:extLst>
      <p:ext uri="{BB962C8B-B14F-4D97-AF65-F5344CB8AC3E}">
        <p14:creationId xmlns:p14="http://schemas.microsoft.com/office/powerpoint/2010/main" val="351518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99592" y="175650"/>
            <a:ext cx="5115900" cy="811924"/>
          </a:xfrm>
        </p:spPr>
        <p:txBody>
          <a:bodyPr/>
          <a:lstStyle/>
          <a:p>
            <a:pPr algn="ctr"/>
            <a:r>
              <a:rPr lang="ru-RU" sz="2100" dirty="0">
                <a:latin typeface="Arial Black" pitchFamily="34" charset="0"/>
              </a:rPr>
              <a:t>Федеральные стандарты спортивной подготовки по спорту инвалидов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21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2860" y="3805344"/>
            <a:ext cx="2621116" cy="74635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100" dirty="0">
                <a:latin typeface="Arial" pitchFamily="34" charset="0"/>
                <a:cs typeface="Arial" pitchFamily="34" charset="0"/>
              </a:rPr>
              <a:t>Приказ "Об утверждении Федерального стандарта спортивной подготовки по виду спорта спорт лиц с поражением ОДА"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83976" y="1134450"/>
            <a:ext cx="2436143" cy="761746"/>
          </a:xfrm>
          <a:prstGeom prst="rect">
            <a:avLst/>
          </a:prstGeom>
          <a:solidFill>
            <a:schemeClr val="accent1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100" dirty="0">
                <a:latin typeface="Arial" pitchFamily="34" charset="0"/>
                <a:cs typeface="Arial" pitchFamily="34" charset="0"/>
              </a:rPr>
              <a:t>Приказ "Об утверждении Федерального стандарта спортивной подготовки по виду спорта спорт слепых"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101" y="1166211"/>
            <a:ext cx="1773620" cy="249784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776" y="1879500"/>
            <a:ext cx="2018543" cy="270787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41" y="1273296"/>
            <a:ext cx="1878806" cy="208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724128" y="3482178"/>
            <a:ext cx="2808312" cy="746356"/>
          </a:xfrm>
          <a:prstGeom prst="rect">
            <a:avLst/>
          </a:prstGeom>
          <a:solidFill>
            <a:schemeClr val="accent1"/>
          </a:solidFill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100" dirty="0">
                <a:latin typeface="Arial" pitchFamily="34" charset="0"/>
                <a:cs typeface="Arial" pitchFamily="34" charset="0"/>
              </a:rPr>
              <a:t>Приказ «Об утверждении Федерального стандарта спортивной подготовки по виду спорта спорт лиц с интеллектуальными нарушениями»</a:t>
            </a:r>
          </a:p>
        </p:txBody>
      </p:sp>
    </p:spTree>
    <p:extLst>
      <p:ext uri="{BB962C8B-B14F-4D97-AF65-F5344CB8AC3E}">
        <p14:creationId xmlns:p14="http://schemas.microsoft.com/office/powerpoint/2010/main" val="92453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52782" y="195486"/>
            <a:ext cx="3570857" cy="440226"/>
          </a:xfrm>
        </p:spPr>
        <p:txBody>
          <a:bodyPr/>
          <a:lstStyle/>
          <a:p>
            <a:pPr algn="ctr"/>
            <a:r>
              <a:rPr lang="ru-RU" sz="2100" dirty="0">
                <a:latin typeface="Arial Black" pitchFamily="34" charset="0"/>
                <a:cs typeface="Times New Roman" pitchFamily="18" charset="0"/>
              </a:rPr>
              <a:t>Адаптивный спорт </a:t>
            </a:r>
            <a:r>
              <a:rPr lang="ru-RU" sz="2100" dirty="0" smtClean="0">
                <a:latin typeface="Arial Black" pitchFamily="34" charset="0"/>
                <a:cs typeface="Times New Roman" pitchFamily="18" charset="0"/>
              </a:rPr>
              <a:t/>
            </a:r>
            <a:br>
              <a:rPr lang="ru-RU" sz="2100" dirty="0" smtClean="0">
                <a:latin typeface="Arial Black" pitchFamily="34" charset="0"/>
                <a:cs typeface="Times New Roman" pitchFamily="18" charset="0"/>
              </a:rPr>
            </a:br>
            <a:r>
              <a:rPr lang="ru-RU" sz="2100" dirty="0" smtClean="0">
                <a:latin typeface="Arial Black" pitchFamily="34" charset="0"/>
                <a:cs typeface="Times New Roman" pitchFamily="18" charset="0"/>
              </a:rPr>
              <a:t>в </a:t>
            </a:r>
            <a:r>
              <a:rPr lang="ru-RU" sz="2100" dirty="0">
                <a:latin typeface="Arial Black" pitchFamily="34" charset="0"/>
                <a:cs typeface="Times New Roman" pitchFamily="18" charset="0"/>
              </a:rPr>
              <a:t>мировом сообществе</a:t>
            </a:r>
            <a:endParaRPr lang="ru-RU" sz="2100" dirty="0">
              <a:latin typeface="Arial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732240" y="473198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22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Picture 7" descr="C:\Users\Альбина\Desktop\АДАПТИВНЫЙ СПОРТ СХЕМЫ\1200px-IPC_logo_(2004)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906" y="1923202"/>
            <a:ext cx="2549066" cy="19181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Picture 10" descr="C:\Users\Альбина\Desktop\АДАПТИВНЫЙ СПОРТ СХЕМЫ\2000px-Deaflympics_logo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492" y="1923202"/>
            <a:ext cx="2381439" cy="19181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Picture 13" descr="C:\Users\Альбина\Desktop\АДАПТИВНЫЙ СПОРТ СХЕМЫ\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4594" y="1923202"/>
            <a:ext cx="2267797" cy="191817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00565" y="4132314"/>
            <a:ext cx="5122769" cy="599670"/>
          </a:xfrm>
          <a:prstGeom prst="rect">
            <a:avLst/>
          </a:prstGeom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sz="1500" b="1" dirty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Другие направления Адаптивного спорта</a:t>
            </a: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400906" y="922303"/>
            <a:ext cx="2549066" cy="693611"/>
          </a:xfrm>
          <a:prstGeom prst="wedgeRectCallout">
            <a:avLst>
              <a:gd name="adj1" fmla="val -21247"/>
              <a:gd name="adj2" fmla="val 61738"/>
            </a:avLst>
          </a:prstGeom>
          <a:solidFill>
            <a:schemeClr val="accent4"/>
          </a:solidFill>
          <a:ln w="31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Паралимпийские игры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3347492" y="922303"/>
            <a:ext cx="2381439" cy="693611"/>
          </a:xfrm>
          <a:prstGeom prst="wedgeRectCallout">
            <a:avLst>
              <a:gd name="adj1" fmla="val -21247"/>
              <a:gd name="adj2" fmla="val 61738"/>
            </a:avLst>
          </a:prstGeom>
          <a:solidFill>
            <a:schemeClr val="accent4"/>
          </a:solidFill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Arial Black" pitchFamily="34" charset="0"/>
              </a:rPr>
              <a:t>Сурдлимпийские</a:t>
            </a:r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 игры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6044594" y="922303"/>
            <a:ext cx="2267797" cy="693611"/>
          </a:xfrm>
          <a:prstGeom prst="wedgeRectCallout">
            <a:avLst>
              <a:gd name="adj1" fmla="val -21247"/>
              <a:gd name="adj2" fmla="val 61738"/>
            </a:avLst>
          </a:prstGeom>
          <a:solidFill>
            <a:schemeClr val="accent4"/>
          </a:solidFill>
          <a:ln w="31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Специальная Олимпиада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26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5345" y="339502"/>
            <a:ext cx="5115900" cy="403476"/>
          </a:xfrm>
        </p:spPr>
        <p:txBody>
          <a:bodyPr/>
          <a:lstStyle/>
          <a:p>
            <a:r>
              <a:rPr lang="ru-RU" sz="2100" dirty="0" err="1">
                <a:latin typeface="Arial Black" pitchFamily="34" charset="0"/>
              </a:rPr>
              <a:t>Паралимпийское</a:t>
            </a:r>
            <a:r>
              <a:rPr lang="ru-RU" sz="2100" dirty="0">
                <a:latin typeface="Arial Black" pitchFamily="34" charset="0"/>
              </a:rPr>
              <a:t> движение в РФ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660232" y="47319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23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433685" y="1378087"/>
            <a:ext cx="829920" cy="76343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 Black" pitchFamily="34" charset="0"/>
              </a:rPr>
              <a:t>89</a:t>
            </a:r>
          </a:p>
        </p:txBody>
      </p:sp>
      <p:sp>
        <p:nvSpPr>
          <p:cNvPr id="7" name="Овал 6"/>
          <p:cNvSpPr/>
          <p:nvPr/>
        </p:nvSpPr>
        <p:spPr>
          <a:xfrm>
            <a:off x="3433685" y="2320525"/>
            <a:ext cx="829920" cy="76343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 Black" pitchFamily="34" charset="0"/>
              </a:rPr>
              <a:t>64</a:t>
            </a:r>
          </a:p>
        </p:txBody>
      </p:sp>
      <p:sp>
        <p:nvSpPr>
          <p:cNvPr id="8" name="Овал 7"/>
          <p:cNvSpPr/>
          <p:nvPr/>
        </p:nvSpPr>
        <p:spPr>
          <a:xfrm>
            <a:off x="3433685" y="3405298"/>
            <a:ext cx="829920" cy="763439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Arial Black" pitchFamily="34" charset="0"/>
              </a:rPr>
              <a:t>25</a:t>
            </a:r>
          </a:p>
        </p:txBody>
      </p:sp>
      <p:grpSp>
        <p:nvGrpSpPr>
          <p:cNvPr id="9" name="Google Shape;1596;p80"/>
          <p:cNvGrpSpPr/>
          <p:nvPr/>
        </p:nvGrpSpPr>
        <p:grpSpPr>
          <a:xfrm rot="10800000" flipH="1">
            <a:off x="4374869" y="1507167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10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4857340" y="1586683"/>
            <a:ext cx="1639247" cy="346249"/>
          </a:xfrm>
          <a:prstGeom prst="rect">
            <a:avLst/>
          </a:prstGeom>
        </p:spPr>
        <p:txBody>
          <a:bodyPr wrap="none" lIns="68549" tIns="34289" rIns="68549" bIns="34289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субъектов</a:t>
            </a:r>
            <a:r>
              <a:rPr lang="ru-RU" sz="1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РФ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79702" y="2513265"/>
            <a:ext cx="4129249" cy="623248"/>
          </a:xfrm>
          <a:prstGeom prst="rect">
            <a:avLst/>
          </a:prstGeom>
        </p:spPr>
        <p:txBody>
          <a:bodyPr wrap="square" lIns="68549" tIns="34289" rIns="68549" bIns="34289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задействованы в </a:t>
            </a:r>
            <a:r>
              <a:rPr lang="ru-RU" sz="18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паралимпийском</a:t>
            </a:r>
            <a:r>
              <a:rPr lang="ru-RU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движении</a:t>
            </a:r>
          </a:p>
        </p:txBody>
      </p:sp>
      <p:grpSp>
        <p:nvGrpSpPr>
          <p:cNvPr id="14" name="Google Shape;1596;p80"/>
          <p:cNvGrpSpPr/>
          <p:nvPr/>
        </p:nvGrpSpPr>
        <p:grpSpPr>
          <a:xfrm rot="10800000" flipH="1">
            <a:off x="4374869" y="2508243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15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7" name="Google Shape;1596;p80"/>
          <p:cNvGrpSpPr/>
          <p:nvPr/>
        </p:nvGrpSpPr>
        <p:grpSpPr>
          <a:xfrm rot="10800000" flipH="1">
            <a:off x="4374869" y="3534378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18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4779702" y="3475374"/>
            <a:ext cx="4129249" cy="623248"/>
          </a:xfrm>
          <a:prstGeom prst="rect">
            <a:avLst/>
          </a:prstGeom>
        </p:spPr>
        <p:txBody>
          <a:bodyPr wrap="square" lIns="68549" tIns="34289" rIns="68549" bIns="34289">
            <a:spAutoFit/>
          </a:bodyPr>
          <a:lstStyle/>
          <a:p>
            <a:r>
              <a:rPr lang="ru-RU" sz="1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субъектов не имеют региональных отделений</a:t>
            </a:r>
          </a:p>
        </p:txBody>
      </p:sp>
      <p:pic>
        <p:nvPicPr>
          <p:cNvPr id="14338" name="Picture 2" descr="Модная стилизованная иллюстрация паралимпийского движения бегущего человека  линия векторного силуэта паралимпийского бега | Премиум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68" b="100000" l="0" r="97923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28184" y="872109"/>
            <a:ext cx="1779953" cy="177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1" t="19420" r="18103" b="14405"/>
          <a:stretch/>
        </p:blipFill>
        <p:spPr bwMode="auto">
          <a:xfrm>
            <a:off x="11" y="1919578"/>
            <a:ext cx="3275846" cy="1899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 descr="ПКР проводит курсы повышения квалификации тренеров и специалистов по  настольному теннису, плаванию, легкой атлетике и пауэрлифтингу | ПКР | Паралимпийский  комитет Росси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4380"/>
            <a:ext cx="1113841" cy="111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65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425" y="1608081"/>
            <a:ext cx="4954724" cy="1182168"/>
          </a:xfrm>
          <a:prstGeom prst="wedgeRectCallout">
            <a:avLst>
              <a:gd name="adj1" fmla="val -20453"/>
              <a:gd name="adj2" fmla="val 48880"/>
            </a:avLst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85725" indent="28575" algn="ctr"/>
            <a:r>
              <a:rPr lang="ru-RU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развитие адаптивной физической культуры и адаптивного спорта, физической реабилитации лиц с ограниченными возможностями здоровья и инвалидов, включая развитие системы спортивно-адаптивных школ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88224" y="47319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24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290" y="1608081"/>
            <a:ext cx="1912911" cy="236433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246" y="2213264"/>
            <a:ext cx="1372553" cy="18900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220309" y="3044776"/>
            <a:ext cx="4954724" cy="927659"/>
          </a:xfrm>
          <a:prstGeom prst="wedgeRectCallout">
            <a:avLst>
              <a:gd name="adj1" fmla="val -20453"/>
              <a:gd name="adj2" fmla="val 48880"/>
            </a:avLst>
          </a:prstGeom>
          <a:solidFill>
            <a:schemeClr val="accent4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49" tIns="34289" rIns="68549" bIns="34289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содействие оздоровлению населения средствами адаптивной физической культуры (в том числе вследствие перенесенных заболеваний, вызванных новой </a:t>
            </a:r>
            <a:r>
              <a:rPr lang="ru-RU" sz="15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коронавирусной</a:t>
            </a:r>
            <a:r>
              <a:rPr lang="ru-RU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инфекцией COVID-19)</a:t>
            </a:r>
          </a:p>
        </p:txBody>
      </p:sp>
      <p:grpSp>
        <p:nvGrpSpPr>
          <p:cNvPr id="9" name="Google Shape;1596;p80"/>
          <p:cNvGrpSpPr/>
          <p:nvPr/>
        </p:nvGrpSpPr>
        <p:grpSpPr>
          <a:xfrm rot="10800000" flipH="1">
            <a:off x="5185028" y="1960644"/>
            <a:ext cx="343029" cy="505240"/>
            <a:chOff x="4660325" y="1866850"/>
            <a:chExt cx="68350" cy="58100"/>
          </a:xfrm>
          <a:solidFill>
            <a:schemeClr val="accent1">
              <a:lumMod val="50000"/>
            </a:schemeClr>
          </a:solidFill>
        </p:grpSpPr>
        <p:sp>
          <p:nvSpPr>
            <p:cNvPr id="10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" name="Google Shape;1596;p80"/>
          <p:cNvGrpSpPr/>
          <p:nvPr/>
        </p:nvGrpSpPr>
        <p:grpSpPr>
          <a:xfrm rot="10800000" flipH="1">
            <a:off x="5222417" y="3255966"/>
            <a:ext cx="343029" cy="505240"/>
            <a:chOff x="4660325" y="1866850"/>
            <a:chExt cx="68350" cy="58100"/>
          </a:xfrm>
          <a:solidFill>
            <a:schemeClr val="accent1">
              <a:lumMod val="50000"/>
            </a:schemeClr>
          </a:solidFill>
        </p:grpSpPr>
        <p:sp>
          <p:nvSpPr>
            <p:cNvPr id="13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67494"/>
            <a:ext cx="7031255" cy="940547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100" dirty="0">
                <a:latin typeface="Arial Black" pitchFamily="34" charset="0"/>
              </a:rPr>
              <a:t>Стратегия развития физической культуры и спорта в Российской Федерации на период до 2030 года</a:t>
            </a:r>
          </a:p>
        </p:txBody>
      </p:sp>
    </p:spTree>
    <p:extLst>
      <p:ext uri="{BB962C8B-B14F-4D97-AF65-F5344CB8AC3E}">
        <p14:creationId xmlns:p14="http://schemas.microsoft.com/office/powerpoint/2010/main" val="37171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Обвальное воскресенье | CastleCraft Wiki Вики | Fand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361" y="1999234"/>
            <a:ext cx="1698668" cy="118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Обвальное воскресенье | CastleCraft Wiki Вики | Fand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582" y="992407"/>
            <a:ext cx="1698668" cy="118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40428"/>
            <a:ext cx="7614968" cy="48710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1500" dirty="0">
                <a:latin typeface="Arial Black" pitchFamily="34" charset="0"/>
                <a:cs typeface="Arial" pitchFamily="34" charset="0"/>
              </a:rPr>
              <a:t>Текущее состояние согласно Стратегии развития физической культуры и спорта в Российской Федерации на период до 2030 </a:t>
            </a:r>
            <a:r>
              <a:rPr lang="ru-RU" sz="1500" dirty="0" smtClean="0">
                <a:latin typeface="Arial Black" pitchFamily="34" charset="0"/>
                <a:cs typeface="Arial" pitchFamily="34" charset="0"/>
              </a:rPr>
              <a:t>года</a:t>
            </a:r>
            <a:endParaRPr lang="ru-RU" sz="2100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962" y="4368637"/>
            <a:ext cx="8879306" cy="507383"/>
          </a:xfrm>
          <a:solidFill>
            <a:schemeClr val="bg1"/>
          </a:solidFill>
        </p:spPr>
        <p:txBody>
          <a:bodyPr/>
          <a:lstStyle/>
          <a:p>
            <a:r>
              <a:rPr lang="ru-RU" sz="1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Таким образом, дальнейшее повышение доступности спорта для лиц с ОВЗ и инвалидов, в том числе с учетом региональной специфики, остается одной из важных задач!</a:t>
            </a:r>
            <a:endParaRPr lang="ru-RU" sz="1500" b="1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88140" y="4869656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25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8203" y="1132053"/>
            <a:ext cx="3700733" cy="266610"/>
          </a:xfrm>
          <a:prstGeom prst="rect">
            <a:avLst/>
          </a:prstGeom>
        </p:spPr>
        <p:txBody>
          <a:bodyPr wrap="square" lIns="68549" tIns="34289" rIns="68549" bIns="34289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ключевые статистические показатели: </a:t>
            </a:r>
            <a:endParaRPr lang="ru-RU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82899" y="2005015"/>
            <a:ext cx="500778" cy="207749"/>
          </a:xfrm>
          <a:prstGeom prst="rect">
            <a:avLst/>
          </a:prstGeom>
        </p:spPr>
        <p:txBody>
          <a:bodyPr wrap="none" lIns="68549" tIns="34289" rIns="68549" bIns="34289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2012 г.</a:t>
            </a:r>
            <a:endParaRPr lang="ru-RU" sz="900" dirty="0"/>
          </a:p>
        </p:txBody>
      </p:sp>
      <p:sp>
        <p:nvSpPr>
          <p:cNvPr id="7" name="TextBox 6"/>
          <p:cNvSpPr txBox="1"/>
          <p:nvPr/>
        </p:nvSpPr>
        <p:spPr>
          <a:xfrm>
            <a:off x="4971749" y="1619188"/>
            <a:ext cx="507588" cy="242372"/>
          </a:xfrm>
          <a:prstGeom prst="rect">
            <a:avLst/>
          </a:prstGeom>
          <a:noFill/>
        </p:spPr>
        <p:txBody>
          <a:bodyPr wrap="none" lIns="68549" tIns="34289" rIns="68549" bIns="34289" rtlCol="0">
            <a:spAutoFit/>
          </a:bodyPr>
          <a:lstStyle/>
          <a:p>
            <a:r>
              <a:rPr lang="ru-RU" sz="1100" dirty="0">
                <a:latin typeface="Arial" pitchFamily="34" charset="0"/>
                <a:cs typeface="Arial" pitchFamily="34" charset="0"/>
              </a:rPr>
              <a:t>3,5 %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87362" y="1908682"/>
            <a:ext cx="500778" cy="207749"/>
          </a:xfrm>
          <a:prstGeom prst="rect">
            <a:avLst/>
          </a:prstGeom>
        </p:spPr>
        <p:txBody>
          <a:bodyPr wrap="none" lIns="68549" tIns="34289" rIns="68549" bIns="34289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2019 г.</a:t>
            </a:r>
            <a:endParaRPr lang="ru-RU" sz="900" dirty="0"/>
          </a:p>
        </p:txBody>
      </p:sp>
      <p:sp>
        <p:nvSpPr>
          <p:cNvPr id="10" name="TextBox 9"/>
          <p:cNvSpPr txBox="1"/>
          <p:nvPr/>
        </p:nvSpPr>
        <p:spPr>
          <a:xfrm>
            <a:off x="6052083" y="865444"/>
            <a:ext cx="588139" cy="242372"/>
          </a:xfrm>
          <a:prstGeom prst="rect">
            <a:avLst/>
          </a:prstGeom>
          <a:noFill/>
        </p:spPr>
        <p:txBody>
          <a:bodyPr wrap="none" lIns="68549" tIns="34289" rIns="68549" bIns="34289" rtlCol="0">
            <a:spAutoFit/>
          </a:bodyPr>
          <a:lstStyle/>
          <a:p>
            <a:r>
              <a:rPr lang="ru-RU" sz="1100" dirty="0">
                <a:latin typeface="Arial" pitchFamily="34" charset="0"/>
                <a:cs typeface="Arial" pitchFamily="34" charset="0"/>
              </a:rPr>
              <a:t>19,4 %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9172" y="1619197"/>
            <a:ext cx="4594959" cy="438578"/>
          </a:xfrm>
          <a:prstGeom prst="rect">
            <a:avLst/>
          </a:prstGeom>
          <a:solidFill>
            <a:schemeClr val="accent2"/>
          </a:solidFill>
        </p:spPr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доля систематически занимающихся спортом людей с ограниченными возможностями здоровья и инвалидов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14244" y="2764300"/>
            <a:ext cx="4755688" cy="438578"/>
          </a:xfrm>
          <a:prstGeom prst="rect">
            <a:avLst/>
          </a:prstGeom>
          <a:solidFill>
            <a:schemeClr val="accent2"/>
          </a:solidFill>
        </p:spPr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доля систематически занимающихся спортом людей с ограниченными возможностями здоровья и инвалидов</a:t>
            </a:r>
            <a:endParaRPr lang="ru-RU" sz="1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169680" y="3011826"/>
            <a:ext cx="500778" cy="207749"/>
          </a:xfrm>
          <a:prstGeom prst="rect">
            <a:avLst/>
          </a:prstGeom>
        </p:spPr>
        <p:txBody>
          <a:bodyPr wrap="none" lIns="68549" tIns="34289" rIns="68549" bIns="34289">
            <a:spAutoFit/>
          </a:bodyPr>
          <a:lstStyle/>
          <a:p>
            <a:r>
              <a:rPr lang="ru-RU" sz="9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2020 г.</a:t>
            </a:r>
            <a:endParaRPr lang="ru-RU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6158529" y="2626012"/>
            <a:ext cx="467914" cy="242372"/>
          </a:xfrm>
          <a:prstGeom prst="rect">
            <a:avLst/>
          </a:prstGeom>
          <a:noFill/>
        </p:spPr>
        <p:txBody>
          <a:bodyPr wrap="none" lIns="68549" tIns="34289" rIns="68549" bIns="34289" rtlCol="0">
            <a:spAutoFit/>
          </a:bodyPr>
          <a:lstStyle/>
          <a:p>
            <a:r>
              <a:rPr lang="ru-RU" sz="1100" dirty="0">
                <a:latin typeface="Arial" pitchFamily="34" charset="0"/>
                <a:cs typeface="Arial" pitchFamily="34" charset="0"/>
              </a:rPr>
              <a:t>20 %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274143" y="2915487"/>
            <a:ext cx="585734" cy="242372"/>
          </a:xfrm>
          <a:prstGeom prst="rect">
            <a:avLst/>
          </a:prstGeom>
        </p:spPr>
        <p:txBody>
          <a:bodyPr wrap="none" lIns="68549" tIns="34289" rIns="68549" bIns="34289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2030 г.</a:t>
            </a:r>
            <a:endParaRPr lang="ru-RU" sz="11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38844" y="1872288"/>
            <a:ext cx="555678" cy="288539"/>
          </a:xfrm>
          <a:prstGeom prst="rect">
            <a:avLst/>
          </a:prstGeom>
          <a:noFill/>
        </p:spPr>
        <p:txBody>
          <a:bodyPr wrap="none" lIns="68549" tIns="34289" rIns="68549" bIns="34289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30 %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01014" y="3770581"/>
            <a:ext cx="5344559" cy="438578"/>
          </a:xfrm>
          <a:prstGeom prst="rect">
            <a:avLst/>
          </a:prstGeom>
          <a:solidFill>
            <a:schemeClr val="accent2"/>
          </a:solidFill>
        </p:spPr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200" dirty="0">
                <a:latin typeface="Arial" pitchFamily="34" charset="0"/>
                <a:cs typeface="Arial" pitchFamily="34" charset="0"/>
              </a:rPr>
              <a:t>темп роста количества подготовленных специалистов в области адаптивной физической культуры и спорта (за 2012 - 2019 годы)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524499" y="3346982"/>
            <a:ext cx="505184" cy="288539"/>
          </a:xfrm>
          <a:prstGeom prst="rect">
            <a:avLst/>
          </a:prstGeom>
        </p:spPr>
        <p:txBody>
          <a:bodyPr wrap="none" lIns="68549" tIns="34289" rIns="68549" bIns="34289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18%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 descr="Динамика картинки - 65 фот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33" b="100000" l="3250" r="94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182" y="3413161"/>
            <a:ext cx="1146533" cy="82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7505" y="2163948"/>
            <a:ext cx="5944578" cy="407802"/>
          </a:xfrm>
          <a:prstGeom prst="rect">
            <a:avLst/>
          </a:prstGeom>
        </p:spPr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1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регионах-лидерах доля лиц, систематически занимающихся адаптивной физической культурой, составляет около 40%, в отстающих регионах - менее 4%.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36306" y="3278936"/>
            <a:ext cx="7030142" cy="415497"/>
          </a:xfrm>
          <a:prstGeom prst="rect">
            <a:avLst/>
          </a:prstGeom>
        </p:spPr>
        <p:txBody>
          <a:bodyPr wrap="square" lIns="68549" tIns="34289" rIns="68549" bIns="34289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настоящее время в стране для инвалидов доступно 88 </a:t>
            </a:r>
            <a:r>
              <a:rPr lang="ru-RU" sz="11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 </a:t>
            </a:r>
            <a:r>
              <a:rPr lang="ru-RU" sz="11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спортивных сооружений, </a:t>
            </a:r>
            <a:endParaRPr lang="ru-RU" sz="11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что </a:t>
            </a:r>
            <a:r>
              <a:rPr lang="ru-RU" sz="11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составляет лишь 30,4%. </a:t>
            </a:r>
          </a:p>
        </p:txBody>
      </p:sp>
    </p:spTree>
    <p:extLst>
      <p:ext uri="{BB962C8B-B14F-4D97-AF65-F5344CB8AC3E}">
        <p14:creationId xmlns:p14="http://schemas.microsoft.com/office/powerpoint/2010/main" val="222302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5654;p85"/>
          <p:cNvGrpSpPr/>
          <p:nvPr/>
        </p:nvGrpSpPr>
        <p:grpSpPr>
          <a:xfrm>
            <a:off x="564790" y="958693"/>
            <a:ext cx="7611035" cy="3422255"/>
            <a:chOff x="729238" y="1179665"/>
            <a:chExt cx="1636117" cy="1526144"/>
          </a:xfrm>
          <a:solidFill>
            <a:schemeClr val="accent1">
              <a:lumMod val="50000"/>
            </a:schemeClr>
          </a:solidFill>
        </p:grpSpPr>
        <p:grpSp>
          <p:nvGrpSpPr>
            <p:cNvPr id="7" name="Google Shape;5655;p85"/>
            <p:cNvGrpSpPr/>
            <p:nvPr/>
          </p:nvGrpSpPr>
          <p:grpSpPr>
            <a:xfrm>
              <a:off x="729238" y="1179665"/>
              <a:ext cx="80700" cy="1526144"/>
              <a:chOff x="729238" y="1179665"/>
              <a:chExt cx="80700" cy="1526144"/>
            </a:xfrm>
            <a:grpFill/>
          </p:grpSpPr>
          <p:sp>
            <p:nvSpPr>
              <p:cNvPr id="108" name="Google Shape;5656;p85"/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Google Shape;5657;p85"/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5658;p85"/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5659;p85"/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5660;p85"/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5661;p85"/>
              <p:cNvSpPr/>
              <p:nvPr/>
            </p:nvSpPr>
            <p:spPr>
              <a:xfrm>
                <a:off x="72923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" name="Google Shape;5662;p85"/>
              <p:cNvSpPr/>
              <p:nvPr/>
            </p:nvSpPr>
            <p:spPr>
              <a:xfrm>
                <a:off x="72923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5663;p85"/>
              <p:cNvSpPr/>
              <p:nvPr/>
            </p:nvSpPr>
            <p:spPr>
              <a:xfrm>
                <a:off x="72923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6" name="Google Shape;5664;p85"/>
              <p:cNvSpPr/>
              <p:nvPr/>
            </p:nvSpPr>
            <p:spPr>
              <a:xfrm>
                <a:off x="72923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7" name="Google Shape;5665;p85"/>
              <p:cNvSpPr/>
              <p:nvPr/>
            </p:nvSpPr>
            <p:spPr>
              <a:xfrm>
                <a:off x="72923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" name="Google Shape;5666;p85"/>
            <p:cNvGrpSpPr/>
            <p:nvPr/>
          </p:nvGrpSpPr>
          <p:grpSpPr>
            <a:xfrm>
              <a:off x="903098" y="1179665"/>
              <a:ext cx="80700" cy="1526144"/>
              <a:chOff x="903098" y="1179665"/>
              <a:chExt cx="80700" cy="1526144"/>
            </a:xfrm>
            <a:grpFill/>
          </p:grpSpPr>
          <p:sp>
            <p:nvSpPr>
              <p:cNvPr id="98" name="Google Shape;5667;p85"/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5668;p85"/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5669;p85"/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5670;p85"/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5671;p85"/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5672;p85"/>
              <p:cNvSpPr/>
              <p:nvPr/>
            </p:nvSpPr>
            <p:spPr>
              <a:xfrm>
                <a:off x="90309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5673;p85"/>
              <p:cNvSpPr/>
              <p:nvPr/>
            </p:nvSpPr>
            <p:spPr>
              <a:xfrm>
                <a:off x="90309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5674;p85"/>
              <p:cNvSpPr/>
              <p:nvPr/>
            </p:nvSpPr>
            <p:spPr>
              <a:xfrm>
                <a:off x="90309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6" name="Google Shape;5675;p85"/>
              <p:cNvSpPr/>
              <p:nvPr/>
            </p:nvSpPr>
            <p:spPr>
              <a:xfrm>
                <a:off x="90309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5676;p85"/>
              <p:cNvSpPr/>
              <p:nvPr/>
            </p:nvSpPr>
            <p:spPr>
              <a:xfrm>
                <a:off x="90309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" name="Google Shape;5677;p85"/>
            <p:cNvGrpSpPr/>
            <p:nvPr/>
          </p:nvGrpSpPr>
          <p:grpSpPr>
            <a:xfrm>
              <a:off x="1076958" y="1179665"/>
              <a:ext cx="80700" cy="1526144"/>
              <a:chOff x="1076958" y="1179665"/>
              <a:chExt cx="80700" cy="1526144"/>
            </a:xfrm>
            <a:grpFill/>
          </p:grpSpPr>
          <p:sp>
            <p:nvSpPr>
              <p:cNvPr id="88" name="Google Shape;5678;p85"/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5679;p85"/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5680;p85"/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5681;p85"/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5682;p85"/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5683;p85"/>
              <p:cNvSpPr/>
              <p:nvPr/>
            </p:nvSpPr>
            <p:spPr>
              <a:xfrm>
                <a:off x="107695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5684;p85"/>
              <p:cNvSpPr/>
              <p:nvPr/>
            </p:nvSpPr>
            <p:spPr>
              <a:xfrm>
                <a:off x="107695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5685;p85"/>
              <p:cNvSpPr/>
              <p:nvPr/>
            </p:nvSpPr>
            <p:spPr>
              <a:xfrm>
                <a:off x="107695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" name="Google Shape;5686;p85"/>
              <p:cNvSpPr/>
              <p:nvPr/>
            </p:nvSpPr>
            <p:spPr>
              <a:xfrm>
                <a:off x="107695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5687;p85"/>
              <p:cNvSpPr/>
              <p:nvPr/>
            </p:nvSpPr>
            <p:spPr>
              <a:xfrm>
                <a:off x="107695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" name="Google Shape;5688;p85"/>
            <p:cNvGrpSpPr/>
            <p:nvPr/>
          </p:nvGrpSpPr>
          <p:grpSpPr>
            <a:xfrm>
              <a:off x="1247707" y="1179665"/>
              <a:ext cx="80700" cy="1526144"/>
              <a:chOff x="1247707" y="1179665"/>
              <a:chExt cx="80700" cy="1526144"/>
            </a:xfrm>
            <a:grpFill/>
          </p:grpSpPr>
          <p:sp>
            <p:nvSpPr>
              <p:cNvPr id="78" name="Google Shape;5689;p85"/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5690;p85"/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5691;p85"/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5692;p85"/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5693;p85"/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5694;p85"/>
              <p:cNvSpPr/>
              <p:nvPr/>
            </p:nvSpPr>
            <p:spPr>
              <a:xfrm>
                <a:off x="124770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5695;p85"/>
              <p:cNvSpPr/>
              <p:nvPr/>
            </p:nvSpPr>
            <p:spPr>
              <a:xfrm>
                <a:off x="124770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5696;p85"/>
              <p:cNvSpPr/>
              <p:nvPr/>
            </p:nvSpPr>
            <p:spPr>
              <a:xfrm>
                <a:off x="124770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5697;p85"/>
              <p:cNvSpPr/>
              <p:nvPr/>
            </p:nvSpPr>
            <p:spPr>
              <a:xfrm>
                <a:off x="124770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5698;p85"/>
              <p:cNvSpPr/>
              <p:nvPr/>
            </p:nvSpPr>
            <p:spPr>
              <a:xfrm>
                <a:off x="124770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" name="Google Shape;5699;p85"/>
            <p:cNvGrpSpPr/>
            <p:nvPr/>
          </p:nvGrpSpPr>
          <p:grpSpPr>
            <a:xfrm>
              <a:off x="1421567" y="1179665"/>
              <a:ext cx="80700" cy="1526144"/>
              <a:chOff x="1421567" y="1179665"/>
              <a:chExt cx="80700" cy="1526144"/>
            </a:xfrm>
            <a:grpFill/>
          </p:grpSpPr>
          <p:sp>
            <p:nvSpPr>
              <p:cNvPr id="68" name="Google Shape;5700;p85"/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5701;p85"/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5702;p85"/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5703;p85"/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5704;p85"/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5705;p85"/>
              <p:cNvSpPr/>
              <p:nvPr/>
            </p:nvSpPr>
            <p:spPr>
              <a:xfrm>
                <a:off x="142156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5706;p85"/>
              <p:cNvSpPr/>
              <p:nvPr/>
            </p:nvSpPr>
            <p:spPr>
              <a:xfrm>
                <a:off x="142156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5707;p85"/>
              <p:cNvSpPr/>
              <p:nvPr/>
            </p:nvSpPr>
            <p:spPr>
              <a:xfrm>
                <a:off x="142156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6" name="Google Shape;5708;p85"/>
              <p:cNvSpPr/>
              <p:nvPr/>
            </p:nvSpPr>
            <p:spPr>
              <a:xfrm>
                <a:off x="142156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5709;p85"/>
              <p:cNvSpPr/>
              <p:nvPr/>
            </p:nvSpPr>
            <p:spPr>
              <a:xfrm>
                <a:off x="142156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" name="Google Shape;5710;p85"/>
            <p:cNvGrpSpPr/>
            <p:nvPr/>
          </p:nvGrpSpPr>
          <p:grpSpPr>
            <a:xfrm>
              <a:off x="1592327" y="1179665"/>
              <a:ext cx="80700" cy="1526144"/>
              <a:chOff x="1592327" y="1179665"/>
              <a:chExt cx="80700" cy="1526144"/>
            </a:xfrm>
            <a:grpFill/>
          </p:grpSpPr>
          <p:sp>
            <p:nvSpPr>
              <p:cNvPr id="58" name="Google Shape;5711;p85"/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5712;p85"/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5713;p85"/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5714;p85"/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5715;p85"/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5716;p85"/>
              <p:cNvSpPr/>
              <p:nvPr/>
            </p:nvSpPr>
            <p:spPr>
              <a:xfrm>
                <a:off x="159232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5717;p85"/>
              <p:cNvSpPr/>
              <p:nvPr/>
            </p:nvSpPr>
            <p:spPr>
              <a:xfrm>
                <a:off x="159232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5718;p85"/>
              <p:cNvSpPr/>
              <p:nvPr/>
            </p:nvSpPr>
            <p:spPr>
              <a:xfrm>
                <a:off x="159232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6" name="Google Shape;5719;p85"/>
              <p:cNvSpPr/>
              <p:nvPr/>
            </p:nvSpPr>
            <p:spPr>
              <a:xfrm>
                <a:off x="159232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5720;p85"/>
              <p:cNvSpPr/>
              <p:nvPr/>
            </p:nvSpPr>
            <p:spPr>
              <a:xfrm>
                <a:off x="159232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" name="Google Shape;5721;p85"/>
            <p:cNvGrpSpPr/>
            <p:nvPr/>
          </p:nvGrpSpPr>
          <p:grpSpPr>
            <a:xfrm>
              <a:off x="1766187" y="1179665"/>
              <a:ext cx="80700" cy="1526144"/>
              <a:chOff x="1766187" y="1179665"/>
              <a:chExt cx="80700" cy="1526144"/>
            </a:xfrm>
            <a:grpFill/>
          </p:grpSpPr>
          <p:sp>
            <p:nvSpPr>
              <p:cNvPr id="48" name="Google Shape;5722;p85"/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5723;p85"/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5724;p85"/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5725;p85"/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5726;p85"/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5727;p85"/>
              <p:cNvSpPr/>
              <p:nvPr/>
            </p:nvSpPr>
            <p:spPr>
              <a:xfrm>
                <a:off x="176618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5728;p85"/>
              <p:cNvSpPr/>
              <p:nvPr/>
            </p:nvSpPr>
            <p:spPr>
              <a:xfrm>
                <a:off x="176618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5729;p85"/>
              <p:cNvSpPr/>
              <p:nvPr/>
            </p:nvSpPr>
            <p:spPr>
              <a:xfrm>
                <a:off x="176618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5730;p85"/>
              <p:cNvSpPr/>
              <p:nvPr/>
            </p:nvSpPr>
            <p:spPr>
              <a:xfrm>
                <a:off x="176618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5731;p85"/>
              <p:cNvSpPr/>
              <p:nvPr/>
            </p:nvSpPr>
            <p:spPr>
              <a:xfrm>
                <a:off x="176618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" name="Google Shape;5732;p85"/>
            <p:cNvGrpSpPr/>
            <p:nvPr/>
          </p:nvGrpSpPr>
          <p:grpSpPr>
            <a:xfrm>
              <a:off x="1936935" y="1179665"/>
              <a:ext cx="80700" cy="1526144"/>
              <a:chOff x="1936935" y="1179665"/>
              <a:chExt cx="80700" cy="1526144"/>
            </a:xfrm>
            <a:grpFill/>
          </p:grpSpPr>
          <p:sp>
            <p:nvSpPr>
              <p:cNvPr id="38" name="Google Shape;5733;p85"/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5734;p85"/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5735;p85"/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5736;p85"/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5737;p85"/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5738;p85"/>
              <p:cNvSpPr/>
              <p:nvPr/>
            </p:nvSpPr>
            <p:spPr>
              <a:xfrm>
                <a:off x="193693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5739;p85"/>
              <p:cNvSpPr/>
              <p:nvPr/>
            </p:nvSpPr>
            <p:spPr>
              <a:xfrm>
                <a:off x="193693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5740;p85"/>
              <p:cNvSpPr/>
              <p:nvPr/>
            </p:nvSpPr>
            <p:spPr>
              <a:xfrm>
                <a:off x="193693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5741;p85"/>
              <p:cNvSpPr/>
              <p:nvPr/>
            </p:nvSpPr>
            <p:spPr>
              <a:xfrm>
                <a:off x="193693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5742;p85"/>
              <p:cNvSpPr/>
              <p:nvPr/>
            </p:nvSpPr>
            <p:spPr>
              <a:xfrm>
                <a:off x="193693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" name="Google Shape;5743;p85"/>
            <p:cNvGrpSpPr/>
            <p:nvPr/>
          </p:nvGrpSpPr>
          <p:grpSpPr>
            <a:xfrm>
              <a:off x="2110795" y="1179665"/>
              <a:ext cx="80700" cy="1526144"/>
              <a:chOff x="2110795" y="1179665"/>
              <a:chExt cx="80700" cy="1526144"/>
            </a:xfrm>
            <a:grpFill/>
          </p:grpSpPr>
          <p:sp>
            <p:nvSpPr>
              <p:cNvPr id="28" name="Google Shape;5744;p85"/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5745;p85"/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5746;p85"/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5747;p85"/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5748;p85"/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5749;p85"/>
              <p:cNvSpPr/>
              <p:nvPr/>
            </p:nvSpPr>
            <p:spPr>
              <a:xfrm>
                <a:off x="211079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5750;p85"/>
              <p:cNvSpPr/>
              <p:nvPr/>
            </p:nvSpPr>
            <p:spPr>
              <a:xfrm>
                <a:off x="211079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5751;p85"/>
              <p:cNvSpPr/>
              <p:nvPr/>
            </p:nvSpPr>
            <p:spPr>
              <a:xfrm>
                <a:off x="211079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5752;p85"/>
              <p:cNvSpPr/>
              <p:nvPr/>
            </p:nvSpPr>
            <p:spPr>
              <a:xfrm>
                <a:off x="211079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5753;p85"/>
              <p:cNvSpPr/>
              <p:nvPr/>
            </p:nvSpPr>
            <p:spPr>
              <a:xfrm>
                <a:off x="211079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6" name="Google Shape;5754;p85"/>
            <p:cNvGrpSpPr/>
            <p:nvPr/>
          </p:nvGrpSpPr>
          <p:grpSpPr>
            <a:xfrm>
              <a:off x="2284655" y="1179665"/>
              <a:ext cx="80700" cy="1526144"/>
              <a:chOff x="2284655" y="1179665"/>
              <a:chExt cx="80700" cy="1526144"/>
            </a:xfrm>
            <a:grpFill/>
          </p:grpSpPr>
          <p:sp>
            <p:nvSpPr>
              <p:cNvPr id="18" name="Google Shape;5755;p85"/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5756;p85"/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5757;p85"/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5758;p85"/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5759;p85"/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5760;p85"/>
              <p:cNvSpPr/>
              <p:nvPr/>
            </p:nvSpPr>
            <p:spPr>
              <a:xfrm>
                <a:off x="228465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5761;p85"/>
              <p:cNvSpPr/>
              <p:nvPr/>
            </p:nvSpPr>
            <p:spPr>
              <a:xfrm>
                <a:off x="228465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5762;p85"/>
              <p:cNvSpPr/>
              <p:nvPr/>
            </p:nvSpPr>
            <p:spPr>
              <a:xfrm>
                <a:off x="228465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5763;p85"/>
              <p:cNvSpPr/>
              <p:nvPr/>
            </p:nvSpPr>
            <p:spPr>
              <a:xfrm>
                <a:off x="228465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5764;p85"/>
              <p:cNvSpPr/>
              <p:nvPr/>
            </p:nvSpPr>
            <p:spPr>
              <a:xfrm>
                <a:off x="228465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8269" y="4767264"/>
            <a:ext cx="2585731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26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3038" y="1125563"/>
            <a:ext cx="7288305" cy="3116238"/>
          </a:xfrm>
          <a:prstGeom prst="rect">
            <a:avLst/>
          </a:prstGeom>
          <a:solidFill>
            <a:schemeClr val="accent2"/>
          </a:solidFill>
        </p:spPr>
        <p:txBody>
          <a:bodyPr wrap="square" lIns="68549" tIns="34289" rIns="68549" bIns="34289">
            <a:spAutoFit/>
          </a:bodyPr>
          <a:lstStyle/>
          <a:p>
            <a:pPr marL="257048" indent="-257048" algn="just">
              <a:buFont typeface="Wingdings" pitchFamily="2" charset="2"/>
              <a:buChar char="Ø"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Развитие системы адаптивной физической культуры и спорта на федеральном, региональном и муниципальном уровне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требует нового содержания, с индивидуальным подходом к людям, имеющим отклонения в состоянии здоровья, включая инвалидов.</a:t>
            </a:r>
          </a:p>
          <a:p>
            <a:pPr marL="257048" indent="-257048" algn="just">
              <a:buFont typeface="Wingdings" pitchFamily="2" charset="2"/>
              <a:buChar char="Ø"/>
            </a:pPr>
            <a:r>
              <a:rPr lang="ru-RU" sz="1800" dirty="0">
                <a:latin typeface="Arial" pitchFamily="34" charset="0"/>
                <a:cs typeface="Arial" pitchFamily="34" charset="0"/>
              </a:rPr>
              <a:t>Адаптивная физическая культура и спорт имеют многофункциональную направленность на всестороннее развитие человека с ОВЗ, 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решение коррекционных, компенсаторных и оздоровительных задач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с целью преодоления дефектов физического развития, компенсации недостатков двигательной сферы.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8974" y="123478"/>
            <a:ext cx="5688632" cy="50405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18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Стратегия </a:t>
            </a:r>
            <a:r>
              <a:rPr lang="ru-RU" sz="1800" dirty="0">
                <a:latin typeface="Arial Black" panose="020B0A04020102020204" pitchFamily="34" charset="0"/>
                <a:cs typeface="Times New Roman" panose="02020603050405020304" pitchFamily="18" charset="0"/>
              </a:rPr>
              <a:t>развития физической культуры </a:t>
            </a:r>
            <a:r>
              <a:rPr lang="ru-RU" sz="18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и </a:t>
            </a:r>
            <a:r>
              <a:rPr lang="ru-RU" sz="1800" dirty="0">
                <a:latin typeface="Arial Black" panose="020B0A04020102020204" pitchFamily="34" charset="0"/>
                <a:cs typeface="Times New Roman" panose="02020603050405020304" pitchFamily="18" charset="0"/>
              </a:rPr>
              <a:t>спорта в РФ до 2030 года </a:t>
            </a:r>
            <a:br>
              <a:rPr lang="ru-RU" sz="1800" dirty="0">
                <a:latin typeface="Arial Black" panose="020B0A04020102020204" pitchFamily="34" charset="0"/>
                <a:cs typeface="Times New Roman" panose="02020603050405020304" pitchFamily="18" charset="0"/>
              </a:rPr>
            </a:br>
            <a:endParaRPr lang="ru-RU" sz="1800" u="sng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11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54001" y="123478"/>
            <a:ext cx="5832649" cy="66692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100" dirty="0">
                <a:latin typeface="Arial Black" pitchFamily="34" charset="0"/>
              </a:rPr>
              <a:t>Цель, задачи, этапы и ожидаемые результаты реализации Стратегии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27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Номер слайда 3"/>
          <p:cNvSpPr txBox="1">
            <a:spLocks/>
          </p:cNvSpPr>
          <p:nvPr/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49" tIns="34289" rIns="68549" bIns="34289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18757" y="1217885"/>
            <a:ext cx="4867728" cy="33895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00629" y="1895825"/>
            <a:ext cx="4571556" cy="882869"/>
          </a:xfrm>
          <a:prstGeom prst="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обеспечение условий для занятий физической культурой и спортом,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спортивной реабилитацией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для лиц с ограниченным возможностями здоровья и инвалидов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4300629" y="1099642"/>
            <a:ext cx="4571556" cy="468528"/>
          </a:xfrm>
          <a:prstGeom prst="wedgeRectCallout">
            <a:avLst>
              <a:gd name="adj1" fmla="val -20833"/>
              <a:gd name="adj2" fmla="val 92314"/>
            </a:avLst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itchFamily="34" charset="0"/>
              </a:rPr>
              <a:t>Задачи Стратегии включают в себя: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00629" y="2892972"/>
            <a:ext cx="4571556" cy="1115410"/>
          </a:xfrm>
          <a:prstGeom prst="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повышение эффективности Всероссийского физкультурно-спортивного комплекса "Готов к труду и обороне" (ГТО) как инструмента вовлечения населения в регулярные занятия физической культурой и спортом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00629" y="4106917"/>
            <a:ext cx="4571556" cy="386258"/>
          </a:xfrm>
          <a:prstGeom prst="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обеспечение безопасности при проведении физкультурно-спортивных мероприятий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6712" y="1217885"/>
            <a:ext cx="3841677" cy="338958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01285" y="1895823"/>
            <a:ext cx="3607934" cy="2597369"/>
          </a:xfrm>
          <a:prstGeom prst="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является формирование приоритетов государственной политики в сфере физической культуры и спорта, основных направлений и механизмов, способствующих созданию условий, обеспечивающих равные возможности гражданам страны вести здоровый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образ жизни, систематически заниматься физической культурой и спортом, и способствующих повышению конкурентоспособности российского спорта</a:t>
            </a: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283582" y="1099642"/>
            <a:ext cx="3607934" cy="468528"/>
          </a:xfrm>
          <a:prstGeom prst="wedgeRectCallout">
            <a:avLst>
              <a:gd name="adj1" fmla="val -20833"/>
              <a:gd name="adj2" fmla="val 92314"/>
            </a:avLst>
          </a:prstGeom>
          <a:solidFill>
            <a:schemeClr val="accent2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itchFamily="34" charset="0"/>
              </a:rPr>
              <a:t>Целью Стратегии</a:t>
            </a:r>
          </a:p>
        </p:txBody>
      </p:sp>
    </p:spTree>
    <p:extLst>
      <p:ext uri="{BB962C8B-B14F-4D97-AF65-F5344CB8AC3E}">
        <p14:creationId xmlns:p14="http://schemas.microsoft.com/office/powerpoint/2010/main" val="377557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47548" y="127333"/>
            <a:ext cx="5719399" cy="66692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100" dirty="0">
                <a:latin typeface="Arial Black" pitchFamily="34" charset="0"/>
              </a:rPr>
              <a:t>Цель, задачи, этапы и ожидаемые результаты реализации Стратегии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28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" name="Google Shape;5654;p85"/>
          <p:cNvGrpSpPr/>
          <p:nvPr/>
        </p:nvGrpSpPr>
        <p:grpSpPr>
          <a:xfrm>
            <a:off x="142711" y="2246162"/>
            <a:ext cx="4382237" cy="2364240"/>
            <a:chOff x="729238" y="1179665"/>
            <a:chExt cx="1636117" cy="1526144"/>
          </a:xfrm>
          <a:solidFill>
            <a:schemeClr val="bg2"/>
          </a:solidFill>
        </p:grpSpPr>
        <p:grpSp>
          <p:nvGrpSpPr>
            <p:cNvPr id="6" name="Google Shape;5655;p85"/>
            <p:cNvGrpSpPr/>
            <p:nvPr/>
          </p:nvGrpSpPr>
          <p:grpSpPr>
            <a:xfrm>
              <a:off x="729238" y="1179665"/>
              <a:ext cx="80700" cy="1526144"/>
              <a:chOff x="729238" y="1179665"/>
              <a:chExt cx="80700" cy="1526144"/>
            </a:xfrm>
            <a:grpFill/>
          </p:grpSpPr>
          <p:sp>
            <p:nvSpPr>
              <p:cNvPr id="106" name="Google Shape;5656;p85"/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5657;p85"/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5658;p85"/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Google Shape;5659;p85"/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5660;p85"/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5661;p85"/>
              <p:cNvSpPr/>
              <p:nvPr/>
            </p:nvSpPr>
            <p:spPr>
              <a:xfrm>
                <a:off x="72923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5662;p85"/>
              <p:cNvSpPr/>
              <p:nvPr/>
            </p:nvSpPr>
            <p:spPr>
              <a:xfrm>
                <a:off x="72923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5663;p85"/>
              <p:cNvSpPr/>
              <p:nvPr/>
            </p:nvSpPr>
            <p:spPr>
              <a:xfrm>
                <a:off x="72923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" name="Google Shape;5664;p85"/>
              <p:cNvSpPr/>
              <p:nvPr/>
            </p:nvSpPr>
            <p:spPr>
              <a:xfrm>
                <a:off x="72923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5665;p85"/>
              <p:cNvSpPr/>
              <p:nvPr/>
            </p:nvSpPr>
            <p:spPr>
              <a:xfrm>
                <a:off x="72923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" name="Google Shape;5666;p85"/>
            <p:cNvGrpSpPr/>
            <p:nvPr/>
          </p:nvGrpSpPr>
          <p:grpSpPr>
            <a:xfrm>
              <a:off x="903098" y="1179665"/>
              <a:ext cx="80700" cy="1526144"/>
              <a:chOff x="903098" y="1179665"/>
              <a:chExt cx="80700" cy="1526144"/>
            </a:xfrm>
            <a:grpFill/>
          </p:grpSpPr>
          <p:sp>
            <p:nvSpPr>
              <p:cNvPr id="96" name="Google Shape;5667;p85"/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5668;p85"/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5669;p85"/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5670;p85"/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5671;p85"/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5672;p85"/>
              <p:cNvSpPr/>
              <p:nvPr/>
            </p:nvSpPr>
            <p:spPr>
              <a:xfrm>
                <a:off x="90309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5673;p85"/>
              <p:cNvSpPr/>
              <p:nvPr/>
            </p:nvSpPr>
            <p:spPr>
              <a:xfrm>
                <a:off x="90309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5674;p85"/>
              <p:cNvSpPr/>
              <p:nvPr/>
            </p:nvSpPr>
            <p:spPr>
              <a:xfrm>
                <a:off x="90309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5675;p85"/>
              <p:cNvSpPr/>
              <p:nvPr/>
            </p:nvSpPr>
            <p:spPr>
              <a:xfrm>
                <a:off x="90309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5676;p85"/>
              <p:cNvSpPr/>
              <p:nvPr/>
            </p:nvSpPr>
            <p:spPr>
              <a:xfrm>
                <a:off x="90309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" name="Google Shape;5677;p85"/>
            <p:cNvGrpSpPr/>
            <p:nvPr/>
          </p:nvGrpSpPr>
          <p:grpSpPr>
            <a:xfrm>
              <a:off x="1076958" y="1179665"/>
              <a:ext cx="80700" cy="1526144"/>
              <a:chOff x="1076958" y="1179665"/>
              <a:chExt cx="80700" cy="1526144"/>
            </a:xfrm>
            <a:grpFill/>
          </p:grpSpPr>
          <p:sp>
            <p:nvSpPr>
              <p:cNvPr id="86" name="Google Shape;5678;p85"/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5679;p85"/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5680;p85"/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5681;p85"/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5682;p85"/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5683;p85"/>
              <p:cNvSpPr/>
              <p:nvPr/>
            </p:nvSpPr>
            <p:spPr>
              <a:xfrm>
                <a:off x="107695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5684;p85"/>
              <p:cNvSpPr/>
              <p:nvPr/>
            </p:nvSpPr>
            <p:spPr>
              <a:xfrm>
                <a:off x="107695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5685;p85"/>
              <p:cNvSpPr/>
              <p:nvPr/>
            </p:nvSpPr>
            <p:spPr>
              <a:xfrm>
                <a:off x="107695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5686;p85"/>
              <p:cNvSpPr/>
              <p:nvPr/>
            </p:nvSpPr>
            <p:spPr>
              <a:xfrm>
                <a:off x="107695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5687;p85"/>
              <p:cNvSpPr/>
              <p:nvPr/>
            </p:nvSpPr>
            <p:spPr>
              <a:xfrm>
                <a:off x="107695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" name="Google Shape;5688;p85"/>
            <p:cNvGrpSpPr/>
            <p:nvPr/>
          </p:nvGrpSpPr>
          <p:grpSpPr>
            <a:xfrm>
              <a:off x="1247707" y="1179665"/>
              <a:ext cx="80700" cy="1526144"/>
              <a:chOff x="1247707" y="1179665"/>
              <a:chExt cx="80700" cy="1526144"/>
            </a:xfrm>
            <a:grpFill/>
          </p:grpSpPr>
          <p:sp>
            <p:nvSpPr>
              <p:cNvPr id="76" name="Google Shape;5689;p85"/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5690;p85"/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5691;p85"/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5692;p85"/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5693;p85"/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5694;p85"/>
              <p:cNvSpPr/>
              <p:nvPr/>
            </p:nvSpPr>
            <p:spPr>
              <a:xfrm>
                <a:off x="124770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5695;p85"/>
              <p:cNvSpPr/>
              <p:nvPr/>
            </p:nvSpPr>
            <p:spPr>
              <a:xfrm>
                <a:off x="124770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5696;p85"/>
              <p:cNvSpPr/>
              <p:nvPr/>
            </p:nvSpPr>
            <p:spPr>
              <a:xfrm>
                <a:off x="124770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5697;p85"/>
              <p:cNvSpPr/>
              <p:nvPr/>
            </p:nvSpPr>
            <p:spPr>
              <a:xfrm>
                <a:off x="124770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5698;p85"/>
              <p:cNvSpPr/>
              <p:nvPr/>
            </p:nvSpPr>
            <p:spPr>
              <a:xfrm>
                <a:off x="124770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" name="Google Shape;5699;p85"/>
            <p:cNvGrpSpPr/>
            <p:nvPr/>
          </p:nvGrpSpPr>
          <p:grpSpPr>
            <a:xfrm>
              <a:off x="1421567" y="1179665"/>
              <a:ext cx="80700" cy="1526144"/>
              <a:chOff x="1421567" y="1179665"/>
              <a:chExt cx="80700" cy="1526144"/>
            </a:xfrm>
            <a:grpFill/>
          </p:grpSpPr>
          <p:sp>
            <p:nvSpPr>
              <p:cNvPr id="66" name="Google Shape;5700;p85"/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5701;p85"/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5702;p85"/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5703;p85"/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5704;p85"/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5705;p85"/>
              <p:cNvSpPr/>
              <p:nvPr/>
            </p:nvSpPr>
            <p:spPr>
              <a:xfrm>
                <a:off x="142156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5706;p85"/>
              <p:cNvSpPr/>
              <p:nvPr/>
            </p:nvSpPr>
            <p:spPr>
              <a:xfrm>
                <a:off x="142156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5707;p85"/>
              <p:cNvSpPr/>
              <p:nvPr/>
            </p:nvSpPr>
            <p:spPr>
              <a:xfrm>
                <a:off x="142156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5708;p85"/>
              <p:cNvSpPr/>
              <p:nvPr/>
            </p:nvSpPr>
            <p:spPr>
              <a:xfrm>
                <a:off x="142156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5709;p85"/>
              <p:cNvSpPr/>
              <p:nvPr/>
            </p:nvSpPr>
            <p:spPr>
              <a:xfrm>
                <a:off x="142156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" name="Google Shape;5710;p85"/>
            <p:cNvGrpSpPr/>
            <p:nvPr/>
          </p:nvGrpSpPr>
          <p:grpSpPr>
            <a:xfrm>
              <a:off x="1592327" y="1179665"/>
              <a:ext cx="80700" cy="1526144"/>
              <a:chOff x="1592327" y="1179665"/>
              <a:chExt cx="80700" cy="1526144"/>
            </a:xfrm>
            <a:grpFill/>
          </p:grpSpPr>
          <p:sp>
            <p:nvSpPr>
              <p:cNvPr id="56" name="Google Shape;5711;p85"/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5712;p85"/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5713;p85"/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5714;p85"/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5715;p85"/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5716;p85"/>
              <p:cNvSpPr/>
              <p:nvPr/>
            </p:nvSpPr>
            <p:spPr>
              <a:xfrm>
                <a:off x="159232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5717;p85"/>
              <p:cNvSpPr/>
              <p:nvPr/>
            </p:nvSpPr>
            <p:spPr>
              <a:xfrm>
                <a:off x="159232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5718;p85"/>
              <p:cNvSpPr/>
              <p:nvPr/>
            </p:nvSpPr>
            <p:spPr>
              <a:xfrm>
                <a:off x="159232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5719;p85"/>
              <p:cNvSpPr/>
              <p:nvPr/>
            </p:nvSpPr>
            <p:spPr>
              <a:xfrm>
                <a:off x="159232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5720;p85"/>
              <p:cNvSpPr/>
              <p:nvPr/>
            </p:nvSpPr>
            <p:spPr>
              <a:xfrm>
                <a:off x="159232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" name="Google Shape;5721;p85"/>
            <p:cNvGrpSpPr/>
            <p:nvPr/>
          </p:nvGrpSpPr>
          <p:grpSpPr>
            <a:xfrm>
              <a:off x="1766187" y="1179665"/>
              <a:ext cx="80700" cy="1526144"/>
              <a:chOff x="1766187" y="1179665"/>
              <a:chExt cx="80700" cy="1526144"/>
            </a:xfrm>
            <a:grpFill/>
          </p:grpSpPr>
          <p:sp>
            <p:nvSpPr>
              <p:cNvPr id="46" name="Google Shape;5722;p85"/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5723;p85"/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5724;p85"/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5725;p85"/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5726;p85"/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5727;p85"/>
              <p:cNvSpPr/>
              <p:nvPr/>
            </p:nvSpPr>
            <p:spPr>
              <a:xfrm>
                <a:off x="176618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5728;p85"/>
              <p:cNvSpPr/>
              <p:nvPr/>
            </p:nvSpPr>
            <p:spPr>
              <a:xfrm>
                <a:off x="176618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5729;p85"/>
              <p:cNvSpPr/>
              <p:nvPr/>
            </p:nvSpPr>
            <p:spPr>
              <a:xfrm>
                <a:off x="176618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5730;p85"/>
              <p:cNvSpPr/>
              <p:nvPr/>
            </p:nvSpPr>
            <p:spPr>
              <a:xfrm>
                <a:off x="176618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5731;p85"/>
              <p:cNvSpPr/>
              <p:nvPr/>
            </p:nvSpPr>
            <p:spPr>
              <a:xfrm>
                <a:off x="176618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" name="Google Shape;5732;p85"/>
            <p:cNvGrpSpPr/>
            <p:nvPr/>
          </p:nvGrpSpPr>
          <p:grpSpPr>
            <a:xfrm>
              <a:off x="1936935" y="1179665"/>
              <a:ext cx="80700" cy="1526144"/>
              <a:chOff x="1936935" y="1179665"/>
              <a:chExt cx="80700" cy="1526144"/>
            </a:xfrm>
            <a:grpFill/>
          </p:grpSpPr>
          <p:sp>
            <p:nvSpPr>
              <p:cNvPr id="36" name="Google Shape;5733;p85"/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5734;p85"/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5735;p85"/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5736;p85"/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5737;p85"/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5738;p85"/>
              <p:cNvSpPr/>
              <p:nvPr/>
            </p:nvSpPr>
            <p:spPr>
              <a:xfrm>
                <a:off x="193693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5739;p85"/>
              <p:cNvSpPr/>
              <p:nvPr/>
            </p:nvSpPr>
            <p:spPr>
              <a:xfrm>
                <a:off x="193693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5740;p85"/>
              <p:cNvSpPr/>
              <p:nvPr/>
            </p:nvSpPr>
            <p:spPr>
              <a:xfrm>
                <a:off x="193693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5741;p85"/>
              <p:cNvSpPr/>
              <p:nvPr/>
            </p:nvSpPr>
            <p:spPr>
              <a:xfrm>
                <a:off x="193693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5742;p85"/>
              <p:cNvSpPr/>
              <p:nvPr/>
            </p:nvSpPr>
            <p:spPr>
              <a:xfrm>
                <a:off x="193693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" name="Google Shape;5743;p85"/>
            <p:cNvGrpSpPr/>
            <p:nvPr/>
          </p:nvGrpSpPr>
          <p:grpSpPr>
            <a:xfrm>
              <a:off x="2110795" y="1179665"/>
              <a:ext cx="80700" cy="1526144"/>
              <a:chOff x="2110795" y="1179665"/>
              <a:chExt cx="80700" cy="1526144"/>
            </a:xfrm>
            <a:grpFill/>
          </p:grpSpPr>
          <p:sp>
            <p:nvSpPr>
              <p:cNvPr id="26" name="Google Shape;5744;p85"/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5745;p85"/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5746;p85"/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5747;p85"/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5748;p85"/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5749;p85"/>
              <p:cNvSpPr/>
              <p:nvPr/>
            </p:nvSpPr>
            <p:spPr>
              <a:xfrm>
                <a:off x="211079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5750;p85"/>
              <p:cNvSpPr/>
              <p:nvPr/>
            </p:nvSpPr>
            <p:spPr>
              <a:xfrm>
                <a:off x="211079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5751;p85"/>
              <p:cNvSpPr/>
              <p:nvPr/>
            </p:nvSpPr>
            <p:spPr>
              <a:xfrm>
                <a:off x="211079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5752;p85"/>
              <p:cNvSpPr/>
              <p:nvPr/>
            </p:nvSpPr>
            <p:spPr>
              <a:xfrm>
                <a:off x="211079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5753;p85"/>
              <p:cNvSpPr/>
              <p:nvPr/>
            </p:nvSpPr>
            <p:spPr>
              <a:xfrm>
                <a:off x="211079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" name="Google Shape;5754;p85"/>
            <p:cNvGrpSpPr/>
            <p:nvPr/>
          </p:nvGrpSpPr>
          <p:grpSpPr>
            <a:xfrm>
              <a:off x="2284655" y="1179665"/>
              <a:ext cx="80700" cy="1526144"/>
              <a:chOff x="2284655" y="1179665"/>
              <a:chExt cx="80700" cy="1526144"/>
            </a:xfrm>
            <a:grpFill/>
          </p:grpSpPr>
          <p:sp>
            <p:nvSpPr>
              <p:cNvPr id="16" name="Google Shape;5755;p85"/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5756;p85"/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5757;p85"/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5758;p85"/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5759;p85"/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5760;p85"/>
              <p:cNvSpPr/>
              <p:nvPr/>
            </p:nvSpPr>
            <p:spPr>
              <a:xfrm>
                <a:off x="228465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5761;p85"/>
              <p:cNvSpPr/>
              <p:nvPr/>
            </p:nvSpPr>
            <p:spPr>
              <a:xfrm>
                <a:off x="228465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5762;p85"/>
              <p:cNvSpPr/>
              <p:nvPr/>
            </p:nvSpPr>
            <p:spPr>
              <a:xfrm>
                <a:off x="228465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5763;p85"/>
              <p:cNvSpPr/>
              <p:nvPr/>
            </p:nvSpPr>
            <p:spPr>
              <a:xfrm>
                <a:off x="228465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5764;p85"/>
              <p:cNvSpPr/>
              <p:nvPr/>
            </p:nvSpPr>
            <p:spPr>
              <a:xfrm>
                <a:off x="228465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16" name="Подзаголовок 2"/>
          <p:cNvSpPr txBox="1">
            <a:spLocks/>
          </p:cNvSpPr>
          <p:nvPr/>
        </p:nvSpPr>
        <p:spPr>
          <a:xfrm>
            <a:off x="299685" y="1090792"/>
            <a:ext cx="3982081" cy="544854"/>
          </a:xfrm>
          <a:prstGeom prst="wedgeRectCallout">
            <a:avLst>
              <a:gd name="adj1" fmla="val -20453"/>
              <a:gd name="adj2" fmla="val 48880"/>
            </a:avLst>
          </a:prstGeom>
          <a:solidFill>
            <a:schemeClr val="accent2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На I этапе реализации плана планируется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осуществить (2021 - 2024 годы)</a:t>
            </a:r>
          </a:p>
        </p:txBody>
      </p:sp>
      <p:sp>
        <p:nvSpPr>
          <p:cNvPr id="117" name="Подзаголовок 2"/>
          <p:cNvSpPr txBox="1">
            <a:spLocks/>
          </p:cNvSpPr>
          <p:nvPr/>
        </p:nvSpPr>
        <p:spPr>
          <a:xfrm>
            <a:off x="4785645" y="1234808"/>
            <a:ext cx="3982081" cy="544854"/>
          </a:xfrm>
          <a:prstGeom prst="wedgeRectCallout">
            <a:avLst>
              <a:gd name="adj1" fmla="val -20453"/>
              <a:gd name="adj2" fmla="val 48880"/>
            </a:avLst>
          </a:prstGeom>
          <a:solidFill>
            <a:schemeClr val="accent2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На II этапе реализации плана планируется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осуществить (2025 - 2030 годы)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310206" y="1797153"/>
            <a:ext cx="3971561" cy="3150861"/>
          </a:xfrm>
          <a:prstGeom prst="rect">
            <a:avLst/>
          </a:prstGeom>
          <a:solidFill>
            <a:schemeClr val="accent2"/>
          </a:solidFill>
        </p:spPr>
        <p:txBody>
          <a:bodyPr wrap="square" lIns="68549" tIns="34289" rIns="68549" bIns="34289">
            <a:spAutoFit/>
          </a:bodyPr>
          <a:lstStyle/>
          <a:p>
            <a:pPr marL="128525" indent="-128525">
              <a:buFont typeface="Wingdings" panose="05000000000000000000" pitchFamily="2" charset="2"/>
              <a:buChar char="q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создание межотраслевой системы комплексного научно-технологического сопровождения, медико-биологического, медицинского и антидопингового обеспечения подготовки спортивного резерва, а также обеспечение развития экспериментальной и инновационной деятельности в сфере физической культуры и спорта;</a:t>
            </a:r>
          </a:p>
          <a:p>
            <a:pPr marL="128525" indent="-128525">
              <a:buFont typeface="Wingdings" panose="05000000000000000000" pitchFamily="2" charset="2"/>
              <a:buChar char="q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восстановление российских спортивных и антидопинговых организаций в правах в составе соответствующих международных организаций;</a:t>
            </a:r>
          </a:p>
          <a:p>
            <a:pPr marL="128525" indent="-128525">
              <a:buFont typeface="Wingdings" panose="05000000000000000000" pitchFamily="2" charset="2"/>
              <a:buChar char="q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снятие всех ограничений по допуску российских спортсменов к участию в международных спортивных соревнованиях;</a:t>
            </a:r>
          </a:p>
          <a:p>
            <a:r>
              <a:rPr lang="ru-RU" sz="1100" dirty="0">
                <a:latin typeface="Arial" pitchFamily="34" charset="0"/>
                <a:cs typeface="Arial" pitchFamily="34" charset="0"/>
              </a:rPr>
              <a:t>проведение на высоком организационном уровне крупных международных спортивных мероприятий, включая чемпионат Европы по футболу UEFA в 2021 году и Лиги чемпионов UEFA в 2022 году, чемпионат мира по хоккею в 2023 году в г. Санкт-Петербурге, Всемирные игры IWAS и чемпионат мира по фехтованию на колясках в 2022 году в г. Сочи, </a:t>
            </a:r>
            <a:r>
              <a:rPr lang="ru-RU" sz="11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Всемирные зимние игры Специальной Олимпиады в 2022 году </a:t>
            </a:r>
            <a:r>
              <a:rPr lang="ru-RU" sz="1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Суперкубок UEFA в 2023 году в г. Казани</a:t>
            </a:r>
          </a:p>
        </p:txBody>
      </p:sp>
      <p:grpSp>
        <p:nvGrpSpPr>
          <p:cNvPr id="119" name="Google Shape;5654;p85"/>
          <p:cNvGrpSpPr/>
          <p:nvPr/>
        </p:nvGrpSpPr>
        <p:grpSpPr>
          <a:xfrm>
            <a:off x="4701157" y="2424739"/>
            <a:ext cx="4200464" cy="1337300"/>
            <a:chOff x="729238" y="1179665"/>
            <a:chExt cx="1636117" cy="722665"/>
          </a:xfrm>
          <a:solidFill>
            <a:schemeClr val="bg2"/>
          </a:solidFill>
        </p:grpSpPr>
        <p:grpSp>
          <p:nvGrpSpPr>
            <p:cNvPr id="120" name="Google Shape;5655;p85"/>
            <p:cNvGrpSpPr/>
            <p:nvPr/>
          </p:nvGrpSpPr>
          <p:grpSpPr>
            <a:xfrm>
              <a:off x="729238" y="1179665"/>
              <a:ext cx="80700" cy="722665"/>
              <a:chOff x="729238" y="1179665"/>
              <a:chExt cx="80700" cy="722665"/>
            </a:xfrm>
            <a:grpFill/>
          </p:grpSpPr>
          <p:sp>
            <p:nvSpPr>
              <p:cNvPr id="220" name="Google Shape;5656;p85"/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" name="Google Shape;5657;p85"/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" name="Google Shape;5658;p85"/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3" name="Google Shape;5659;p85"/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4" name="Google Shape;5660;p85"/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1" name="Google Shape;5666;p85"/>
            <p:cNvGrpSpPr/>
            <p:nvPr/>
          </p:nvGrpSpPr>
          <p:grpSpPr>
            <a:xfrm>
              <a:off x="903098" y="1179665"/>
              <a:ext cx="80700" cy="722665"/>
              <a:chOff x="903098" y="1179665"/>
              <a:chExt cx="80700" cy="722665"/>
            </a:xfrm>
            <a:grpFill/>
          </p:grpSpPr>
          <p:sp>
            <p:nvSpPr>
              <p:cNvPr id="210" name="Google Shape;5667;p85"/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1" name="Google Shape;5668;p85"/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2" name="Google Shape;5669;p85"/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3" name="Google Shape;5670;p85"/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4" name="Google Shape;5671;p85"/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2" name="Google Shape;5677;p85"/>
            <p:cNvGrpSpPr/>
            <p:nvPr/>
          </p:nvGrpSpPr>
          <p:grpSpPr>
            <a:xfrm>
              <a:off x="1076958" y="1179665"/>
              <a:ext cx="80700" cy="722665"/>
              <a:chOff x="1076958" y="1179665"/>
              <a:chExt cx="80700" cy="722665"/>
            </a:xfrm>
            <a:grpFill/>
          </p:grpSpPr>
          <p:sp>
            <p:nvSpPr>
              <p:cNvPr id="200" name="Google Shape;5678;p85"/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" name="Google Shape;5679;p85"/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" name="Google Shape;5680;p85"/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" name="Google Shape;5681;p85"/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4" name="Google Shape;5682;p85"/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3" name="Google Shape;5688;p85"/>
            <p:cNvGrpSpPr/>
            <p:nvPr/>
          </p:nvGrpSpPr>
          <p:grpSpPr>
            <a:xfrm>
              <a:off x="1247707" y="1179665"/>
              <a:ext cx="80700" cy="722665"/>
              <a:chOff x="1247707" y="1179665"/>
              <a:chExt cx="80700" cy="722665"/>
            </a:xfrm>
            <a:grpFill/>
          </p:grpSpPr>
          <p:sp>
            <p:nvSpPr>
              <p:cNvPr id="190" name="Google Shape;5689;p85"/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1" name="Google Shape;5690;p85"/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2" name="Google Shape;5691;p85"/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3" name="Google Shape;5692;p85"/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4" name="Google Shape;5693;p85"/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4" name="Google Shape;5699;p85"/>
            <p:cNvGrpSpPr/>
            <p:nvPr/>
          </p:nvGrpSpPr>
          <p:grpSpPr>
            <a:xfrm>
              <a:off x="1421567" y="1179665"/>
              <a:ext cx="80700" cy="722665"/>
              <a:chOff x="1421567" y="1179665"/>
              <a:chExt cx="80700" cy="722665"/>
            </a:xfrm>
            <a:grpFill/>
          </p:grpSpPr>
          <p:sp>
            <p:nvSpPr>
              <p:cNvPr id="180" name="Google Shape;5700;p85"/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5701;p85"/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5702;p85"/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5703;p85"/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" name="Google Shape;5704;p85"/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5" name="Google Shape;5710;p85"/>
            <p:cNvGrpSpPr/>
            <p:nvPr/>
          </p:nvGrpSpPr>
          <p:grpSpPr>
            <a:xfrm>
              <a:off x="1592327" y="1179665"/>
              <a:ext cx="80700" cy="722665"/>
              <a:chOff x="1592327" y="1179665"/>
              <a:chExt cx="80700" cy="722665"/>
            </a:xfrm>
            <a:grpFill/>
          </p:grpSpPr>
          <p:sp>
            <p:nvSpPr>
              <p:cNvPr id="170" name="Google Shape;5711;p85"/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" name="Google Shape;5712;p85"/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Google Shape;5713;p85"/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Google Shape;5714;p85"/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Google Shape;5715;p85"/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6" name="Google Shape;5721;p85"/>
            <p:cNvGrpSpPr/>
            <p:nvPr/>
          </p:nvGrpSpPr>
          <p:grpSpPr>
            <a:xfrm>
              <a:off x="1766187" y="1179665"/>
              <a:ext cx="80700" cy="722665"/>
              <a:chOff x="1766187" y="1179665"/>
              <a:chExt cx="80700" cy="722665"/>
            </a:xfrm>
            <a:grpFill/>
          </p:grpSpPr>
          <p:sp>
            <p:nvSpPr>
              <p:cNvPr id="160" name="Google Shape;5722;p85"/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" name="Google Shape;5723;p85"/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" name="Google Shape;5724;p85"/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" name="Google Shape;5725;p85"/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" name="Google Shape;5726;p85"/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7" name="Google Shape;5732;p85"/>
            <p:cNvGrpSpPr/>
            <p:nvPr/>
          </p:nvGrpSpPr>
          <p:grpSpPr>
            <a:xfrm>
              <a:off x="1936935" y="1179665"/>
              <a:ext cx="80700" cy="722665"/>
              <a:chOff x="1936935" y="1179665"/>
              <a:chExt cx="80700" cy="722665"/>
            </a:xfrm>
            <a:grpFill/>
          </p:grpSpPr>
          <p:sp>
            <p:nvSpPr>
              <p:cNvPr id="150" name="Google Shape;5733;p85"/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" name="Google Shape;5734;p85"/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" name="Google Shape;5735;p85"/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" name="Google Shape;5736;p85"/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" name="Google Shape;5737;p85"/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8" name="Google Shape;5743;p85"/>
            <p:cNvGrpSpPr/>
            <p:nvPr/>
          </p:nvGrpSpPr>
          <p:grpSpPr>
            <a:xfrm>
              <a:off x="2110795" y="1179665"/>
              <a:ext cx="80700" cy="722665"/>
              <a:chOff x="2110795" y="1179665"/>
              <a:chExt cx="80700" cy="722665"/>
            </a:xfrm>
            <a:grpFill/>
          </p:grpSpPr>
          <p:sp>
            <p:nvSpPr>
              <p:cNvPr id="140" name="Google Shape;5744;p85"/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1" name="Google Shape;5745;p85"/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" name="Google Shape;5746;p85"/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" name="Google Shape;5747;p85"/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" name="Google Shape;5748;p85"/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9" name="Google Shape;5754;p85"/>
            <p:cNvGrpSpPr/>
            <p:nvPr/>
          </p:nvGrpSpPr>
          <p:grpSpPr>
            <a:xfrm>
              <a:off x="2284655" y="1179665"/>
              <a:ext cx="80700" cy="722665"/>
              <a:chOff x="2284655" y="1179665"/>
              <a:chExt cx="80700" cy="722665"/>
            </a:xfrm>
            <a:grpFill/>
          </p:grpSpPr>
          <p:sp>
            <p:nvSpPr>
              <p:cNvPr id="130" name="Google Shape;5755;p85"/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5756;p85"/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5757;p85"/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5758;p85"/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5759;p85"/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30" name="Прямоугольник 229"/>
          <p:cNvSpPr/>
          <p:nvPr/>
        </p:nvSpPr>
        <p:spPr>
          <a:xfrm>
            <a:off x="4807367" y="1995686"/>
            <a:ext cx="3998592" cy="2146740"/>
          </a:xfrm>
          <a:prstGeom prst="rect">
            <a:avLst/>
          </a:prstGeom>
          <a:solidFill>
            <a:schemeClr val="accent2"/>
          </a:solidFill>
        </p:spPr>
        <p:txBody>
          <a:bodyPr wrap="square" lIns="68549" tIns="34289" rIns="68549" bIns="34289">
            <a:spAutoFit/>
          </a:bodyPr>
          <a:lstStyle/>
          <a:p>
            <a:pPr marL="214208" indent="-214208">
              <a:buFont typeface="Wingdings" pitchFamily="2" charset="2"/>
              <a:buChar char="Ø"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обеспечение для большей части населения в шаговой доступности организационных и инфраструктурных условий для занятий физической культурой и спортом, включая адаптивный спорт;</a:t>
            </a:r>
          </a:p>
          <a:p>
            <a:pPr marL="214208" indent="-214208">
              <a:buFont typeface="Wingdings" pitchFamily="2" charset="2"/>
              <a:buChar char="Ø"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создание необходимых материально-технических и организационных условий, включая спортивную инфраструктуру, для вхождения спортивной сборной команды России в тройку сильнейших команд в неофициальном общекомандном зачете по результатам выступлений на Олимпийских играх, 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а также успешного выступления на </a:t>
            </a:r>
            <a:r>
              <a:rPr lang="ru-RU" sz="1100" b="1" dirty="0" err="1">
                <a:latin typeface="Arial" pitchFamily="34" charset="0"/>
                <a:cs typeface="Arial" pitchFamily="34" charset="0"/>
              </a:rPr>
              <a:t>Паралимпийских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1100" b="1" dirty="0" err="1">
                <a:latin typeface="Arial" pitchFamily="34" charset="0"/>
                <a:cs typeface="Arial" pitchFamily="34" charset="0"/>
              </a:rPr>
              <a:t>Сурдлимпийских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 играх;</a:t>
            </a:r>
          </a:p>
        </p:txBody>
      </p:sp>
    </p:spTree>
    <p:extLst>
      <p:ext uri="{BB962C8B-B14F-4D97-AF65-F5344CB8AC3E}">
        <p14:creationId xmlns:p14="http://schemas.microsoft.com/office/powerpoint/2010/main" val="2568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29</a:t>
            </a:fld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5" name="Google Shape;5654;p85"/>
          <p:cNvGrpSpPr/>
          <p:nvPr/>
        </p:nvGrpSpPr>
        <p:grpSpPr>
          <a:xfrm>
            <a:off x="142711" y="2246162"/>
            <a:ext cx="4382237" cy="2364240"/>
            <a:chOff x="729238" y="1179665"/>
            <a:chExt cx="1636117" cy="1526144"/>
          </a:xfrm>
          <a:solidFill>
            <a:schemeClr val="bg2"/>
          </a:solidFill>
        </p:grpSpPr>
        <p:grpSp>
          <p:nvGrpSpPr>
            <p:cNvPr id="6" name="Google Shape;5655;p85"/>
            <p:cNvGrpSpPr/>
            <p:nvPr/>
          </p:nvGrpSpPr>
          <p:grpSpPr>
            <a:xfrm>
              <a:off x="729238" y="1179665"/>
              <a:ext cx="80700" cy="1526144"/>
              <a:chOff x="729238" y="1179665"/>
              <a:chExt cx="80700" cy="1526144"/>
            </a:xfrm>
            <a:grpFill/>
          </p:grpSpPr>
          <p:sp>
            <p:nvSpPr>
              <p:cNvPr id="106" name="Google Shape;5656;p85"/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5657;p85"/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5658;p85"/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Google Shape;5659;p85"/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5660;p85"/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5661;p85"/>
              <p:cNvSpPr/>
              <p:nvPr/>
            </p:nvSpPr>
            <p:spPr>
              <a:xfrm>
                <a:off x="72923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5662;p85"/>
              <p:cNvSpPr/>
              <p:nvPr/>
            </p:nvSpPr>
            <p:spPr>
              <a:xfrm>
                <a:off x="72923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5663;p85"/>
              <p:cNvSpPr/>
              <p:nvPr/>
            </p:nvSpPr>
            <p:spPr>
              <a:xfrm>
                <a:off x="72923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" name="Google Shape;5664;p85"/>
              <p:cNvSpPr/>
              <p:nvPr/>
            </p:nvSpPr>
            <p:spPr>
              <a:xfrm>
                <a:off x="72923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5665;p85"/>
              <p:cNvSpPr/>
              <p:nvPr/>
            </p:nvSpPr>
            <p:spPr>
              <a:xfrm>
                <a:off x="72923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" name="Google Shape;5666;p85"/>
            <p:cNvGrpSpPr/>
            <p:nvPr/>
          </p:nvGrpSpPr>
          <p:grpSpPr>
            <a:xfrm>
              <a:off x="903098" y="1179665"/>
              <a:ext cx="80700" cy="1526144"/>
              <a:chOff x="903098" y="1179665"/>
              <a:chExt cx="80700" cy="1526144"/>
            </a:xfrm>
            <a:grpFill/>
          </p:grpSpPr>
          <p:sp>
            <p:nvSpPr>
              <p:cNvPr id="96" name="Google Shape;5667;p85"/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5668;p85"/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5669;p85"/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5670;p85"/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5671;p85"/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5672;p85"/>
              <p:cNvSpPr/>
              <p:nvPr/>
            </p:nvSpPr>
            <p:spPr>
              <a:xfrm>
                <a:off x="90309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5673;p85"/>
              <p:cNvSpPr/>
              <p:nvPr/>
            </p:nvSpPr>
            <p:spPr>
              <a:xfrm>
                <a:off x="90309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5674;p85"/>
              <p:cNvSpPr/>
              <p:nvPr/>
            </p:nvSpPr>
            <p:spPr>
              <a:xfrm>
                <a:off x="90309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5675;p85"/>
              <p:cNvSpPr/>
              <p:nvPr/>
            </p:nvSpPr>
            <p:spPr>
              <a:xfrm>
                <a:off x="90309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5676;p85"/>
              <p:cNvSpPr/>
              <p:nvPr/>
            </p:nvSpPr>
            <p:spPr>
              <a:xfrm>
                <a:off x="90309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" name="Google Shape;5677;p85"/>
            <p:cNvGrpSpPr/>
            <p:nvPr/>
          </p:nvGrpSpPr>
          <p:grpSpPr>
            <a:xfrm>
              <a:off x="1076958" y="1179665"/>
              <a:ext cx="80700" cy="1526144"/>
              <a:chOff x="1076958" y="1179665"/>
              <a:chExt cx="80700" cy="1526144"/>
            </a:xfrm>
            <a:grpFill/>
          </p:grpSpPr>
          <p:sp>
            <p:nvSpPr>
              <p:cNvPr id="86" name="Google Shape;5678;p85"/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5679;p85"/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5680;p85"/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5681;p85"/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5682;p85"/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5683;p85"/>
              <p:cNvSpPr/>
              <p:nvPr/>
            </p:nvSpPr>
            <p:spPr>
              <a:xfrm>
                <a:off x="107695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5684;p85"/>
              <p:cNvSpPr/>
              <p:nvPr/>
            </p:nvSpPr>
            <p:spPr>
              <a:xfrm>
                <a:off x="107695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5685;p85"/>
              <p:cNvSpPr/>
              <p:nvPr/>
            </p:nvSpPr>
            <p:spPr>
              <a:xfrm>
                <a:off x="107695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5686;p85"/>
              <p:cNvSpPr/>
              <p:nvPr/>
            </p:nvSpPr>
            <p:spPr>
              <a:xfrm>
                <a:off x="107695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5687;p85"/>
              <p:cNvSpPr/>
              <p:nvPr/>
            </p:nvSpPr>
            <p:spPr>
              <a:xfrm>
                <a:off x="107695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" name="Google Shape;5688;p85"/>
            <p:cNvGrpSpPr/>
            <p:nvPr/>
          </p:nvGrpSpPr>
          <p:grpSpPr>
            <a:xfrm>
              <a:off x="1247707" y="1179665"/>
              <a:ext cx="80700" cy="1526144"/>
              <a:chOff x="1247707" y="1179665"/>
              <a:chExt cx="80700" cy="1526144"/>
            </a:xfrm>
            <a:grpFill/>
          </p:grpSpPr>
          <p:sp>
            <p:nvSpPr>
              <p:cNvPr id="76" name="Google Shape;5689;p85"/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5690;p85"/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5691;p85"/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5692;p85"/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5693;p85"/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5694;p85"/>
              <p:cNvSpPr/>
              <p:nvPr/>
            </p:nvSpPr>
            <p:spPr>
              <a:xfrm>
                <a:off x="124770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5695;p85"/>
              <p:cNvSpPr/>
              <p:nvPr/>
            </p:nvSpPr>
            <p:spPr>
              <a:xfrm>
                <a:off x="124770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5696;p85"/>
              <p:cNvSpPr/>
              <p:nvPr/>
            </p:nvSpPr>
            <p:spPr>
              <a:xfrm>
                <a:off x="124770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5697;p85"/>
              <p:cNvSpPr/>
              <p:nvPr/>
            </p:nvSpPr>
            <p:spPr>
              <a:xfrm>
                <a:off x="124770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5698;p85"/>
              <p:cNvSpPr/>
              <p:nvPr/>
            </p:nvSpPr>
            <p:spPr>
              <a:xfrm>
                <a:off x="124770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" name="Google Shape;5699;p85"/>
            <p:cNvGrpSpPr/>
            <p:nvPr/>
          </p:nvGrpSpPr>
          <p:grpSpPr>
            <a:xfrm>
              <a:off x="1421567" y="1179665"/>
              <a:ext cx="80700" cy="1526144"/>
              <a:chOff x="1421567" y="1179665"/>
              <a:chExt cx="80700" cy="1526144"/>
            </a:xfrm>
            <a:grpFill/>
          </p:grpSpPr>
          <p:sp>
            <p:nvSpPr>
              <p:cNvPr id="66" name="Google Shape;5700;p85"/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5701;p85"/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5702;p85"/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5703;p85"/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5704;p85"/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5705;p85"/>
              <p:cNvSpPr/>
              <p:nvPr/>
            </p:nvSpPr>
            <p:spPr>
              <a:xfrm>
                <a:off x="142156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5706;p85"/>
              <p:cNvSpPr/>
              <p:nvPr/>
            </p:nvSpPr>
            <p:spPr>
              <a:xfrm>
                <a:off x="142156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5707;p85"/>
              <p:cNvSpPr/>
              <p:nvPr/>
            </p:nvSpPr>
            <p:spPr>
              <a:xfrm>
                <a:off x="142156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5708;p85"/>
              <p:cNvSpPr/>
              <p:nvPr/>
            </p:nvSpPr>
            <p:spPr>
              <a:xfrm>
                <a:off x="142156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5709;p85"/>
              <p:cNvSpPr/>
              <p:nvPr/>
            </p:nvSpPr>
            <p:spPr>
              <a:xfrm>
                <a:off x="142156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" name="Google Shape;5710;p85"/>
            <p:cNvGrpSpPr/>
            <p:nvPr/>
          </p:nvGrpSpPr>
          <p:grpSpPr>
            <a:xfrm>
              <a:off x="1592327" y="1179665"/>
              <a:ext cx="80700" cy="1526144"/>
              <a:chOff x="1592327" y="1179665"/>
              <a:chExt cx="80700" cy="1526144"/>
            </a:xfrm>
            <a:grpFill/>
          </p:grpSpPr>
          <p:sp>
            <p:nvSpPr>
              <p:cNvPr id="56" name="Google Shape;5711;p85"/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5712;p85"/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5713;p85"/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5714;p85"/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5715;p85"/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5716;p85"/>
              <p:cNvSpPr/>
              <p:nvPr/>
            </p:nvSpPr>
            <p:spPr>
              <a:xfrm>
                <a:off x="159232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5717;p85"/>
              <p:cNvSpPr/>
              <p:nvPr/>
            </p:nvSpPr>
            <p:spPr>
              <a:xfrm>
                <a:off x="159232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5718;p85"/>
              <p:cNvSpPr/>
              <p:nvPr/>
            </p:nvSpPr>
            <p:spPr>
              <a:xfrm>
                <a:off x="159232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5719;p85"/>
              <p:cNvSpPr/>
              <p:nvPr/>
            </p:nvSpPr>
            <p:spPr>
              <a:xfrm>
                <a:off x="159232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5720;p85"/>
              <p:cNvSpPr/>
              <p:nvPr/>
            </p:nvSpPr>
            <p:spPr>
              <a:xfrm>
                <a:off x="159232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" name="Google Shape;5721;p85"/>
            <p:cNvGrpSpPr/>
            <p:nvPr/>
          </p:nvGrpSpPr>
          <p:grpSpPr>
            <a:xfrm>
              <a:off x="1766187" y="1179665"/>
              <a:ext cx="80700" cy="1526144"/>
              <a:chOff x="1766187" y="1179665"/>
              <a:chExt cx="80700" cy="1526144"/>
            </a:xfrm>
            <a:grpFill/>
          </p:grpSpPr>
          <p:sp>
            <p:nvSpPr>
              <p:cNvPr id="46" name="Google Shape;5722;p85"/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5723;p85"/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5724;p85"/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5725;p85"/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5726;p85"/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5727;p85"/>
              <p:cNvSpPr/>
              <p:nvPr/>
            </p:nvSpPr>
            <p:spPr>
              <a:xfrm>
                <a:off x="176618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5728;p85"/>
              <p:cNvSpPr/>
              <p:nvPr/>
            </p:nvSpPr>
            <p:spPr>
              <a:xfrm>
                <a:off x="176618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5729;p85"/>
              <p:cNvSpPr/>
              <p:nvPr/>
            </p:nvSpPr>
            <p:spPr>
              <a:xfrm>
                <a:off x="176618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5730;p85"/>
              <p:cNvSpPr/>
              <p:nvPr/>
            </p:nvSpPr>
            <p:spPr>
              <a:xfrm>
                <a:off x="176618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5731;p85"/>
              <p:cNvSpPr/>
              <p:nvPr/>
            </p:nvSpPr>
            <p:spPr>
              <a:xfrm>
                <a:off x="176618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" name="Google Shape;5732;p85"/>
            <p:cNvGrpSpPr/>
            <p:nvPr/>
          </p:nvGrpSpPr>
          <p:grpSpPr>
            <a:xfrm>
              <a:off x="1936935" y="1179665"/>
              <a:ext cx="80700" cy="1526144"/>
              <a:chOff x="1936935" y="1179665"/>
              <a:chExt cx="80700" cy="1526144"/>
            </a:xfrm>
            <a:grpFill/>
          </p:grpSpPr>
          <p:sp>
            <p:nvSpPr>
              <p:cNvPr id="36" name="Google Shape;5733;p85"/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5734;p85"/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5735;p85"/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5736;p85"/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5737;p85"/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5738;p85"/>
              <p:cNvSpPr/>
              <p:nvPr/>
            </p:nvSpPr>
            <p:spPr>
              <a:xfrm>
                <a:off x="193693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5739;p85"/>
              <p:cNvSpPr/>
              <p:nvPr/>
            </p:nvSpPr>
            <p:spPr>
              <a:xfrm>
                <a:off x="193693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5740;p85"/>
              <p:cNvSpPr/>
              <p:nvPr/>
            </p:nvSpPr>
            <p:spPr>
              <a:xfrm>
                <a:off x="193693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5741;p85"/>
              <p:cNvSpPr/>
              <p:nvPr/>
            </p:nvSpPr>
            <p:spPr>
              <a:xfrm>
                <a:off x="193693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5742;p85"/>
              <p:cNvSpPr/>
              <p:nvPr/>
            </p:nvSpPr>
            <p:spPr>
              <a:xfrm>
                <a:off x="193693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" name="Google Shape;5743;p85"/>
            <p:cNvGrpSpPr/>
            <p:nvPr/>
          </p:nvGrpSpPr>
          <p:grpSpPr>
            <a:xfrm>
              <a:off x="2110795" y="1179665"/>
              <a:ext cx="80700" cy="1526144"/>
              <a:chOff x="2110795" y="1179665"/>
              <a:chExt cx="80700" cy="1526144"/>
            </a:xfrm>
            <a:grpFill/>
          </p:grpSpPr>
          <p:sp>
            <p:nvSpPr>
              <p:cNvPr id="26" name="Google Shape;5744;p85"/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5745;p85"/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5746;p85"/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5747;p85"/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5748;p85"/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5749;p85"/>
              <p:cNvSpPr/>
              <p:nvPr/>
            </p:nvSpPr>
            <p:spPr>
              <a:xfrm>
                <a:off x="211079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5750;p85"/>
              <p:cNvSpPr/>
              <p:nvPr/>
            </p:nvSpPr>
            <p:spPr>
              <a:xfrm>
                <a:off x="211079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5751;p85"/>
              <p:cNvSpPr/>
              <p:nvPr/>
            </p:nvSpPr>
            <p:spPr>
              <a:xfrm>
                <a:off x="211079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5752;p85"/>
              <p:cNvSpPr/>
              <p:nvPr/>
            </p:nvSpPr>
            <p:spPr>
              <a:xfrm>
                <a:off x="211079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5753;p85"/>
              <p:cNvSpPr/>
              <p:nvPr/>
            </p:nvSpPr>
            <p:spPr>
              <a:xfrm>
                <a:off x="211079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" name="Google Shape;5754;p85"/>
            <p:cNvGrpSpPr/>
            <p:nvPr/>
          </p:nvGrpSpPr>
          <p:grpSpPr>
            <a:xfrm>
              <a:off x="2284655" y="1179665"/>
              <a:ext cx="80700" cy="1526144"/>
              <a:chOff x="2284655" y="1179665"/>
              <a:chExt cx="80700" cy="1526144"/>
            </a:xfrm>
            <a:grpFill/>
          </p:grpSpPr>
          <p:sp>
            <p:nvSpPr>
              <p:cNvPr id="16" name="Google Shape;5755;p85"/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5756;p85"/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5757;p85"/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5758;p85"/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5759;p85"/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5760;p85"/>
              <p:cNvSpPr/>
              <p:nvPr/>
            </p:nvSpPr>
            <p:spPr>
              <a:xfrm>
                <a:off x="228465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5761;p85"/>
              <p:cNvSpPr/>
              <p:nvPr/>
            </p:nvSpPr>
            <p:spPr>
              <a:xfrm>
                <a:off x="228465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5762;p85"/>
              <p:cNvSpPr/>
              <p:nvPr/>
            </p:nvSpPr>
            <p:spPr>
              <a:xfrm>
                <a:off x="228465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5763;p85"/>
              <p:cNvSpPr/>
              <p:nvPr/>
            </p:nvSpPr>
            <p:spPr>
              <a:xfrm>
                <a:off x="228465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5764;p85"/>
              <p:cNvSpPr/>
              <p:nvPr/>
            </p:nvSpPr>
            <p:spPr>
              <a:xfrm>
                <a:off x="228465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16" name="Подзаголовок 2"/>
          <p:cNvSpPr txBox="1">
            <a:spLocks/>
          </p:cNvSpPr>
          <p:nvPr/>
        </p:nvSpPr>
        <p:spPr>
          <a:xfrm>
            <a:off x="299685" y="1090792"/>
            <a:ext cx="3982081" cy="544854"/>
          </a:xfrm>
          <a:prstGeom prst="wedgeRectCallout">
            <a:avLst>
              <a:gd name="adj1" fmla="val -20453"/>
              <a:gd name="adj2" fmla="val 48880"/>
            </a:avLst>
          </a:prstGeom>
          <a:solidFill>
            <a:schemeClr val="accent2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На I этапе реализации плана планируется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осуществить (2021 - 2024 годы)</a:t>
            </a:r>
          </a:p>
        </p:txBody>
      </p:sp>
      <p:sp>
        <p:nvSpPr>
          <p:cNvPr id="117" name="Подзаголовок 2"/>
          <p:cNvSpPr txBox="1">
            <a:spLocks/>
          </p:cNvSpPr>
          <p:nvPr/>
        </p:nvSpPr>
        <p:spPr>
          <a:xfrm>
            <a:off x="4785645" y="1522840"/>
            <a:ext cx="3982081" cy="544854"/>
          </a:xfrm>
          <a:prstGeom prst="wedgeRectCallout">
            <a:avLst>
              <a:gd name="adj1" fmla="val -20453"/>
              <a:gd name="adj2" fmla="val 48880"/>
            </a:avLst>
          </a:prstGeom>
          <a:solidFill>
            <a:schemeClr val="accent2"/>
          </a:solidFill>
          <a:ln w="12700" cap="flat" cmpd="sng" algn="ctr">
            <a:solidFill>
              <a:schemeClr val="accent4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 anchorCtr="0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На II этапе реализации плана планируется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осуществить (2025 - 2030 годы)</a:t>
            </a:r>
          </a:p>
        </p:txBody>
      </p:sp>
      <p:sp>
        <p:nvSpPr>
          <p:cNvPr id="118" name="Прямоугольник 117"/>
          <p:cNvSpPr/>
          <p:nvPr/>
        </p:nvSpPr>
        <p:spPr>
          <a:xfrm>
            <a:off x="310206" y="1725145"/>
            <a:ext cx="3971561" cy="3150861"/>
          </a:xfrm>
          <a:prstGeom prst="rect">
            <a:avLst/>
          </a:prstGeom>
          <a:solidFill>
            <a:schemeClr val="accent2"/>
          </a:solidFill>
        </p:spPr>
        <p:txBody>
          <a:bodyPr wrap="square" lIns="68549" tIns="34289" rIns="68549" bIns="34289">
            <a:spAutoFit/>
          </a:bodyPr>
          <a:lstStyle/>
          <a:p>
            <a:pPr marL="128525" indent="-128525">
              <a:buFont typeface="Wingdings" panose="05000000000000000000" pitchFamily="2" charset="2"/>
              <a:buChar char="q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создание межотраслевой системы комплексного научно-технологического сопровождения, медико-биологического, медицинского и антидопингового обеспечения подготовки спортивного резерва, а также обеспечение развития экспериментальной и инновационной деятельности в сфере физической культуры и спорта;</a:t>
            </a:r>
          </a:p>
          <a:p>
            <a:pPr marL="128525" indent="-128525">
              <a:buFont typeface="Wingdings" panose="05000000000000000000" pitchFamily="2" charset="2"/>
              <a:buChar char="q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восстановление российских спортивных и антидопинговых организаций в правах в составе соответствующих международных организаций;</a:t>
            </a:r>
          </a:p>
          <a:p>
            <a:pPr marL="128525" indent="-128525">
              <a:buFont typeface="Wingdings" panose="05000000000000000000" pitchFamily="2" charset="2"/>
              <a:buChar char="q"/>
            </a:pPr>
            <a:r>
              <a:rPr lang="ru-RU" sz="900" dirty="0">
                <a:latin typeface="Arial" pitchFamily="34" charset="0"/>
                <a:cs typeface="Arial" pitchFamily="34" charset="0"/>
              </a:rPr>
              <a:t>снятие всех ограничений по допуску российских спортсменов к участию в международных спортивных соревнованиях;</a:t>
            </a:r>
          </a:p>
          <a:p>
            <a:r>
              <a:rPr lang="ru-RU" sz="1100" dirty="0">
                <a:latin typeface="Arial" pitchFamily="34" charset="0"/>
                <a:cs typeface="Arial" pitchFamily="34" charset="0"/>
              </a:rPr>
              <a:t>проведение на высоком организационном уровне крупных международных спортивных мероприятий, включая чемпионат Европы по футболу UEFA в 2021 году и Лиги чемпионов UEFA в 2022 году, чемпионат мира по хоккею в 2023 году в г. Санкт-Петербурге, Всемирные игры IWAS и чемпионат мира по фехтованию на колясках в 2022 году в г. Сочи, </a:t>
            </a:r>
            <a:r>
              <a:rPr lang="ru-RU" sz="11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Всемирные зимние игры Специальной Олимпиады в 2022 году </a:t>
            </a:r>
            <a:r>
              <a:rPr lang="ru-RU" sz="11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 Суперкубок UEFA в 2023 году в г. Казани</a:t>
            </a:r>
          </a:p>
        </p:txBody>
      </p:sp>
      <p:grpSp>
        <p:nvGrpSpPr>
          <p:cNvPr id="119" name="Google Shape;5654;p85"/>
          <p:cNvGrpSpPr/>
          <p:nvPr/>
        </p:nvGrpSpPr>
        <p:grpSpPr>
          <a:xfrm>
            <a:off x="4701157" y="2674610"/>
            <a:ext cx="4200464" cy="1337300"/>
            <a:chOff x="729238" y="1179665"/>
            <a:chExt cx="1636117" cy="722665"/>
          </a:xfrm>
          <a:solidFill>
            <a:schemeClr val="bg2"/>
          </a:solidFill>
        </p:grpSpPr>
        <p:grpSp>
          <p:nvGrpSpPr>
            <p:cNvPr id="120" name="Google Shape;5655;p85"/>
            <p:cNvGrpSpPr/>
            <p:nvPr/>
          </p:nvGrpSpPr>
          <p:grpSpPr>
            <a:xfrm>
              <a:off x="729238" y="1179665"/>
              <a:ext cx="80700" cy="722665"/>
              <a:chOff x="729238" y="1179665"/>
              <a:chExt cx="80700" cy="722665"/>
            </a:xfrm>
            <a:grpFill/>
          </p:grpSpPr>
          <p:sp>
            <p:nvSpPr>
              <p:cNvPr id="220" name="Google Shape;5656;p85"/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1" name="Google Shape;5657;p85"/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2" name="Google Shape;5658;p85"/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3" name="Google Shape;5659;p85"/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4" name="Google Shape;5660;p85"/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1" name="Google Shape;5666;p85"/>
            <p:cNvGrpSpPr/>
            <p:nvPr/>
          </p:nvGrpSpPr>
          <p:grpSpPr>
            <a:xfrm>
              <a:off x="903098" y="1179665"/>
              <a:ext cx="80700" cy="722665"/>
              <a:chOff x="903098" y="1179665"/>
              <a:chExt cx="80700" cy="722665"/>
            </a:xfrm>
            <a:grpFill/>
          </p:grpSpPr>
          <p:sp>
            <p:nvSpPr>
              <p:cNvPr id="210" name="Google Shape;5667;p85"/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1" name="Google Shape;5668;p85"/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2" name="Google Shape;5669;p85"/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3" name="Google Shape;5670;p85"/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4" name="Google Shape;5671;p85"/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2" name="Google Shape;5677;p85"/>
            <p:cNvGrpSpPr/>
            <p:nvPr/>
          </p:nvGrpSpPr>
          <p:grpSpPr>
            <a:xfrm>
              <a:off x="1076958" y="1179665"/>
              <a:ext cx="80700" cy="722665"/>
              <a:chOff x="1076958" y="1179665"/>
              <a:chExt cx="80700" cy="722665"/>
            </a:xfrm>
            <a:grpFill/>
          </p:grpSpPr>
          <p:sp>
            <p:nvSpPr>
              <p:cNvPr id="200" name="Google Shape;5678;p85"/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1" name="Google Shape;5679;p85"/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2" name="Google Shape;5680;p85"/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3" name="Google Shape;5681;p85"/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4" name="Google Shape;5682;p85"/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3" name="Google Shape;5688;p85"/>
            <p:cNvGrpSpPr/>
            <p:nvPr/>
          </p:nvGrpSpPr>
          <p:grpSpPr>
            <a:xfrm>
              <a:off x="1247707" y="1179665"/>
              <a:ext cx="80700" cy="722665"/>
              <a:chOff x="1247707" y="1179665"/>
              <a:chExt cx="80700" cy="722665"/>
            </a:xfrm>
            <a:grpFill/>
          </p:grpSpPr>
          <p:sp>
            <p:nvSpPr>
              <p:cNvPr id="190" name="Google Shape;5689;p85"/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1" name="Google Shape;5690;p85"/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2" name="Google Shape;5691;p85"/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3" name="Google Shape;5692;p85"/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4" name="Google Shape;5693;p85"/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4" name="Google Shape;5699;p85"/>
            <p:cNvGrpSpPr/>
            <p:nvPr/>
          </p:nvGrpSpPr>
          <p:grpSpPr>
            <a:xfrm>
              <a:off x="1421567" y="1179665"/>
              <a:ext cx="80700" cy="722665"/>
              <a:chOff x="1421567" y="1179665"/>
              <a:chExt cx="80700" cy="722665"/>
            </a:xfrm>
            <a:grpFill/>
          </p:grpSpPr>
          <p:sp>
            <p:nvSpPr>
              <p:cNvPr id="180" name="Google Shape;5700;p85"/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1" name="Google Shape;5701;p85"/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2" name="Google Shape;5702;p85"/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3" name="Google Shape;5703;p85"/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4" name="Google Shape;5704;p85"/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5" name="Google Shape;5710;p85"/>
            <p:cNvGrpSpPr/>
            <p:nvPr/>
          </p:nvGrpSpPr>
          <p:grpSpPr>
            <a:xfrm>
              <a:off x="1592327" y="1179665"/>
              <a:ext cx="80700" cy="722665"/>
              <a:chOff x="1592327" y="1179665"/>
              <a:chExt cx="80700" cy="722665"/>
            </a:xfrm>
            <a:grpFill/>
          </p:grpSpPr>
          <p:sp>
            <p:nvSpPr>
              <p:cNvPr id="170" name="Google Shape;5711;p85"/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1" name="Google Shape;5712;p85"/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2" name="Google Shape;5713;p85"/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3" name="Google Shape;5714;p85"/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4" name="Google Shape;5715;p85"/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6" name="Google Shape;5721;p85"/>
            <p:cNvGrpSpPr/>
            <p:nvPr/>
          </p:nvGrpSpPr>
          <p:grpSpPr>
            <a:xfrm>
              <a:off x="1766187" y="1179665"/>
              <a:ext cx="80700" cy="722665"/>
              <a:chOff x="1766187" y="1179665"/>
              <a:chExt cx="80700" cy="722665"/>
            </a:xfrm>
            <a:grpFill/>
          </p:grpSpPr>
          <p:sp>
            <p:nvSpPr>
              <p:cNvPr id="160" name="Google Shape;5722;p85"/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1" name="Google Shape;5723;p85"/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2" name="Google Shape;5724;p85"/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3" name="Google Shape;5725;p85"/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64" name="Google Shape;5726;p85"/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7" name="Google Shape;5732;p85"/>
            <p:cNvGrpSpPr/>
            <p:nvPr/>
          </p:nvGrpSpPr>
          <p:grpSpPr>
            <a:xfrm>
              <a:off x="1936935" y="1179665"/>
              <a:ext cx="80700" cy="722665"/>
              <a:chOff x="1936935" y="1179665"/>
              <a:chExt cx="80700" cy="722665"/>
            </a:xfrm>
            <a:grpFill/>
          </p:grpSpPr>
          <p:sp>
            <p:nvSpPr>
              <p:cNvPr id="150" name="Google Shape;5733;p85"/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1" name="Google Shape;5734;p85"/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2" name="Google Shape;5735;p85"/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3" name="Google Shape;5736;p85"/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4" name="Google Shape;5737;p85"/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8" name="Google Shape;5743;p85"/>
            <p:cNvGrpSpPr/>
            <p:nvPr/>
          </p:nvGrpSpPr>
          <p:grpSpPr>
            <a:xfrm>
              <a:off x="2110795" y="1179665"/>
              <a:ext cx="80700" cy="722665"/>
              <a:chOff x="2110795" y="1179665"/>
              <a:chExt cx="80700" cy="722665"/>
            </a:xfrm>
            <a:grpFill/>
          </p:grpSpPr>
          <p:sp>
            <p:nvSpPr>
              <p:cNvPr id="140" name="Google Shape;5744;p85"/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1" name="Google Shape;5745;p85"/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2" name="Google Shape;5746;p85"/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3" name="Google Shape;5747;p85"/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44" name="Google Shape;5748;p85"/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9" name="Google Shape;5754;p85"/>
            <p:cNvGrpSpPr/>
            <p:nvPr/>
          </p:nvGrpSpPr>
          <p:grpSpPr>
            <a:xfrm>
              <a:off x="2284655" y="1179665"/>
              <a:ext cx="80700" cy="722665"/>
              <a:chOff x="2284655" y="1179665"/>
              <a:chExt cx="80700" cy="722665"/>
            </a:xfrm>
            <a:grpFill/>
          </p:grpSpPr>
          <p:sp>
            <p:nvSpPr>
              <p:cNvPr id="130" name="Google Shape;5755;p85"/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5756;p85"/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5757;p85"/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5758;p85"/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5759;p85"/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30" name="Прямоугольник 229"/>
          <p:cNvSpPr/>
          <p:nvPr/>
        </p:nvSpPr>
        <p:spPr>
          <a:xfrm>
            <a:off x="4807367" y="2234675"/>
            <a:ext cx="3998592" cy="2146740"/>
          </a:xfrm>
          <a:prstGeom prst="rect">
            <a:avLst/>
          </a:prstGeom>
          <a:solidFill>
            <a:schemeClr val="accent2"/>
          </a:solidFill>
        </p:spPr>
        <p:txBody>
          <a:bodyPr wrap="square" lIns="68549" tIns="34289" rIns="68549" bIns="34289">
            <a:spAutoFit/>
          </a:bodyPr>
          <a:lstStyle/>
          <a:p>
            <a:pPr marL="214208" indent="-214208">
              <a:buFont typeface="Wingdings" pitchFamily="2" charset="2"/>
              <a:buChar char="Ø"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обеспечение для большей части населения в шаговой доступности организационных и инфраструктурных условий для занятий физической культурой и спортом, включая адаптивный спорт;</a:t>
            </a:r>
          </a:p>
          <a:p>
            <a:pPr marL="214208" indent="-214208">
              <a:buFont typeface="Wingdings" pitchFamily="2" charset="2"/>
              <a:buChar char="Ø"/>
            </a:pPr>
            <a:r>
              <a:rPr lang="ru-RU" sz="1100" dirty="0">
                <a:latin typeface="Arial" pitchFamily="34" charset="0"/>
                <a:cs typeface="Arial" pitchFamily="34" charset="0"/>
              </a:rPr>
              <a:t>создание необходимых материально-технических и организационных условий, включая спортивную инфраструктуру, для вхождения спортивной сборной команды России в тройку сильнейших команд в неофициальном общекомандном зачете по результатам выступлений на Олимпийских играх, 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а также успешного выступления на </a:t>
            </a:r>
            <a:r>
              <a:rPr lang="ru-RU" sz="1100" b="1" dirty="0" err="1">
                <a:latin typeface="Arial" pitchFamily="34" charset="0"/>
                <a:cs typeface="Arial" pitchFamily="34" charset="0"/>
              </a:rPr>
              <a:t>Паралимпийских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1100" b="1" dirty="0" err="1">
                <a:latin typeface="Arial" pitchFamily="34" charset="0"/>
                <a:cs typeface="Arial" pitchFamily="34" charset="0"/>
              </a:rPr>
              <a:t>Сурдлимпийских</a:t>
            </a:r>
            <a:r>
              <a:rPr lang="ru-RU" sz="1100" b="1" dirty="0">
                <a:latin typeface="Arial" pitchFamily="34" charset="0"/>
                <a:cs typeface="Arial" pitchFamily="34" charset="0"/>
              </a:rPr>
              <a:t> играх;</a:t>
            </a:r>
          </a:p>
        </p:txBody>
      </p:sp>
      <p:sp>
        <p:nvSpPr>
          <p:cNvPr id="186" name="Заголовок 1"/>
          <p:cNvSpPr>
            <a:spLocks noGrp="1"/>
          </p:cNvSpPr>
          <p:nvPr>
            <p:ph type="ctrTitle"/>
          </p:nvPr>
        </p:nvSpPr>
        <p:spPr>
          <a:xfrm>
            <a:off x="1747548" y="127333"/>
            <a:ext cx="5719399" cy="66692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100" dirty="0">
                <a:latin typeface="Arial Black" pitchFamily="34" charset="0"/>
              </a:rPr>
              <a:t>Цель, задачи, этапы и ожидаемые результаты реализации Стратегии </a:t>
            </a:r>
          </a:p>
        </p:txBody>
      </p:sp>
    </p:spTree>
    <p:extLst>
      <p:ext uri="{BB962C8B-B14F-4D97-AF65-F5344CB8AC3E}">
        <p14:creationId xmlns:p14="http://schemas.microsoft.com/office/powerpoint/2010/main" val="35195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67114" y="339502"/>
            <a:ext cx="5565020" cy="356459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400" dirty="0">
                <a:latin typeface="Arial Black" pitchFamily="34" charset="0"/>
              </a:rPr>
              <a:t>Нормы права в области </a:t>
            </a:r>
            <a:r>
              <a:rPr lang="ru-RU" sz="2400" dirty="0" err="1" smtClean="0">
                <a:latin typeface="Arial Black" pitchFamily="34" charset="0"/>
              </a:rPr>
              <a:t>ФКиС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596336" y="4767264"/>
            <a:ext cx="1547664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362" name="Picture 2" descr="Люди с ограниченными возможностями в мультяшном стиле девушка-инвалид в  инвалидной коляске на белом фоне | Премиум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03" y="3031960"/>
            <a:ext cx="1587216" cy="158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страница 2 | Спортзал фон: векторные изображения и иллюстрации, которые  можно скачать бесплатно | Freep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51" y="3167158"/>
            <a:ext cx="2341847" cy="131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Двойная стрелка влево/вправо 4"/>
          <p:cNvSpPr/>
          <p:nvPr/>
        </p:nvSpPr>
        <p:spPr>
          <a:xfrm>
            <a:off x="2743200" y="3545458"/>
            <a:ext cx="2206206" cy="478766"/>
          </a:xfrm>
          <a:prstGeom prst="leftRightArrow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pic>
        <p:nvPicPr>
          <p:cNvPr id="15370" name="Picture 10" descr="Мультяшный минимальный белый лист, буфер обмена и плавающий карандаш,  документ. рабочий план к успеху. | Премиум Фото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77" t="8724" r="27234" b="2588"/>
          <a:stretch/>
        </p:blipFill>
        <p:spPr bwMode="auto">
          <a:xfrm>
            <a:off x="3429021" y="3362455"/>
            <a:ext cx="731089" cy="81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307" y="4534442"/>
            <a:ext cx="7330295" cy="415497"/>
          </a:xfrm>
          <a:prstGeom prst="rect">
            <a:avLst/>
          </a:prstGeom>
          <a:solidFill>
            <a:schemeClr val="bg1"/>
          </a:solidFill>
        </p:spPr>
        <p:txBody>
          <a:bodyPr wrap="square" lIns="68549" tIns="34289" rIns="68549" bIns="34289">
            <a:spAutoFit/>
          </a:bodyPr>
          <a:lstStyle/>
          <a:p>
            <a:r>
              <a:rPr lang="ru-RU" sz="11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Деятельность организаций и клубов регулируется, преимущественно, на уровне локальных и местных нормативных правовых актов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078483" y="2346342"/>
            <a:ext cx="5741846" cy="401648"/>
          </a:xfrm>
          <a:prstGeom prst="rect">
            <a:avLst/>
          </a:prstGeom>
        </p:spPr>
        <p:txBody>
          <a:bodyPr wrap="square" lIns="68549" tIns="34289" rIns="68549" bIns="34289">
            <a:spAutoFit/>
          </a:bodyPr>
          <a:lstStyle/>
          <a:p>
            <a:pPr algn="just">
              <a:lnSpc>
                <a:spcPct val="90000"/>
              </a:lnSpc>
              <a:spcBef>
                <a:spcPts val="750"/>
              </a:spcBef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объекты управления, составляющие структуру административно-правового регулирования</a:t>
            </a:r>
          </a:p>
        </p:txBody>
      </p:sp>
      <p:sp>
        <p:nvSpPr>
          <p:cNvPr id="13" name="Овал 12"/>
          <p:cNvSpPr/>
          <p:nvPr/>
        </p:nvSpPr>
        <p:spPr>
          <a:xfrm>
            <a:off x="1089942" y="961364"/>
            <a:ext cx="555569" cy="462112"/>
          </a:xfrm>
          <a:prstGeom prst="ellipse">
            <a:avLst/>
          </a:prstGeom>
          <a:solidFill>
            <a:schemeClr val="accent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itchFamily="34" charset="0"/>
              </a:rPr>
              <a:t>1</a:t>
            </a:r>
            <a:endParaRPr lang="ru-RU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089941" y="1564033"/>
            <a:ext cx="555569" cy="462112"/>
          </a:xfrm>
          <a:prstGeom prst="ellipse">
            <a:avLst/>
          </a:prstGeom>
          <a:solidFill>
            <a:schemeClr val="accent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itchFamily="34" charset="0"/>
              </a:rPr>
              <a:t>2</a:t>
            </a:r>
            <a:endParaRPr lang="ru-RU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115616" y="2316110"/>
            <a:ext cx="552623" cy="462112"/>
          </a:xfrm>
          <a:prstGeom prst="ellipse">
            <a:avLst/>
          </a:prstGeom>
          <a:solidFill>
            <a:schemeClr val="accent4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 Black" pitchFamily="34" charset="0"/>
              </a:rPr>
              <a:t>3</a:t>
            </a:r>
            <a:endParaRPr lang="ru-RU" sz="2400" dirty="0">
              <a:solidFill>
                <a:schemeClr val="tx1"/>
              </a:solidFill>
              <a:latin typeface="Arial Black" pitchFamily="34" charset="0"/>
            </a:endParaRPr>
          </a:p>
        </p:txBody>
      </p:sp>
      <p:grpSp>
        <p:nvGrpSpPr>
          <p:cNvPr id="16" name="Google Shape;1596;p80"/>
          <p:cNvGrpSpPr/>
          <p:nvPr/>
        </p:nvGrpSpPr>
        <p:grpSpPr>
          <a:xfrm rot="10800000" flipH="1">
            <a:off x="1707605" y="1010668"/>
            <a:ext cx="253320" cy="305823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17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2078485" y="981041"/>
            <a:ext cx="6333944" cy="438581"/>
          </a:xfrm>
          <a:prstGeom prst="rect">
            <a:avLst/>
          </a:prstGeom>
        </p:spPr>
        <p:txBody>
          <a:bodyPr wrap="square" lIns="68549" tIns="34289" rIns="68549" bIns="34289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возникают в связи с осуществлением субъектами деятельности по вовлечению граждан в систематические занятия физической культурой и спортом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oogle Shape;1596;p80"/>
          <p:cNvGrpSpPr/>
          <p:nvPr/>
        </p:nvGrpSpPr>
        <p:grpSpPr>
          <a:xfrm rot="10800000" flipH="1">
            <a:off x="1707605" y="1671094"/>
            <a:ext cx="241476" cy="305823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22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4" name="Google Shape;1596;p80"/>
          <p:cNvGrpSpPr/>
          <p:nvPr/>
        </p:nvGrpSpPr>
        <p:grpSpPr>
          <a:xfrm rot="10800000" flipH="1">
            <a:off x="1744503" y="2409794"/>
            <a:ext cx="229632" cy="305823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25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2040471" y="1716670"/>
            <a:ext cx="6208549" cy="235449"/>
          </a:xfrm>
          <a:prstGeom prst="rect">
            <a:avLst/>
          </a:prstGeom>
        </p:spPr>
        <p:txBody>
          <a:bodyPr wrap="square" lIns="68549" tIns="34289" rIns="68549" bIns="34289">
            <a:spAutoFit/>
          </a:bodyPr>
          <a:lstStyle/>
          <a:p>
            <a:pPr algn="just">
              <a:lnSpc>
                <a:spcPct val="90000"/>
              </a:lnSpc>
              <a:spcBef>
                <a:spcPts val="750"/>
              </a:spcBef>
            </a:pP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создание материально-технической базы, подготовки кадров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34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1" y="699542"/>
            <a:ext cx="5616624" cy="360040"/>
          </a:xfrm>
        </p:spPr>
        <p:txBody>
          <a:bodyPr/>
          <a:lstStyle/>
          <a:p>
            <a:r>
              <a:rPr lang="ru-RU" sz="2100" dirty="0">
                <a:latin typeface="Arial Black" pitchFamily="34" charset="0"/>
              </a:rPr>
              <a:t>Основные аспекты новой Стратегии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8" name="Прямоугольник 117"/>
          <p:cNvSpPr/>
          <p:nvPr/>
        </p:nvSpPr>
        <p:spPr>
          <a:xfrm>
            <a:off x="107504" y="1545250"/>
            <a:ext cx="4392488" cy="2008242"/>
          </a:xfrm>
          <a:prstGeom prst="rect">
            <a:avLst/>
          </a:prstGeom>
          <a:solidFill>
            <a:schemeClr val="accent1"/>
          </a:solidFill>
        </p:spPr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2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модернизация системы управления отраслью на основе </a:t>
            </a:r>
            <a:r>
              <a:rPr lang="ru-RU" sz="2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межведомственного взаимодействия </a:t>
            </a:r>
            <a:r>
              <a:rPr lang="ru-RU" sz="2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федеральном, региональном и муниципальном уровнях;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4572000" y="2067694"/>
            <a:ext cx="4248472" cy="23314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2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</a:t>
            </a:r>
            <a:r>
              <a:rPr lang="ru-RU" sz="2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законодательства физкультурно-спортивной деятельност</a:t>
            </a:r>
            <a:r>
              <a:rPr lang="ru-RU" sz="2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 на основе правового регулирования с учетом международных, федеральных и региональных норм и локальных актов</a:t>
            </a:r>
          </a:p>
        </p:txBody>
      </p:sp>
    </p:spTree>
    <p:extLst>
      <p:ext uri="{BB962C8B-B14F-4D97-AF65-F5344CB8AC3E}">
        <p14:creationId xmlns:p14="http://schemas.microsoft.com/office/powerpoint/2010/main" val="369692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2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785" y="1418898"/>
            <a:ext cx="1646138" cy="1859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 descr="МИНИСТЕРСТВО СПОРТА РОССИЙСКОЙ ФЕДЕРАЦИИ. ФЕДЕРАЛЬНОЕ ГОСУДАРСТВЕННОЕ БЮДЖЕТНОЕ ОБРАЗОВАТЕЛЬНОЕ УЧРЕЖДЕНИЕ ВЫСШЕГО ОБРАЗОВАНИЯ 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8048" y="3641834"/>
            <a:ext cx="1331945" cy="634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2045583" y="1418899"/>
            <a:ext cx="6562397" cy="1264496"/>
          </a:xfrm>
          <a:prstGeom prst="rect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lIns="68549" tIns="34289" rIns="68549" bIns="34289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1500" dirty="0">
                <a:latin typeface="Arial" pitchFamily="34" charset="0"/>
                <a:cs typeface="Arial" pitchFamily="34" charset="0"/>
              </a:rPr>
              <a:t>11 марта 2019 года в Минюсте России зарегистрирован (рег. № 54013)  приказ </a:t>
            </a:r>
            <a:r>
              <a:rPr lang="ru-RU" sz="1500" dirty="0" err="1">
                <a:latin typeface="Arial" pitchFamily="34" charset="0"/>
                <a:cs typeface="Arial" pitchFamily="34" charset="0"/>
              </a:rPr>
              <a:t>Минспорта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 России от 12 февраля 2019 года № 90 "Об утверждении государственных требований </a:t>
            </a:r>
            <a:r>
              <a:rPr lang="ru-RU" sz="1500" b="1" dirty="0">
                <a:latin typeface="Arial" pitchFamily="34" charset="0"/>
                <a:cs typeface="Arial" pitchFamily="34" charset="0"/>
              </a:rPr>
              <a:t>Всероссийского физкультурно-спортивного комплекса "Готов к труду и обороне" (ГТО).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051720" y="2859782"/>
            <a:ext cx="6562397" cy="16604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vert="horz" lIns="68549" tIns="34289" rIns="68549" bIns="34289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691" indent="0" algn="just">
              <a:buClr>
                <a:srgbClr val="A04DA3"/>
              </a:buClr>
              <a:buNone/>
            </a:pPr>
            <a:r>
              <a:rPr lang="ru-RU" sz="1500" b="1" dirty="0">
                <a:latin typeface="Arial" pitchFamily="34" charset="0"/>
                <a:cs typeface="Arial" pitchFamily="34" charset="0"/>
              </a:rPr>
              <a:t>Разделы приказа, касающиеся инвалидов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и лиц с ограниченными возможностями здоровья, </a:t>
            </a:r>
            <a:r>
              <a:rPr lang="ru-RU" sz="1500" b="1" dirty="0">
                <a:latin typeface="Arial" pitchFamily="34" charset="0"/>
                <a:cs typeface="Arial" pitchFamily="34" charset="0"/>
              </a:rPr>
              <a:t>разработаны коллективом </a:t>
            </a:r>
            <a:r>
              <a:rPr lang="ru-RU" sz="1500" dirty="0">
                <a:latin typeface="Arial" pitchFamily="34" charset="0"/>
                <a:cs typeface="Arial" pitchFamily="34" charset="0"/>
              </a:rPr>
              <a:t>преподавателей и сотрудников Института адаптивной физической культуры и Научно-методического центра по реализации ВФСК «Готов к труду и обороне» (ГТО) для инвалидов НГУ им. П.Ф. Лесгафта, Санкт-Петербург.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84000" y="414790"/>
            <a:ext cx="6731756" cy="715578"/>
          </a:xfrm>
          <a:prstGeom prst="rect">
            <a:avLst/>
          </a:prstGeom>
          <a:solidFill>
            <a:schemeClr val="bg1"/>
          </a:solidFill>
        </p:spPr>
        <p:txBody>
          <a:bodyPr wrap="square" lIns="68549" tIns="34289" rIns="68549" bIns="34289">
            <a:spAutoFit/>
          </a:bodyPr>
          <a:lstStyle/>
          <a:p>
            <a:pPr lvl="0" algn="ctr"/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З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наменательное событие в отрасли 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физической культуры и </a:t>
            </a:r>
            <a:r>
              <a:rPr lang="ru-RU" sz="2100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спорта</a:t>
            </a:r>
            <a:endParaRPr lang="ru-RU" sz="2100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97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195486"/>
            <a:ext cx="5115900" cy="648072"/>
          </a:xfrm>
        </p:spPr>
        <p:txBody>
          <a:bodyPr/>
          <a:lstStyle/>
          <a:p>
            <a:pPr algn="ctr"/>
            <a:r>
              <a:rPr lang="ru-RU" sz="2100" dirty="0">
                <a:latin typeface="Arial Black" pitchFamily="34" charset="0"/>
              </a:rPr>
              <a:t>Общие положения </a:t>
            </a:r>
            <a:r>
              <a:rPr lang="ru-RU" sz="2100" dirty="0" smtClean="0">
                <a:latin typeface="Arial Black" pitchFamily="34" charset="0"/>
              </a:rPr>
              <a:t/>
            </a:r>
            <a:br>
              <a:rPr lang="ru-RU" sz="2100" dirty="0" smtClean="0">
                <a:latin typeface="Arial Black" pitchFamily="34" charset="0"/>
              </a:rPr>
            </a:br>
            <a:r>
              <a:rPr lang="ru-RU" sz="2100" dirty="0" smtClean="0">
                <a:latin typeface="Arial Black" pitchFamily="34" charset="0"/>
              </a:rPr>
              <a:t>о </a:t>
            </a:r>
            <a:r>
              <a:rPr lang="ru-RU" sz="2100" dirty="0">
                <a:latin typeface="Arial Black" pitchFamily="34" charset="0"/>
              </a:rPr>
              <a:t>комплексе ГТО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32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290" y="925387"/>
            <a:ext cx="6029339" cy="246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3389981"/>
            <a:ext cx="7200800" cy="715580"/>
          </a:xfrm>
          <a:prstGeom prst="rect">
            <a:avLst/>
          </a:prstGeom>
          <a:solidFill>
            <a:schemeClr val="accent2"/>
          </a:solidFill>
          <a:ln>
            <a:solidFill>
              <a:schemeClr val="accent4"/>
            </a:solidFill>
          </a:ln>
        </p:spPr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2100" dirty="0">
                <a:latin typeface="Arial" pitchFamily="34" charset="0"/>
                <a:cs typeface="Arial" pitchFamily="34" charset="0"/>
              </a:rPr>
              <a:t>Выполнение нормативов испытаний (тестов) комплекса ГТО осуществляется добровольно</a:t>
            </a:r>
          </a:p>
        </p:txBody>
      </p:sp>
    </p:spTree>
    <p:extLst>
      <p:ext uri="{BB962C8B-B14F-4D97-AF65-F5344CB8AC3E}">
        <p14:creationId xmlns:p14="http://schemas.microsoft.com/office/powerpoint/2010/main" val="264338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8442437" y="4731990"/>
            <a:ext cx="811927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33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2673" y="1321802"/>
            <a:ext cx="2597889" cy="530915"/>
          </a:xfrm>
          <a:prstGeom prst="rect">
            <a:avLst/>
          </a:prstGeom>
          <a:solidFill>
            <a:schemeClr val="accent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500" dirty="0">
                <a:latin typeface="Arial" pitchFamily="34" charset="0"/>
                <a:cs typeface="Arial" pitchFamily="34" charset="0"/>
              </a:rPr>
              <a:t>1) Нормативы испытаний (тестов) ВСФК ГТО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2006006"/>
            <a:ext cx="6972821" cy="31264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68549" tIns="34289" rIns="68549" bIns="34289">
            <a:spAutoFit/>
          </a:bodyPr>
          <a:lstStyle/>
          <a:p>
            <a:pPr marL="321301" indent="-321301" algn="just">
              <a:spcBef>
                <a:spcPts val="169"/>
              </a:spcBef>
              <a:buClr>
                <a:srgbClr val="A04DA3"/>
              </a:buClr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.Для лиц с интеллектуальными нарушениями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21301" indent="-321301" algn="just">
              <a:spcBef>
                <a:spcPts val="169"/>
              </a:spcBef>
              <a:buClr>
                <a:srgbClr val="A04DA3"/>
              </a:buClr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2.Для лиц с нарушениям слуха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21301" indent="-321301" algn="just">
              <a:spcBef>
                <a:spcPts val="169"/>
              </a:spcBef>
              <a:buClr>
                <a:srgbClr val="A04DA3"/>
              </a:buClr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3.Для лиц с нарушениям зрения</a:t>
            </a:r>
            <a:endParaRPr 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21301" indent="-321301" algn="just">
              <a:spcBef>
                <a:spcPts val="169"/>
              </a:spcBef>
              <a:buClr>
                <a:srgbClr val="A04DA3"/>
              </a:buClr>
              <a:defRPr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3.1 Для лиц с остаточным зрением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21301" indent="-321301" algn="just">
              <a:spcBef>
                <a:spcPts val="169"/>
              </a:spcBef>
              <a:buClr>
                <a:srgbClr val="A04DA3"/>
              </a:buClr>
              <a:defRPr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3.2 Для лиц тотально слепых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21301" indent="-321301" algn="just">
              <a:spcBef>
                <a:spcPts val="169"/>
              </a:spcBef>
              <a:buClr>
                <a:srgbClr val="A04DA3"/>
              </a:buClr>
              <a:defRPr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Для лиц с поражением опорно-двигательного аппарата</a:t>
            </a:r>
          </a:p>
          <a:p>
            <a:pPr marL="321301" indent="-321301" algn="just">
              <a:spcBef>
                <a:spcPts val="169"/>
              </a:spcBef>
              <a:buClr>
                <a:srgbClr val="A04DA3"/>
              </a:buClr>
              <a:defRPr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4.1.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Для лиц с односторонней или двухсторонней ампутацией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или другими поражениями верхних конечностей</a:t>
            </a:r>
          </a:p>
          <a:p>
            <a:pPr marL="321301" indent="-321301" algn="just">
              <a:spcBef>
                <a:spcPts val="169"/>
              </a:spcBef>
              <a:buClr>
                <a:srgbClr val="A04DA3"/>
              </a:buClr>
              <a:defRPr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4.2. Для лиц с односторонней или двухсторонней ампутацией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или другими поражениями нижних конечностей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21301" indent="-321301" algn="just">
              <a:spcBef>
                <a:spcPts val="169"/>
              </a:spcBef>
              <a:buClr>
                <a:srgbClr val="A04DA3"/>
              </a:buClr>
              <a:defRPr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4.3. Для лиц с травмами позвоночника и поражением спинного мозга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21301" indent="-321301" algn="just">
              <a:spcBef>
                <a:spcPts val="169"/>
              </a:spcBef>
              <a:buClr>
                <a:srgbClr val="A04DA3"/>
              </a:buClr>
              <a:defRPr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4.4.  Для лиц с церебральным параличом</a:t>
            </a:r>
          </a:p>
          <a:p>
            <a:pPr marL="321301" indent="-321301" algn="just">
              <a:spcBef>
                <a:spcPts val="169"/>
              </a:spcBef>
              <a:buClr>
                <a:srgbClr val="A04DA3"/>
              </a:buClr>
              <a:defRPr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4.5.  Для лиц с низким ростом</a:t>
            </a:r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7898527" y="1587260"/>
            <a:ext cx="1087820" cy="907655"/>
          </a:xfrm>
          <a:prstGeom prst="curved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25516" y="1321802"/>
            <a:ext cx="5541579" cy="530915"/>
          </a:xfrm>
          <a:prstGeom prst="rect">
            <a:avLst/>
          </a:prstGeom>
          <a:solidFill>
            <a:schemeClr val="accent2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68549" tIns="34289" rIns="68549" bIns="34289">
            <a:spAutoFit/>
          </a:bodyPr>
          <a:lstStyle/>
          <a:p>
            <a:r>
              <a:rPr lang="ru-RU" sz="1500" dirty="0">
                <a:latin typeface="Arial" pitchFamily="34" charset="0"/>
                <a:cs typeface="Arial" pitchFamily="34" charset="0"/>
              </a:rPr>
              <a:t>2) Нормативы испытаний (тестов) ВФСК ГТО для инвалидов и лиц с ограниченными возможностями здоровья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95486"/>
            <a:ext cx="7031255" cy="66692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100" dirty="0">
                <a:latin typeface="Arial Black" pitchFamily="34" charset="0"/>
              </a:rPr>
              <a:t>Государственные требования ВФСК </a:t>
            </a:r>
            <a:r>
              <a:rPr lang="ru-RU" sz="2100" dirty="0" smtClean="0">
                <a:latin typeface="Arial Black" pitchFamily="34" charset="0"/>
              </a:rPr>
              <a:t/>
            </a:r>
            <a:br>
              <a:rPr lang="ru-RU" sz="2100" dirty="0" smtClean="0">
                <a:latin typeface="Arial Black" pitchFamily="34" charset="0"/>
              </a:rPr>
            </a:br>
            <a:r>
              <a:rPr lang="ru-RU" sz="2100" dirty="0" smtClean="0">
                <a:latin typeface="Arial Black" pitchFamily="34" charset="0"/>
              </a:rPr>
              <a:t>«</a:t>
            </a:r>
            <a:r>
              <a:rPr lang="ru-RU" sz="2100" dirty="0">
                <a:latin typeface="Arial Black" pitchFamily="34" charset="0"/>
              </a:rPr>
              <a:t>Готов к труду и обороне» (ГТО) </a:t>
            </a:r>
            <a:r>
              <a:rPr lang="ru-RU" sz="2100" dirty="0" smtClean="0">
                <a:latin typeface="Arial Black" pitchFamily="34" charset="0"/>
              </a:rPr>
              <a:t/>
            </a:r>
            <a:br>
              <a:rPr lang="ru-RU" sz="2100" dirty="0" smtClean="0">
                <a:latin typeface="Arial Black" pitchFamily="34" charset="0"/>
              </a:rPr>
            </a:br>
            <a:r>
              <a:rPr lang="ru-RU" sz="2100" dirty="0" smtClean="0">
                <a:latin typeface="Arial Black" pitchFamily="34" charset="0"/>
              </a:rPr>
              <a:t>включают в </a:t>
            </a:r>
            <a:r>
              <a:rPr lang="ru-RU" sz="2100" dirty="0">
                <a:latin typeface="Arial Black" pitchFamily="34" charset="0"/>
              </a:rPr>
              <a:t>себя разделы</a:t>
            </a:r>
          </a:p>
        </p:txBody>
      </p:sp>
    </p:spTree>
    <p:extLst>
      <p:ext uri="{BB962C8B-B14F-4D97-AF65-F5344CB8AC3E}">
        <p14:creationId xmlns:p14="http://schemas.microsoft.com/office/powerpoint/2010/main" val="74963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804248" y="4731990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34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537" y="1192285"/>
            <a:ext cx="8095593" cy="761747"/>
          </a:xfrm>
          <a:prstGeom prst="rect">
            <a:avLst/>
          </a:prstGeom>
          <a:solidFill>
            <a:schemeClr val="accent2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500" dirty="0">
                <a:latin typeface="Arial" pitchFamily="34" charset="0"/>
                <a:cs typeface="Arial" pitchFamily="34" charset="0"/>
              </a:rPr>
              <a:t>Тестирование, позволяющее определить уровень развития физических качеств, двигательных умений и навыков, осуществляется в следующей последовательности выполнения испытаний (тестов) для оценки</a:t>
            </a:r>
          </a:p>
        </p:txBody>
      </p:sp>
      <p:graphicFrame>
        <p:nvGraphicFramePr>
          <p:cNvPr id="6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273661"/>
              </p:ext>
            </p:extLst>
          </p:nvPr>
        </p:nvGraphicFramePr>
        <p:xfrm>
          <a:off x="665894" y="2060427"/>
          <a:ext cx="5493020" cy="2934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372200" y="2283718"/>
            <a:ext cx="2252243" cy="168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95486"/>
            <a:ext cx="8280920" cy="792088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000" dirty="0">
                <a:latin typeface="Arial Black" pitchFamily="34" charset="0"/>
              </a:rPr>
              <a:t>Последовательность тестирования по выполнению испытаний (тестов) комплекса ГТО для инвалидов и лиц с ограниченными возможностями здоровья</a:t>
            </a:r>
          </a:p>
        </p:txBody>
      </p:sp>
    </p:spTree>
    <p:extLst>
      <p:ext uri="{BB962C8B-B14F-4D97-AF65-F5344CB8AC3E}">
        <p14:creationId xmlns:p14="http://schemas.microsoft.com/office/powerpoint/2010/main" val="86229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804248" y="4746178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35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051720" y="123478"/>
            <a:ext cx="5259916" cy="702263"/>
          </a:xfrm>
        </p:spPr>
        <p:txBody>
          <a:bodyPr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Дополнительное образование в сфере </a:t>
            </a:r>
            <a:r>
              <a:rPr lang="ru-RU" sz="2400" dirty="0" err="1">
                <a:latin typeface="Arial Black" panose="020B0A04020102020204" pitchFamily="34" charset="0"/>
              </a:rPr>
              <a:t>ФКиС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15568" y="2139702"/>
            <a:ext cx="3203848" cy="2596860"/>
          </a:xfrm>
          <a:prstGeom prst="rect">
            <a:avLst/>
          </a:prstGeom>
          <a:solidFill>
            <a:schemeClr val="bg1"/>
          </a:solidFill>
        </p:spPr>
        <p:txBody>
          <a:bodyPr wrap="square" lIns="91396" tIns="45698" rIns="91396" bIns="45698">
            <a:spAutoFit/>
          </a:bodyPr>
          <a:lstStyle/>
          <a:p>
            <a:pPr marL="171362" indent="-171362">
              <a:buFontTx/>
              <a:buChar char="-"/>
            </a:pPr>
            <a:r>
              <a:rPr lang="ru-RU" sz="1100" b="1" dirty="0" err="1">
                <a:solidFill>
                  <a:srgbClr val="C00000"/>
                </a:solidFill>
                <a:latin typeface="Arial Narrow" pitchFamily="34" charset="0"/>
              </a:rPr>
              <a:t>инклюзивность</a:t>
            </a:r>
            <a:r>
              <a:rPr lang="ru-RU" sz="1100" b="1" dirty="0">
                <a:latin typeface="Arial Narrow" pitchFamily="34" charset="0"/>
              </a:rPr>
              <a:t>, </a:t>
            </a:r>
            <a:r>
              <a:rPr lang="ru-RU" sz="1100" dirty="0">
                <a:latin typeface="Arial Narrow" pitchFamily="34" charset="0"/>
              </a:rPr>
              <a:t>обеспечивающая </a:t>
            </a:r>
            <a:r>
              <a:rPr lang="ru-RU" sz="1200" b="1" u="sng" dirty="0">
                <a:latin typeface="Arial Narrow" pitchFamily="34" charset="0"/>
              </a:rPr>
              <a:t>возможность для детей-инвалидов и детей с ограниченными возможностями здоровья обучаться по дополнительным общеобразовательным программам по любой направленности, в том числе совместно с другими обучающимися</a:t>
            </a:r>
          </a:p>
          <a:p>
            <a:pPr marL="171362" indent="-171362" algn="just">
              <a:buFontTx/>
              <a:buChar char="-"/>
            </a:pPr>
            <a:r>
              <a:rPr lang="ru-RU" sz="1100" b="1" dirty="0">
                <a:solidFill>
                  <a:srgbClr val="C00000"/>
                </a:solidFill>
                <a:latin typeface="Arial Narrow" pitchFamily="34" charset="0"/>
              </a:rPr>
              <a:t>создание современного инклюзивного образовательного пространства для детей с ограниченными возможностями здоровья и детей-инвалидов</a:t>
            </a:r>
            <a:r>
              <a:rPr lang="ru-RU" sz="1100" dirty="0">
                <a:latin typeface="Arial Narrow" pitchFamily="34" charset="0"/>
              </a:rPr>
              <a:t> на базе образовательных организаций, реализующих дополнительные общеобразовательные программы в субъектах Российской Федерации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2" y="3867895"/>
            <a:ext cx="5688630" cy="1037108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 Narrow" pitchFamily="34" charset="0"/>
              </a:rPr>
              <a:t>Федеральный закон № 127-ФЗ «О внесении изменений в Федеральный закон «О физической культуре и спорте в Российской Федерации» и Федеральный закон «Об образовании в Российской Федерации». Более известное, «рабочее», название этого закона – </a:t>
            </a:r>
          </a:p>
          <a:p>
            <a:pPr algn="ctr"/>
            <a:r>
              <a:rPr lang="ru-RU" sz="1200" b="1" dirty="0">
                <a:solidFill>
                  <a:schemeClr val="tx1"/>
                </a:solidFill>
                <a:latin typeface="Arial Narrow" pitchFamily="34" charset="0"/>
              </a:rPr>
              <a:t>«О гармонизации» (30 апреля 2021  г.).</a:t>
            </a:r>
            <a:endParaRPr lang="ru-RU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2198" y="779271"/>
            <a:ext cx="5665607" cy="483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r>
              <a:rPr lang="ru-RU" b="1" u="sng" dirty="0" smtClean="0">
                <a:solidFill>
                  <a:srgbClr val="C00000"/>
                </a:solidFill>
                <a:latin typeface="Arial Narrow" pitchFamily="34" charset="0"/>
              </a:rPr>
              <a:t>Национальный проект «Образование»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0" t="13364" r="28754" b="12122"/>
          <a:stretch/>
        </p:blipFill>
        <p:spPr bwMode="auto">
          <a:xfrm>
            <a:off x="395536" y="1405047"/>
            <a:ext cx="2448272" cy="235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 flipH="1">
            <a:off x="2195736" y="1131592"/>
            <a:ext cx="360040" cy="288032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9" t="9272" r="27410" b="11622"/>
          <a:stretch/>
        </p:blipFill>
        <p:spPr bwMode="auto">
          <a:xfrm>
            <a:off x="2963751" y="1419623"/>
            <a:ext cx="2428877" cy="237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>
            <a:off x="3995938" y="1118446"/>
            <a:ext cx="288032" cy="288032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5710085" y="1024891"/>
            <a:ext cx="3168352" cy="1034403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698" rIns="91396" bIns="45698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Концепция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развития дополнительного образования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детей до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2030 года</a:t>
            </a:r>
          </a:p>
        </p:txBody>
      </p:sp>
    </p:spTree>
    <p:extLst>
      <p:ext uri="{BB962C8B-B14F-4D97-AF65-F5344CB8AC3E}">
        <p14:creationId xmlns:p14="http://schemas.microsoft.com/office/powerpoint/2010/main" val="231874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101121"/>
            <a:ext cx="4680520" cy="454405"/>
          </a:xfrm>
        </p:spPr>
        <p:txBody>
          <a:bodyPr/>
          <a:lstStyle/>
          <a:p>
            <a:pPr algn="ctr"/>
            <a:r>
              <a:rPr lang="ru-RU" sz="2100" dirty="0">
                <a:latin typeface="Arial Black" pitchFamily="34" charset="0"/>
              </a:rPr>
              <a:t>Нормативное решение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36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6" t="20229" r="23928" b="7088"/>
          <a:stretch/>
        </p:blipFill>
        <p:spPr bwMode="auto">
          <a:xfrm>
            <a:off x="504447" y="1091485"/>
            <a:ext cx="2447765" cy="3420593"/>
          </a:xfrm>
          <a:prstGeom prst="rect">
            <a:avLst/>
          </a:prstGeom>
          <a:noFill/>
          <a:ln w="31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1" t="18497" r="23622" b="9860"/>
          <a:stretch/>
        </p:blipFill>
        <p:spPr bwMode="auto">
          <a:xfrm>
            <a:off x="6389733" y="1059921"/>
            <a:ext cx="2512241" cy="345214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Заказать SEO мониторинг позиций сайта и веб-аналитику недорог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194" y="1845080"/>
            <a:ext cx="2209913" cy="175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6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123478"/>
            <a:ext cx="5115900" cy="387445"/>
          </a:xfrm>
        </p:spPr>
        <p:txBody>
          <a:bodyPr/>
          <a:lstStyle/>
          <a:p>
            <a:pPr algn="ctr"/>
            <a:r>
              <a:rPr lang="ru-RU" sz="2100" dirty="0">
                <a:latin typeface="Arial Black" pitchFamily="34" charset="0"/>
              </a:rPr>
              <a:t>Нормативное решение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37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1" t="20107" r="23924" b="10839"/>
          <a:stretch/>
        </p:blipFill>
        <p:spPr bwMode="auto">
          <a:xfrm>
            <a:off x="331644" y="970921"/>
            <a:ext cx="2764981" cy="3672506"/>
          </a:xfrm>
          <a:prstGeom prst="rect">
            <a:avLst/>
          </a:prstGeom>
          <a:noFill/>
          <a:ln w="31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1" t="19456" r="23888" b="8014"/>
          <a:stretch/>
        </p:blipFill>
        <p:spPr bwMode="auto">
          <a:xfrm>
            <a:off x="6248358" y="982865"/>
            <a:ext cx="2619533" cy="3648637"/>
          </a:xfrm>
          <a:prstGeom prst="rect">
            <a:avLst/>
          </a:prstGeom>
          <a:noFill/>
          <a:ln w="31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041" y="2529358"/>
            <a:ext cx="2549759" cy="15266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87297" y="1286124"/>
            <a:ext cx="2685247" cy="934870"/>
          </a:xfrm>
          <a:prstGeom prst="rect">
            <a:avLst/>
          </a:prstGeom>
          <a:noFill/>
        </p:spPr>
        <p:txBody>
          <a:bodyPr wrap="square" lIns="68549" tIns="34289" rIns="68549" bIns="34289" rtlCol="0">
            <a:spAutoFit/>
          </a:bodyPr>
          <a:lstStyle/>
          <a:p>
            <a:pPr algn="ctr"/>
            <a:r>
              <a:rPr lang="ru-RU" sz="1100" dirty="0">
                <a:solidFill>
                  <a:srgbClr val="116348"/>
                </a:solidFill>
                <a:latin typeface="Arial Black" pitchFamily="34" charset="0"/>
              </a:rPr>
              <a:t>Заявление на прием в организацию на обучение по дополнительным</a:t>
            </a:r>
          </a:p>
          <a:p>
            <a:pPr algn="ctr"/>
            <a:r>
              <a:rPr lang="ru-RU" sz="1100" dirty="0">
                <a:solidFill>
                  <a:srgbClr val="116348"/>
                </a:solidFill>
                <a:latin typeface="Arial Black" pitchFamily="34" charset="0"/>
              </a:rPr>
              <a:t>образовательным программам спортивной подготовки</a:t>
            </a:r>
          </a:p>
        </p:txBody>
      </p:sp>
    </p:spTree>
    <p:extLst>
      <p:ext uri="{BB962C8B-B14F-4D97-AF65-F5344CB8AC3E}">
        <p14:creationId xmlns:p14="http://schemas.microsoft.com/office/powerpoint/2010/main" val="228413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38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4585043"/>
            <a:ext cx="4896544" cy="223136"/>
          </a:xfrm>
          <a:prstGeom prst="rect">
            <a:avLst/>
          </a:prstGeom>
        </p:spPr>
        <p:txBody>
          <a:bodyPr wrap="square" lIns="68549" tIns="34289" rIns="68549" bIns="34289">
            <a:spAutoFit/>
          </a:bodyPr>
          <a:lstStyle/>
          <a:p>
            <a:r>
              <a:rPr lang="ru-RU" sz="1000" b="1" dirty="0">
                <a:latin typeface="Arial Black" panose="020B0A04020102020204" pitchFamily="34" charset="0"/>
                <a:ea typeface="+mj-ea"/>
                <a:cs typeface="+mj-cs"/>
              </a:rPr>
              <a:t>(п. 1 в ред. Федерального </a:t>
            </a:r>
            <a:r>
              <a:rPr lang="ru-RU" sz="1000" b="1" dirty="0">
                <a:latin typeface="Arial Black" panose="020B0A04020102020204" pitchFamily="34" charset="0"/>
                <a:ea typeface="+mj-ea"/>
                <a:cs typeface="+mj-cs"/>
                <a:hlinkClick r:id="rId3"/>
              </a:rPr>
              <a:t>закона</a:t>
            </a:r>
            <a:r>
              <a:rPr lang="ru-RU" sz="1000" b="1" dirty="0">
                <a:latin typeface="Arial Black" panose="020B0A04020102020204" pitchFamily="34" charset="0"/>
                <a:ea typeface="+mj-ea"/>
                <a:cs typeface="+mj-cs"/>
              </a:rPr>
              <a:t> от 30.04.2021 N 127-ФЗ)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7711" y="1324557"/>
            <a:ext cx="8343900" cy="153233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lIns="68549" tIns="34289" rIns="68549" bIns="34289">
            <a:spAutoFit/>
          </a:bodyPr>
          <a:lstStyle/>
          <a:p>
            <a:pPr algn="just"/>
            <a:r>
              <a:rPr lang="ru-RU" sz="1200" dirty="0">
                <a:latin typeface="Arial Narrow" panose="020B0606020202030204" pitchFamily="34" charset="0"/>
              </a:rPr>
              <a:t>1</a:t>
            </a:r>
            <a:r>
              <a:rPr lang="ru-RU" dirty="0">
                <a:latin typeface="Arial" pitchFamily="34" charset="0"/>
                <a:cs typeface="Arial" pitchFamily="34" charset="0"/>
              </a:rPr>
              <a:t>)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дополнительные общеразвивающие программы в области физической культуры и спорта, направленные на вовлечение лиц в систематические занятия физической культурой и спортом</a:t>
            </a:r>
            <a:r>
              <a:rPr lang="ru-RU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dirty="0">
                <a:latin typeface="Arial" pitchFamily="34" charset="0"/>
                <a:cs typeface="Arial" pitchFamily="34" charset="0"/>
              </a:rPr>
              <a:t>на физическое воспитание, физическое развитие личности, формирование культуры здорового образа жизни, выявление одаренных детей, получение ими начальных знаний о физической культуре и спорте (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программы физического воспитания и физкультурно-оздоровительные программы);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17731" y="2962387"/>
            <a:ext cx="8390965" cy="153233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 lIns="68549" tIns="34289" rIns="68549" bIns="34289">
            <a:spAutoFit/>
          </a:bodyPr>
          <a:lstStyle/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2)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дополнительные образовательные программы спортивной подготовки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направленные на всестороннее физическое и нравственное развитие,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>
                <a:latin typeface="Arial" pitchFamily="34" charset="0"/>
                <a:cs typeface="Arial" pitchFamily="34" charset="0"/>
              </a:rPr>
              <a:t>физическое воспитание, совершенствование спортивного мастерства обучающихся посредством организации их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систематического участия в спортивных мероприятиях, включая спортивные соревнования, в том числе в целях включения обучающихся в состав спортивных сборных команд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6274" y="195486"/>
            <a:ext cx="7064024" cy="77320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1800" dirty="0" smtClean="0">
                <a:latin typeface="Arial Black" panose="020B0A04020102020204" pitchFamily="34" charset="0"/>
              </a:rPr>
              <a:t>Дополнительные </a:t>
            </a:r>
            <a:r>
              <a:rPr lang="ru-RU" sz="1800" dirty="0">
                <a:latin typeface="Arial Black" panose="020B0A04020102020204" pitchFamily="34" charset="0"/>
              </a:rPr>
              <a:t>общеобразовательные программы в области физической культуры </a:t>
            </a:r>
            <a:r>
              <a:rPr lang="ru-RU" sz="1800" dirty="0" smtClean="0">
                <a:latin typeface="Arial Black" panose="020B0A04020102020204" pitchFamily="34" charset="0"/>
              </a:rPr>
              <a:t/>
            </a:r>
            <a:br>
              <a:rPr lang="ru-RU" sz="1800" dirty="0" smtClean="0">
                <a:latin typeface="Arial Black" panose="020B0A04020102020204" pitchFamily="34" charset="0"/>
              </a:rPr>
            </a:br>
            <a:r>
              <a:rPr lang="ru-RU" sz="1800" dirty="0" smtClean="0">
                <a:latin typeface="Arial Black" panose="020B0A04020102020204" pitchFamily="34" charset="0"/>
              </a:rPr>
              <a:t>и </a:t>
            </a:r>
            <a:r>
              <a:rPr lang="ru-RU" sz="1800" dirty="0">
                <a:latin typeface="Arial Black" panose="020B0A04020102020204" pitchFamily="34" charset="0"/>
              </a:rPr>
              <a:t>спорта включают в себя:</a:t>
            </a:r>
            <a:r>
              <a:rPr lang="ru-RU" sz="2100" dirty="0">
                <a:latin typeface="Arial Black" panose="020B0A04020102020204" pitchFamily="34" charset="0"/>
              </a:rPr>
              <a:t/>
            </a:r>
            <a:br>
              <a:rPr lang="ru-RU" sz="2100" dirty="0">
                <a:latin typeface="Arial Black" panose="020B0A04020102020204" pitchFamily="34" charset="0"/>
              </a:rPr>
            </a:br>
            <a:endParaRPr lang="ru-RU" sz="21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91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39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7711" y="1324554"/>
            <a:ext cx="8343900" cy="99601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68549" tIns="34289" rIns="68549" bIns="34289">
            <a:spAutoFit/>
          </a:bodyPr>
          <a:lstStyle/>
          <a:p>
            <a:pPr algn="just"/>
            <a:r>
              <a:rPr lang="ru-RU" sz="18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- дошкольные образовательные организации;</a:t>
            </a:r>
          </a:p>
          <a:p>
            <a:pPr algn="just"/>
            <a:r>
              <a:rPr lang="ru-RU" sz="18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- общеобразовательные организации;</a:t>
            </a:r>
          </a:p>
          <a:p>
            <a:pPr algn="just"/>
            <a:r>
              <a:rPr lang="ru-RU" sz="1800" b="1" dirty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- профессиональные образовательные организации.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9" t="11553" b="19580"/>
          <a:stretch/>
        </p:blipFill>
        <p:spPr bwMode="auto">
          <a:xfrm>
            <a:off x="242647" y="2414887"/>
            <a:ext cx="5203856" cy="222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C:\Users\ALBINA\Desktop\Downloads\WhatsApp Image 2023-09-10 at 20.44.11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5" t="20213" r="17978" b="13103"/>
          <a:stretch/>
        </p:blipFill>
        <p:spPr bwMode="auto">
          <a:xfrm>
            <a:off x="5721744" y="2414882"/>
            <a:ext cx="2991491" cy="221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57649" y="123478"/>
            <a:ext cx="7064024" cy="100811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1800" dirty="0" smtClean="0">
                <a:latin typeface="Arial Black" panose="020B0A04020102020204" pitchFamily="34" charset="0"/>
              </a:rPr>
              <a:t>Дополнительные </a:t>
            </a:r>
            <a:r>
              <a:rPr lang="ru-RU" sz="1800" dirty="0">
                <a:latin typeface="Arial Black" panose="020B0A04020102020204" pitchFamily="34" charset="0"/>
              </a:rPr>
              <a:t>общеобразовательные программы в области физической культуры и спорта могут быть реализованы в следующих </a:t>
            </a:r>
            <a:r>
              <a:rPr lang="ru-RU" sz="1800" dirty="0" smtClean="0">
                <a:latin typeface="Arial Black" panose="020B0A04020102020204" pitchFamily="34" charset="0"/>
              </a:rPr>
              <a:t>образовательных </a:t>
            </a:r>
            <a:r>
              <a:rPr lang="ru-RU" sz="1800" dirty="0">
                <a:latin typeface="Arial Black" panose="020B0A04020102020204" pitchFamily="34" charset="0"/>
              </a:rPr>
              <a:t>организациях:</a:t>
            </a:r>
            <a:r>
              <a:rPr lang="ru-RU" sz="2100" dirty="0">
                <a:latin typeface="Arial Black" panose="020B0A04020102020204" pitchFamily="34" charset="0"/>
              </a:rPr>
              <a:t/>
            </a:r>
            <a:br>
              <a:rPr lang="ru-RU" sz="2100" dirty="0">
                <a:latin typeface="Arial Black" panose="020B0A04020102020204" pitchFamily="34" charset="0"/>
              </a:rPr>
            </a:br>
            <a:endParaRPr lang="ru-RU" sz="21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33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2149" y="843558"/>
            <a:ext cx="7392470" cy="3393236"/>
          </a:xfrm>
          <a:prstGeom prst="rect">
            <a:avLst/>
          </a:prstGeom>
          <a:solidFill>
            <a:schemeClr val="bg1"/>
          </a:solidFill>
        </p:spPr>
        <p:txBody>
          <a:bodyPr wrap="square" lIns="68549" tIns="34289" rIns="68549" bIns="34289">
            <a:spAutoFit/>
          </a:bodyPr>
          <a:lstStyle/>
          <a:p>
            <a:pPr marL="199004"/>
            <a:r>
              <a:rPr lang="ru-RU" sz="1800" dirty="0">
                <a:latin typeface="Arial" pitchFamily="34" charset="0"/>
                <a:cs typeface="Arial" pitchFamily="34" charset="0"/>
              </a:rPr>
              <a:t>1. Деятельность органов исполнительной власти всех уровней </a:t>
            </a:r>
          </a:p>
          <a:p>
            <a:pPr marL="199004"/>
            <a:r>
              <a:rPr lang="ru-RU" sz="1800" dirty="0">
                <a:latin typeface="Arial" pitchFamily="34" charset="0"/>
                <a:cs typeface="Arial" pitchFamily="34" charset="0"/>
              </a:rPr>
              <a:t>2.  Деятельность физкультурно-спортивных организаций и учреждений</a:t>
            </a:r>
          </a:p>
          <a:p>
            <a:pPr marL="199004"/>
            <a:r>
              <a:rPr lang="ru-RU" sz="1800" dirty="0">
                <a:latin typeface="Arial" pitchFamily="34" charset="0"/>
                <a:cs typeface="Arial" pitchFamily="34" charset="0"/>
              </a:rPr>
              <a:t>3. Права и обязанности спортсменов, тренеров и др.</a:t>
            </a:r>
          </a:p>
          <a:p>
            <a:pPr marL="199004"/>
            <a:r>
              <a:rPr lang="ru-RU" sz="1800" dirty="0">
                <a:latin typeface="Arial" pitchFamily="34" charset="0"/>
                <a:cs typeface="Arial" pitchFamily="34" charset="0"/>
              </a:rPr>
              <a:t>4. Организацию и проведение физкультурных мероприятий спортивных мероприятий</a:t>
            </a:r>
          </a:p>
          <a:p>
            <a:pPr marL="199004"/>
            <a:r>
              <a:rPr lang="ru-RU" sz="1800" dirty="0">
                <a:latin typeface="Arial" pitchFamily="34" charset="0"/>
                <a:cs typeface="Arial" pitchFamily="34" charset="0"/>
              </a:rPr>
              <a:t>5. Присвоение спортивных званий и разрядов</a:t>
            </a:r>
          </a:p>
          <a:p>
            <a:pPr marL="199004"/>
            <a:r>
              <a:rPr lang="ru-RU" sz="1800" dirty="0">
                <a:latin typeface="Arial" pitchFamily="34" charset="0"/>
                <a:cs typeface="Arial" pitchFamily="34" charset="0"/>
              </a:rPr>
              <a:t>6. Присвоение почетных спортивных званий</a:t>
            </a:r>
          </a:p>
          <a:p>
            <a:pPr marL="199004"/>
            <a:r>
              <a:rPr lang="ru-RU" sz="1800" dirty="0">
                <a:latin typeface="Arial" pitchFamily="34" charset="0"/>
                <a:cs typeface="Arial" pitchFamily="34" charset="0"/>
              </a:rPr>
              <a:t>7. Деятельность спортивных судей</a:t>
            </a:r>
          </a:p>
          <a:p>
            <a:pPr marL="199004"/>
            <a:r>
              <a:rPr lang="ru-RU" sz="1800" dirty="0">
                <a:latin typeface="Arial" pitchFamily="34" charset="0"/>
                <a:cs typeface="Arial" pitchFamily="34" charset="0"/>
              </a:rPr>
              <a:t>8. Деятельность спортивных федераций </a:t>
            </a:r>
          </a:p>
          <a:p>
            <a:pPr marL="199004"/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9. Тренировочный процесс</a:t>
            </a:r>
            <a:b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10. Реабилитационный процесс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660231" y="4767264"/>
            <a:ext cx="2483769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106" y="2715766"/>
            <a:ext cx="1212056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867114" y="339502"/>
            <a:ext cx="5565020" cy="356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ommissioner"/>
              <a:buNone/>
              <a:defRPr sz="5000" b="0" i="0" u="none" strike="noStrike" cap="none">
                <a:solidFill>
                  <a:schemeClr val="dk2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arlow SemiBold"/>
              <a:buNone/>
              <a:defRPr sz="52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arlow SemiBold"/>
              <a:buNone/>
              <a:defRPr sz="52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arlow SemiBold"/>
              <a:buNone/>
              <a:defRPr sz="52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arlow SemiBold"/>
              <a:buNone/>
              <a:defRPr sz="52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arlow SemiBold"/>
              <a:buNone/>
              <a:defRPr sz="52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arlow SemiBold"/>
              <a:buNone/>
              <a:defRPr sz="52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arlow SemiBold"/>
              <a:buNone/>
              <a:defRPr sz="52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arlow SemiBold"/>
              <a:buNone/>
              <a:defRPr sz="52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 algn="ctr"/>
            <a:r>
              <a:rPr lang="ru-RU" sz="2400" smtClean="0">
                <a:latin typeface="Arial Black" pitchFamily="34" charset="0"/>
              </a:rPr>
              <a:t>Нормы права в области ФКиС</a:t>
            </a:r>
            <a:endParaRPr lang="ru-RU" sz="2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4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8203" y="24465"/>
            <a:ext cx="4680520" cy="454405"/>
          </a:xfrm>
        </p:spPr>
        <p:txBody>
          <a:bodyPr/>
          <a:lstStyle/>
          <a:p>
            <a:pPr algn="ctr"/>
            <a:r>
              <a:rPr lang="ru-RU" sz="2100" dirty="0">
                <a:latin typeface="Arial Black" pitchFamily="34" charset="0"/>
              </a:rPr>
              <a:t>Нормативное решение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40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2" descr="Заказать SEO мониторинг позиций сайта и веб-аналитику недорог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63638"/>
            <a:ext cx="2209913" cy="175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915566"/>
            <a:ext cx="4248472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b="1" dirty="0"/>
              <a:t>&lt;Письмо&gt; </a:t>
            </a:r>
            <a:r>
              <a:rPr lang="ru-RU" b="1" dirty="0" err="1"/>
              <a:t>Минпросвещения</a:t>
            </a:r>
            <a:r>
              <a:rPr lang="ru-RU" b="1" dirty="0"/>
              <a:t> России от 30.12.2022 N АБ-3924/06 "О направлении методических рекомендаций" </a:t>
            </a:r>
            <a:endParaRPr lang="en-US" b="1" dirty="0" smtClean="0"/>
          </a:p>
          <a:p>
            <a:r>
              <a:rPr lang="ru-RU" b="1" dirty="0" smtClean="0"/>
              <a:t>(</a:t>
            </a:r>
            <a:r>
              <a:rPr lang="ru-RU" b="1" dirty="0"/>
              <a:t>вместе с "Методическими рекомендациями "Создание современного инклюзивного образовательного пространства для детей с ограниченными возможностями здоровья и детей-инвалидов на базе образовательных организаций, реализующих дополнительные общеобразовательные программы в субъектах Российской Федерации")</a:t>
            </a:r>
          </a:p>
        </p:txBody>
      </p:sp>
    </p:spTree>
    <p:extLst>
      <p:ext uri="{BB962C8B-B14F-4D97-AF65-F5344CB8AC3E}">
        <p14:creationId xmlns:p14="http://schemas.microsoft.com/office/powerpoint/2010/main" val="232237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8203" y="24465"/>
            <a:ext cx="4680520" cy="454405"/>
          </a:xfrm>
        </p:spPr>
        <p:txBody>
          <a:bodyPr/>
          <a:lstStyle/>
          <a:p>
            <a:pPr algn="ctr"/>
            <a:r>
              <a:rPr lang="ru-RU" sz="2100" dirty="0">
                <a:latin typeface="Arial Black" pitchFamily="34" charset="0"/>
              </a:rPr>
              <a:t>Нормативное решение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41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2" descr="Заказать SEO мониторинг позиций сайта и веб-аналитику недорог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63638"/>
            <a:ext cx="2209913" cy="175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478869"/>
            <a:ext cx="4572000" cy="375487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ru-RU" b="1" dirty="0"/>
              <a:t>&lt;Письмо&gt; </a:t>
            </a:r>
            <a:r>
              <a:rPr lang="ru-RU" b="1" dirty="0" err="1"/>
              <a:t>Минпросвещения</a:t>
            </a:r>
            <a:r>
              <a:rPr lang="ru-RU" b="1" dirty="0"/>
              <a:t> России от 29.09.2023 N АБ-3935/06 "О методических рекомендациях" (</a:t>
            </a:r>
            <a:r>
              <a:rPr lang="ru-RU" dirty="0"/>
              <a:t>вместе с "Методическими рекомендациями по формированию механизмов обновления содержания, методов и технологий обучения в системе дополнительного образования детей, направленных на повышение качества дополнительного образования детей, в том числе включение компонентов, обеспечивающих формирование функциональной грамотности и компетентностей, связанных с эмоциональным, физическим, интеллектуальным, духовным развитием человека, значимых для вхождения Российской Федерации в число десяти ведущих стран мира по качеству общего образования, для реализации приоритетных направлений научно-технологического и культурного развития страны")</a:t>
            </a:r>
          </a:p>
        </p:txBody>
      </p:sp>
    </p:spTree>
    <p:extLst>
      <p:ext uri="{BB962C8B-B14F-4D97-AF65-F5344CB8AC3E}">
        <p14:creationId xmlns:p14="http://schemas.microsoft.com/office/powerpoint/2010/main" val="388330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95406"/>
            <a:ext cx="5115900" cy="676144"/>
          </a:xfrm>
        </p:spPr>
        <p:txBody>
          <a:bodyPr/>
          <a:lstStyle/>
          <a:p>
            <a:pPr algn="ctr"/>
            <a:r>
              <a:rPr lang="ru-RU" sz="2400" dirty="0" smtClean="0">
                <a:latin typeface="Arial Black" pitchFamily="34" charset="0"/>
              </a:rPr>
              <a:t>Приказ 65 - полный </a:t>
            </a:r>
            <a:r>
              <a:rPr lang="ru-RU" sz="2400" dirty="0" smtClean="0">
                <a:latin typeface="Arial Black" pitchFamily="34" charset="0"/>
              </a:rPr>
              <a:t>перечень </a:t>
            </a:r>
            <a:r>
              <a:rPr lang="ru-RU" sz="2400" dirty="0" smtClean="0">
                <a:latin typeface="Arial Black" pitchFamily="34" charset="0"/>
              </a:rPr>
              <a:t>документов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8" t="25808" r="13089" b="8105"/>
          <a:stretch/>
        </p:blipFill>
        <p:spPr bwMode="auto">
          <a:xfrm>
            <a:off x="1403648" y="1040463"/>
            <a:ext cx="4840941" cy="3282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3"/>
          <p:cNvSpPr txBox="1">
            <a:spLocks/>
          </p:cNvSpPr>
          <p:nvPr/>
        </p:nvSpPr>
        <p:spPr>
          <a:xfrm>
            <a:off x="6585237" y="4767264"/>
            <a:ext cx="2558764" cy="273844"/>
          </a:xfrm>
          <a:prstGeom prst="rect">
            <a:avLst/>
          </a:prstGeom>
        </p:spPr>
        <p:txBody>
          <a:bodyPr lIns="68580" tIns="34290" rIns="68580" bIns="3429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pPr/>
              <a:t>42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1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7494"/>
            <a:ext cx="7717500" cy="453900"/>
          </a:xfrm>
        </p:spPr>
        <p:txBody>
          <a:bodyPr/>
          <a:lstStyle/>
          <a:p>
            <a:r>
              <a:rPr lang="ru-RU" sz="2400" dirty="0">
                <a:latin typeface="Arial Black" panose="020B0A04020102020204" pitchFamily="34" charset="0"/>
              </a:rPr>
              <a:t>Пример муниципального нормативного решения (на примере РТ)</a:t>
            </a:r>
            <a:br>
              <a:rPr lang="ru-RU" sz="2400" dirty="0">
                <a:latin typeface="Arial Black" panose="020B0A04020102020204" pitchFamily="34" charset="0"/>
              </a:rPr>
            </a:b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373856"/>
            <a:ext cx="2431680" cy="3064917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562305" y="3610996"/>
            <a:ext cx="2865680" cy="65751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Arial Narrow" pitchFamily="34" charset="0"/>
              </a:rPr>
              <a:t>Концепция в Республике Татарстан </a:t>
            </a:r>
            <a:endParaRPr lang="ru-RU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6569" y="1203598"/>
            <a:ext cx="4983503" cy="340517"/>
          </a:xfrm>
          <a:prstGeom prst="roundRect">
            <a:avLst/>
          </a:prstGeom>
          <a:ln w="31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Проекты Приволжского федерального округа</a:t>
            </a:r>
          </a:p>
        </p:txBody>
      </p:sp>
      <p:pic>
        <p:nvPicPr>
          <p:cNvPr id="6" name="Picture 2" descr="C:\Users\Teacher\Downloads\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8" r="2452" b="6703"/>
          <a:stretch/>
        </p:blipFill>
        <p:spPr bwMode="auto">
          <a:xfrm>
            <a:off x="1568460" y="1635646"/>
            <a:ext cx="3619275" cy="184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гнутая влево стрелка 6"/>
          <p:cNvSpPr/>
          <p:nvPr/>
        </p:nvSpPr>
        <p:spPr>
          <a:xfrm>
            <a:off x="488340" y="3126598"/>
            <a:ext cx="1080120" cy="1002799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2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 descr="Круг для презентации - 60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90914">
            <a:off x="2751744" y="1038650"/>
            <a:ext cx="3575683" cy="355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44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204906" y="364048"/>
            <a:ext cx="5040558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Commissioner"/>
              <a:buNone/>
              <a:defRPr sz="5000" b="0" i="0" u="none" strike="noStrike" cap="none">
                <a:solidFill>
                  <a:schemeClr val="dk2"/>
                </a:solidFill>
                <a:latin typeface="Commissioner ExtraBold"/>
                <a:ea typeface="Commissioner ExtraBold"/>
                <a:cs typeface="Commissioner ExtraBold"/>
                <a:sym typeface="Commissioner Extra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arlow SemiBold"/>
              <a:buNone/>
              <a:defRPr sz="52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arlow SemiBold"/>
              <a:buNone/>
              <a:defRPr sz="52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arlow SemiBold"/>
              <a:buNone/>
              <a:defRPr sz="52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arlow SemiBold"/>
              <a:buNone/>
              <a:defRPr sz="52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arlow SemiBold"/>
              <a:buNone/>
              <a:defRPr sz="52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arlow SemiBold"/>
              <a:buNone/>
              <a:defRPr sz="52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arlow SemiBold"/>
              <a:buNone/>
              <a:defRPr sz="52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Barlow SemiBold"/>
              <a:buNone/>
              <a:defRPr sz="5200" b="0" i="0" u="none" strike="noStrike" cap="none">
                <a:solidFill>
                  <a:schemeClr val="dk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9pPr>
          </a:lstStyle>
          <a:p>
            <a:pPr algn="ctr"/>
            <a:r>
              <a:rPr lang="ru-RU" sz="2000" dirty="0" smtClean="0">
                <a:latin typeface="Arial Black" pitchFamily="34" charset="0"/>
              </a:rPr>
              <a:t>ЦЕЛЕВЫЕ ГРУППЫ Концепции</a:t>
            </a:r>
            <a:endParaRPr lang="ru-RU" sz="2000" dirty="0">
              <a:latin typeface="Arial Black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63688" y="1131590"/>
            <a:ext cx="5616624" cy="72008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Дети раннего возраста </a:t>
            </a:r>
            <a:r>
              <a:rPr lang="ru-RU" dirty="0">
                <a:solidFill>
                  <a:schemeClr val="tx1"/>
                </a:solidFill>
                <a:latin typeface="Arial Narrow" pitchFamily="34" charset="0"/>
              </a:rPr>
              <a:t>(от полутора до трех лет), определенные к группе риска с признаками РАС и другими ментальными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88024" y="3315246"/>
            <a:ext cx="4032448" cy="1008112"/>
          </a:xfrm>
          <a:prstGeom prst="roundRect">
            <a:avLst>
              <a:gd name="adj" fmla="val 11085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 Narrow" pitchFamily="34" charset="0"/>
              </a:rPr>
              <a:t>Родители</a:t>
            </a:r>
            <a:r>
              <a:rPr lang="ru-RU" dirty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Arial Narrow" pitchFamily="34" charset="0"/>
              </a:rPr>
              <a:t>(опекуны, законные представители), ближайшее окружение людей с расстройствами аутистического спектра и другими ментальными нарушениями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79514" y="2139702"/>
            <a:ext cx="4032448" cy="792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b="1" dirty="0">
                <a:latin typeface="Arial Narrow" pitchFamily="34" charset="0"/>
              </a:rPr>
              <a:t>дети </a:t>
            </a:r>
            <a:r>
              <a:rPr lang="ru-RU" sz="1600" b="1" dirty="0" err="1">
                <a:solidFill>
                  <a:schemeClr val="tx1"/>
                </a:solidFill>
                <a:latin typeface="Arial Narrow" pitchFamily="34" charset="0"/>
              </a:rPr>
              <a:t>Дети</a:t>
            </a:r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 дошкольного возраста </a:t>
            </a:r>
            <a:r>
              <a:rPr lang="ru-RU" dirty="0">
                <a:solidFill>
                  <a:schemeClr val="tx1"/>
                </a:solidFill>
                <a:latin typeface="Arial Narrow" pitchFamily="34" charset="0"/>
              </a:rPr>
              <a:t>(от трех до семи лет) с РАС и другими ментальными нарушениями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5538" y="3454685"/>
            <a:ext cx="4032448" cy="72622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Люди</a:t>
            </a:r>
            <a:r>
              <a:rPr lang="ru-RU" dirty="0">
                <a:solidFill>
                  <a:schemeClr val="tx1"/>
                </a:solidFill>
                <a:latin typeface="Arial Narrow" pitchFamily="34" charset="0"/>
              </a:rPr>
              <a:t> с РАС и другими ментальными нарушениями </a:t>
            </a:r>
            <a:r>
              <a:rPr lang="ru-RU" b="1" dirty="0">
                <a:solidFill>
                  <a:schemeClr val="tx1"/>
                </a:solidFill>
                <a:latin typeface="Arial Narrow" pitchFamily="34" charset="0"/>
              </a:rPr>
              <a:t>старше 18 лет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932042" y="2139702"/>
            <a:ext cx="4032448" cy="79208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 Narrow" pitchFamily="34" charset="0"/>
              </a:rPr>
              <a:t>Дети школьного возраста </a:t>
            </a:r>
            <a:r>
              <a:rPr lang="ru-RU" dirty="0">
                <a:solidFill>
                  <a:schemeClr val="tx1"/>
                </a:solidFill>
                <a:latin typeface="Arial Narrow" pitchFamily="34" charset="0"/>
              </a:rPr>
              <a:t>(от семи до 18 лет) с РАС и другими ментальными нарушениями</a:t>
            </a:r>
          </a:p>
        </p:txBody>
      </p:sp>
    </p:spTree>
    <p:extLst>
      <p:ext uri="{BB962C8B-B14F-4D97-AF65-F5344CB8AC3E}">
        <p14:creationId xmlns:p14="http://schemas.microsoft.com/office/powerpoint/2010/main" val="351013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137494"/>
            <a:ext cx="5767707" cy="41588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1800" dirty="0">
                <a:latin typeface="Arial Black" pitchFamily="34" charset="0"/>
              </a:rPr>
              <a:t>В описательную часть вошла деятельность </a:t>
            </a:r>
            <a:r>
              <a:rPr lang="ru-RU" sz="1800" dirty="0" smtClean="0">
                <a:latin typeface="Arial Black" pitchFamily="34" charset="0"/>
              </a:rPr>
              <a:t/>
            </a:r>
            <a:br>
              <a:rPr lang="ru-RU" sz="1800" dirty="0" smtClean="0">
                <a:latin typeface="Arial Black" pitchFamily="34" charset="0"/>
              </a:rPr>
            </a:br>
            <a:r>
              <a:rPr lang="ru-RU" sz="1800" dirty="0" smtClean="0">
                <a:latin typeface="Arial Black" pitchFamily="34" charset="0"/>
              </a:rPr>
              <a:t>ТРРО </a:t>
            </a:r>
            <a:r>
              <a:rPr lang="ru-RU" sz="1800" dirty="0">
                <a:latin typeface="Arial Black" pitchFamily="34" charset="0"/>
              </a:rPr>
              <a:t>СОР </a:t>
            </a:r>
            <a:r>
              <a:rPr lang="ru-RU" sz="1800" dirty="0" smtClean="0">
                <a:latin typeface="Arial Black" pitchFamily="34" charset="0"/>
              </a:rPr>
              <a:t>и </a:t>
            </a:r>
            <a:r>
              <a:rPr lang="ru-RU" sz="1800" dirty="0">
                <a:latin typeface="Arial Black" pitchFamily="34" charset="0"/>
              </a:rPr>
              <a:t>кафедры </a:t>
            </a:r>
            <a:r>
              <a:rPr lang="ru-RU" sz="1800" dirty="0" err="1">
                <a:latin typeface="Arial Black" pitchFamily="34" charset="0"/>
              </a:rPr>
              <a:t>АФКиБЖ</a:t>
            </a:r>
            <a:endParaRPr lang="ru-RU" sz="1800" u="sng" dirty="0">
              <a:latin typeface="Arial Black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85237" y="4767264"/>
            <a:ext cx="2558764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45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206768" y="1065727"/>
            <a:ext cx="503144" cy="4259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31882" y="722481"/>
            <a:ext cx="2273550" cy="92238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Arial Narrow" pitchFamily="34" charset="0"/>
              </a:rPr>
              <a:t>Концепция комплексного сопровождения людей с РАС и другими ментальными нарушениями в РТ</a:t>
            </a:r>
            <a:r>
              <a:rPr lang="ru-RU" sz="900" dirty="0">
                <a:solidFill>
                  <a:schemeClr val="tx1"/>
                </a:solidFill>
                <a:latin typeface="Arial Narrow" pitchFamily="34" charset="0"/>
              </a:rPr>
              <a:t> на 2022-2026 год. </a:t>
            </a:r>
            <a:r>
              <a:rPr lang="ru-RU" sz="800" dirty="0">
                <a:solidFill>
                  <a:schemeClr val="tx1"/>
                </a:solidFill>
                <a:latin typeface="Arial Narrow" pitchFamily="34" charset="0"/>
              </a:rPr>
              <a:t>(Утв. Постановлением Кабинета Министров РТ от 14.11.2022 № 1208)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411" y="532850"/>
            <a:ext cx="434579" cy="466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0" t="19615" r="20892" b="12086"/>
          <a:stretch/>
        </p:blipFill>
        <p:spPr bwMode="auto">
          <a:xfrm>
            <a:off x="5060507" y="2520199"/>
            <a:ext cx="3049461" cy="2092142"/>
          </a:xfrm>
          <a:prstGeom prst="rect">
            <a:avLst/>
          </a:prstGeom>
          <a:noFill/>
          <a:ln w="6350">
            <a:solidFill>
              <a:srgbClr val="09915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трелка вправо 8"/>
          <p:cNvSpPr/>
          <p:nvPr/>
        </p:nvSpPr>
        <p:spPr>
          <a:xfrm rot="5400000">
            <a:off x="6805668" y="2134046"/>
            <a:ext cx="362434" cy="4259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63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1" t="21321" r="10713" b="10464"/>
          <a:stretch/>
        </p:blipFill>
        <p:spPr bwMode="auto">
          <a:xfrm>
            <a:off x="247489" y="2364038"/>
            <a:ext cx="4524935" cy="24867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133302" y="970459"/>
            <a:ext cx="4073468" cy="69241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Arial Narrow" pitchFamily="34" charset="0"/>
              </a:rPr>
              <a:t>Проект Приволжского Федерального округа «Ментальное здоровье» </a:t>
            </a:r>
          </a:p>
        </p:txBody>
      </p:sp>
      <p:sp>
        <p:nvSpPr>
          <p:cNvPr id="14" name="Стрелка вправо 13"/>
          <p:cNvSpPr/>
          <p:nvPr/>
        </p:nvSpPr>
        <p:spPr>
          <a:xfrm rot="6130358">
            <a:off x="4514576" y="2260554"/>
            <a:ext cx="557901" cy="4259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065394" y="1744032"/>
            <a:ext cx="3240359" cy="46722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Arial Narrow" pitchFamily="34" charset="0"/>
              </a:rPr>
              <a:t>Описательная часть</a:t>
            </a:r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5545080" y="1449938"/>
            <a:ext cx="362434" cy="4259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67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0393" y="123478"/>
            <a:ext cx="7566984" cy="454364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400" dirty="0">
                <a:latin typeface="Arial Black" pitchFamily="34" charset="0"/>
              </a:rPr>
              <a:t>Пример муниципального нормативного решения (на примере РТ)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D1FE5E-FC41-CF44-A036-EE471829AED2}"/>
              </a:ext>
            </a:extLst>
          </p:cNvPr>
          <p:cNvSpPr txBox="1"/>
          <p:nvPr/>
        </p:nvSpPr>
        <p:spPr>
          <a:xfrm>
            <a:off x="272075" y="2435653"/>
            <a:ext cx="3436849" cy="133312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 lIns="68549" tIns="34289" rIns="68549" bIns="34289" rtlCol="0">
            <a:spAutoFit/>
          </a:bodyPr>
          <a:lstStyle/>
          <a:p>
            <a:pPr algn="just"/>
            <a:r>
              <a:rPr lang="ru-RU" sz="900" b="1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  <a:cs typeface="Arial" panose="020B0604020202020204" pitchFamily="34" charset="0"/>
              </a:rPr>
              <a:t>4.4. Количество организаций, реализующих </a:t>
            </a:r>
            <a:r>
              <a:rPr lang="ru-RU" sz="900" b="1" dirty="0">
                <a:solidFill>
                  <a:srgbClr val="C00000"/>
                </a:solidFill>
                <a:latin typeface="Arial Narrow" pitchFamily="34" charset="0"/>
                <a:cs typeface="Arial" panose="020B0604020202020204" pitchFamily="34" charset="0"/>
              </a:rPr>
              <a:t>программы «Объединенный спорт», «Объединенные школы чемпионов»</a:t>
            </a:r>
            <a:r>
              <a:rPr lang="ru-RU" sz="900" b="1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  <a:cs typeface="Arial" panose="020B0604020202020204" pitchFamily="34" charset="0"/>
              </a:rPr>
              <a:t>, </a:t>
            </a:r>
            <a:r>
              <a:rPr lang="ru-RU" altLang="ru-RU" sz="900" b="1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  <a:cs typeface="Arial" panose="020B0604020202020204" pitchFamily="34" charset="0"/>
              </a:rPr>
              <a:t>«Молодые атлеты», «Тренировка двигательной активности (МАТР)», «FIT 5 (хорошая физическая форма)»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  <a:cs typeface="Arial" panose="020B0604020202020204" pitchFamily="34" charset="0"/>
              </a:rPr>
              <a:t>4.4.1. специализированные общеобразовательные организации для детей с ограниченными возможностями здоровья - </a:t>
            </a:r>
            <a:r>
              <a:rPr lang="ru-RU" sz="1200" b="1" i="1" dirty="0">
                <a:solidFill>
                  <a:srgbClr val="C00000"/>
                </a:solidFill>
                <a:latin typeface="Arial Narrow" pitchFamily="34" charset="0"/>
                <a:cs typeface="Arial" panose="020B0604020202020204" pitchFamily="34" charset="0"/>
              </a:rPr>
              <a:t>100%</a:t>
            </a:r>
          </a:p>
          <a:p>
            <a:pPr>
              <a:lnSpc>
                <a:spcPct val="90000"/>
              </a:lnSpc>
            </a:pPr>
            <a:r>
              <a:rPr lang="ru-RU" sz="900" dirty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  <a:cs typeface="Arial" panose="020B0604020202020204" pitchFamily="34" charset="0"/>
              </a:rPr>
              <a:t>4.4.2. дома-интернаты, предназначенные для граждан, имеющих психические расстройства, в том числе детские - </a:t>
            </a:r>
            <a:r>
              <a:rPr lang="ru-RU" sz="1200" b="1" i="1" dirty="0">
                <a:solidFill>
                  <a:srgbClr val="C00000"/>
                </a:solidFill>
                <a:latin typeface="Arial Narrow" pitchFamily="34" charset="0"/>
                <a:cs typeface="Arial" panose="020B0604020202020204" pitchFamily="34" charset="0"/>
              </a:rPr>
              <a:t>95%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27234" y="992892"/>
            <a:ext cx="2709356" cy="46722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Arial Narrow" pitchFamily="34" charset="0"/>
              </a:rPr>
              <a:t>         План мероприятий по реализации Концепции</a:t>
            </a:r>
            <a:endParaRPr lang="ru-RU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5400000">
            <a:off x="5173035" y="1420941"/>
            <a:ext cx="362434" cy="4259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540888" y="976543"/>
            <a:ext cx="452839" cy="4259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251985" y="829355"/>
            <a:ext cx="2288882" cy="100183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991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Arial Narrow" pitchFamily="34" charset="0"/>
              </a:rPr>
              <a:t>Концепция комплексного сопровождения людей с РАС и другими ментальными нарушениями в РТ</a:t>
            </a:r>
            <a:r>
              <a:rPr lang="ru-RU" sz="900" dirty="0">
                <a:solidFill>
                  <a:schemeClr val="tx1"/>
                </a:solidFill>
                <a:latin typeface="Arial Narrow" pitchFamily="34" charset="0"/>
              </a:rPr>
              <a:t> на 2022-2026 год. </a:t>
            </a:r>
            <a:r>
              <a:rPr lang="ru-RU" sz="800" dirty="0">
                <a:solidFill>
                  <a:schemeClr val="tx1"/>
                </a:solidFill>
                <a:latin typeface="Arial Narrow" pitchFamily="34" charset="0"/>
              </a:rPr>
              <a:t>(Утв. Постановлением Кабинета Министров РТ от 14.11.2022 № 1208)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9D1FE5E-FC41-CF44-A036-EE471829AED2}"/>
              </a:ext>
            </a:extLst>
          </p:cNvPr>
          <p:cNvSpPr txBox="1"/>
          <p:nvPr/>
        </p:nvSpPr>
        <p:spPr>
          <a:xfrm>
            <a:off x="4236755" y="2533646"/>
            <a:ext cx="1330449" cy="45969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 lIns="68549" tIns="34289" rIns="68549" bIns="34289" rtlCol="0">
            <a:spAutoFit/>
          </a:bodyPr>
          <a:lstStyle/>
          <a:p>
            <a:pPr algn="ctr"/>
            <a:r>
              <a:rPr lang="ru-RU" sz="1100" b="1" dirty="0">
                <a:latin typeface="Arial Narrow" pitchFamily="34" charset="0"/>
              </a:rPr>
              <a:t>Создание ресурсного центра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72867" y="1874702"/>
            <a:ext cx="6048672" cy="280928"/>
          </a:xfrm>
          <a:prstGeom prst="roundRect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200" dirty="0">
                <a:latin typeface="Arial Narrow" pitchFamily="34" charset="0"/>
              </a:rPr>
              <a:t>Мероприятия концепции (</a:t>
            </a:r>
            <a:r>
              <a:rPr lang="ru-RU" sz="1200" dirty="0" err="1">
                <a:latin typeface="Arial Narrow" pitchFamily="34" charset="0"/>
              </a:rPr>
              <a:t>ФКиС</a:t>
            </a:r>
            <a:r>
              <a:rPr lang="ru-RU" sz="1200" dirty="0">
                <a:latin typeface="Arial Narrow" pitchFamily="34" charset="0"/>
              </a:rPr>
              <a:t>)</a:t>
            </a:r>
          </a:p>
        </p:txBody>
      </p:sp>
      <p:sp>
        <p:nvSpPr>
          <p:cNvPr id="17" name="Стрелка вправо 16"/>
          <p:cNvSpPr/>
          <p:nvPr/>
        </p:nvSpPr>
        <p:spPr>
          <a:xfrm rot="5400000">
            <a:off x="4615986" y="2139130"/>
            <a:ext cx="362434" cy="4259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6716340" y="2139478"/>
            <a:ext cx="362434" cy="4259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2128542" y="2139131"/>
            <a:ext cx="362434" cy="425903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356" y="3036323"/>
            <a:ext cx="2007246" cy="2988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Номер слайда 3"/>
          <p:cNvSpPr txBox="1">
            <a:spLocks/>
          </p:cNvSpPr>
          <p:nvPr/>
        </p:nvSpPr>
        <p:spPr>
          <a:xfrm>
            <a:off x="6585237" y="4767264"/>
            <a:ext cx="2558764" cy="273844"/>
          </a:xfrm>
          <a:prstGeom prst="rect">
            <a:avLst/>
          </a:prstGeom>
        </p:spPr>
        <p:txBody>
          <a:bodyPr lIns="68580" tIns="34290" rIns="68580" bIns="3429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pPr/>
              <a:t>46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664" y="767736"/>
            <a:ext cx="364157" cy="39109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  <a:extLst/>
        </p:spPr>
      </p:pic>
      <p:pic>
        <p:nvPicPr>
          <p:cNvPr id="20" name="Picture 4" descr="C:\Users\Teacher\Downloads\спец олимп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9" t="21080" r="18835" b="31317"/>
          <a:stretch/>
        </p:blipFill>
        <p:spPr bwMode="auto">
          <a:xfrm>
            <a:off x="143944" y="1747423"/>
            <a:ext cx="936104" cy="89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37" y="492482"/>
            <a:ext cx="966781" cy="1000947"/>
          </a:xfrm>
          <a:prstGeom prst="rect">
            <a:avLst/>
          </a:prstGeom>
          <a:solidFill>
            <a:schemeClr val="accent3">
              <a:lumMod val="10000"/>
              <a:lumOff val="90000"/>
            </a:schemeClr>
          </a:solidFill>
          <a:ln>
            <a:noFill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170" y="3114925"/>
            <a:ext cx="2074281" cy="1553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9D1FE5E-FC41-CF44-A036-EE471829AED2}"/>
              </a:ext>
            </a:extLst>
          </p:cNvPr>
          <p:cNvSpPr txBox="1"/>
          <p:nvPr/>
        </p:nvSpPr>
        <p:spPr>
          <a:xfrm>
            <a:off x="5918995" y="2585138"/>
            <a:ext cx="2383028" cy="451185"/>
          </a:xfrm>
          <a:prstGeom prst="roundRect">
            <a:avLst/>
          </a:prstGeom>
          <a:solidFill>
            <a:schemeClr val="accent3">
              <a:lumMod val="10000"/>
              <a:lumOff val="90000"/>
            </a:schemeClr>
          </a:solidFill>
          <a:ln w="28575">
            <a:solidFill>
              <a:schemeClr val="accent2">
                <a:lumMod val="50000"/>
              </a:schemeClr>
            </a:solidFill>
          </a:ln>
        </p:spPr>
        <p:txBody>
          <a:bodyPr wrap="square" lIns="68549" tIns="34289" rIns="68549" bIns="34289" rtlCol="0">
            <a:spAutoFit/>
          </a:bodyPr>
          <a:lstStyle/>
          <a:p>
            <a:pPr algn="ctr"/>
            <a:r>
              <a:rPr lang="ru-RU" sz="1100" b="1" dirty="0">
                <a:latin typeface="Arial Narrow" pitchFamily="34" charset="0"/>
              </a:rPr>
              <a:t>Открытие групп дополнительного образования в сфере ФК и спорта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909" y="699542"/>
            <a:ext cx="1783072" cy="1833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59D1FE5E-FC41-CF44-A036-EE471829AED2}"/>
              </a:ext>
            </a:extLst>
          </p:cNvPr>
          <p:cNvSpPr txBox="1"/>
          <p:nvPr/>
        </p:nvSpPr>
        <p:spPr>
          <a:xfrm>
            <a:off x="3352956" y="4530330"/>
            <a:ext cx="3232281" cy="51077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Arial Narrow" pitchFamily="34" charset="0"/>
              </a:rPr>
              <a:t>Вовлечение родителей в совместную двигательную активность</a:t>
            </a:r>
            <a:endParaRPr lang="ru-RU" sz="1200" b="1" dirty="0">
              <a:latin typeface="Arial Narrow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95" y="3793187"/>
            <a:ext cx="2572973" cy="1447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45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Специальная Олимпиада России 2022 — Министерство труда и социальной защиты  населения Новгород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76" tIns="45688" rIns="91376" bIns="45688" numCol="1" anchor="t" anchorCtr="0" compatLnSpc="1">
            <a:prstTxWarp prst="textNoShape">
              <a:avLst/>
            </a:prstTxWarp>
          </a:bodyPr>
          <a:lstStyle/>
          <a:p>
            <a:pPr defTabSz="913680"/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8683" y="460817"/>
            <a:ext cx="7920880" cy="1692771"/>
          </a:xfrm>
          <a:prstGeom prst="rect">
            <a:avLst/>
          </a:prstGeom>
          <a:solidFill>
            <a:schemeClr val="bg1"/>
          </a:solidFill>
        </p:spPr>
        <p:txBody>
          <a:bodyPr wrap="square" lIns="91376" tIns="45688" rIns="91376" bIns="45688">
            <a:spAutoFit/>
          </a:bodyPr>
          <a:lstStyle/>
          <a:p>
            <a:pPr algn="ctr" defTabSz="913680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Письмо Министерства просвещения РФ от 2 ноября 2018 г. № ТС-459/07 “О получении общего образования лицами с умственной отсталостью (интеллектуальными нарушениями)”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3325" y="1923678"/>
            <a:ext cx="8177253" cy="2031261"/>
          </a:xfrm>
          <a:prstGeom prst="rect">
            <a:avLst/>
          </a:prstGeom>
        </p:spPr>
        <p:txBody>
          <a:bodyPr wrap="square" lIns="91376" tIns="45688" rIns="91376" bIns="45688">
            <a:spAutoFit/>
          </a:bodyPr>
          <a:lstStyle/>
          <a:p>
            <a:pPr indent="342614" algn="ctr" defTabSz="913680"/>
            <a:r>
              <a:rPr lang="ru-RU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Минпросвещения</a:t>
            </a: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России с целью организации общего образования и профессионального обучения лиц с умственной отсталостью (интеллектуальными нарушениями) сообщает. </a:t>
            </a:r>
            <a:endParaRPr lang="ru-RU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42614" algn="ctr" defTabSz="913680"/>
            <a:endParaRPr lang="ru-RU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42614" algn="ctr" defTabSz="913680"/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целью обеспечения права на образование указанных лиц, в том числе старше 18 лет, не получивших ранее образования, проживающих в психоневрологических интернатах </a:t>
            </a:r>
          </a:p>
        </p:txBody>
      </p:sp>
      <p:sp>
        <p:nvSpPr>
          <p:cNvPr id="19" name="Номер слайда 3"/>
          <p:cNvSpPr txBox="1">
            <a:spLocks/>
          </p:cNvSpPr>
          <p:nvPr/>
        </p:nvSpPr>
        <p:spPr>
          <a:xfrm>
            <a:off x="6585237" y="4767264"/>
            <a:ext cx="2558764" cy="273844"/>
          </a:xfrm>
          <a:prstGeom prst="rect">
            <a:avLst/>
          </a:prstGeom>
        </p:spPr>
        <p:txBody>
          <a:bodyPr lIns="68580" tIns="34290" rIns="68580" bIns="3429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pPr/>
              <a:t>47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9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Специальная Олимпиада России 2022 — Министерство труда и социальной защиты  населения Новгородской обла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82" tIns="45691" rIns="91382" bIns="45691" numCol="1" anchor="t" anchorCtr="0" compatLnSpc="1">
            <a:prstTxWarp prst="textNoShape">
              <a:avLst/>
            </a:prstTxWarp>
          </a:bodyPr>
          <a:lstStyle/>
          <a:p>
            <a:pPr defTabSz="913748"/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8855" y="171070"/>
            <a:ext cx="8288089" cy="2092822"/>
          </a:xfrm>
          <a:prstGeom prst="rect">
            <a:avLst/>
          </a:prstGeom>
          <a:solidFill>
            <a:schemeClr val="bg1"/>
          </a:solidFill>
        </p:spPr>
        <p:txBody>
          <a:bodyPr wrap="square" lIns="91382" tIns="45691" rIns="91382" bIns="45691">
            <a:spAutoFit/>
          </a:bodyPr>
          <a:lstStyle/>
          <a:p>
            <a:pPr algn="ctr" defTabSz="913748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Письмо Министерства просвещения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РФ</a:t>
            </a:r>
          </a:p>
          <a:p>
            <a:pPr algn="ctr" defTabSz="913748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Руководителям органов исполнительной власти субъектов Российской Федерации, осуществляющих государственное управление в сфере образования 08.06.2021 № 07-3180 </a:t>
            </a:r>
            <a:b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5965" y="2139702"/>
            <a:ext cx="8688791" cy="2031267"/>
          </a:xfrm>
          <a:prstGeom prst="rect">
            <a:avLst/>
          </a:prstGeom>
        </p:spPr>
        <p:txBody>
          <a:bodyPr wrap="square" lIns="91382" tIns="45691" rIns="91382" bIns="45691">
            <a:spAutoFit/>
          </a:bodyPr>
          <a:lstStyle/>
          <a:p>
            <a:pPr defTabSz="913748"/>
            <a:r>
              <a:rPr lang="ru-RU" sz="1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 учетом изложенного, просим обеспечить реализацию государственных гарантий на получение общего образования и профессионального обучения лицами с умственной отсталостью (интеллектуальными нарушениями) вне зависимости от возраста и места их проживания.»                          </a:t>
            </a:r>
          </a:p>
          <a:p>
            <a:pPr defTabSz="913748"/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913748"/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</a:t>
            </a: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департамента </a:t>
            </a:r>
            <a:r>
              <a:rPr lang="ru-RU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Л.П.Фальковская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3748"/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19" name="Номер слайда 3"/>
          <p:cNvSpPr txBox="1">
            <a:spLocks/>
          </p:cNvSpPr>
          <p:nvPr/>
        </p:nvSpPr>
        <p:spPr>
          <a:xfrm>
            <a:off x="6585237" y="4767264"/>
            <a:ext cx="2558764" cy="273844"/>
          </a:xfrm>
          <a:prstGeom prst="rect">
            <a:avLst/>
          </a:prstGeom>
        </p:spPr>
        <p:txBody>
          <a:bodyPr lIns="68580" tIns="34290" rIns="68580" bIns="3429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pPr/>
              <a:t>48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92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9753" y="181536"/>
            <a:ext cx="4536504" cy="66692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100" dirty="0">
                <a:latin typeface="Arial Black" pitchFamily="34" charset="0"/>
              </a:rPr>
              <a:t>Проблемы и </a:t>
            </a:r>
            <a:r>
              <a:rPr lang="ru-RU" sz="2100" dirty="0" smtClean="0">
                <a:latin typeface="Arial Black" pitchFamily="34" charset="0"/>
              </a:rPr>
              <a:t>противоречия</a:t>
            </a:r>
            <a:br>
              <a:rPr lang="ru-RU" sz="2100" dirty="0" smtClean="0">
                <a:latin typeface="Arial Black" pitchFamily="34" charset="0"/>
              </a:rPr>
            </a:br>
            <a:r>
              <a:rPr lang="ru-RU" sz="2100" dirty="0" smtClean="0">
                <a:latin typeface="Arial Black" pitchFamily="34" charset="0"/>
              </a:rPr>
              <a:t>правового </a:t>
            </a:r>
            <a:r>
              <a:rPr lang="ru-RU" sz="2100" dirty="0">
                <a:latin typeface="Arial Black" pitchFamily="34" charset="0"/>
              </a:rPr>
              <a:t>обеспечения</a:t>
            </a:r>
            <a:endParaRPr lang="ru-RU" sz="21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851670"/>
            <a:ext cx="7974326" cy="1224136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r>
              <a:rPr lang="ru-RU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Для устранения негативных явлений необходимы: </a:t>
            </a:r>
          </a:p>
          <a:p>
            <a:pPr marL="85725" indent="28575"/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-совершенствование организации адаптивной физической культуры и спорта и управления ими, </a:t>
            </a:r>
          </a:p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-разработка правовой регламентации этого механизма,</a:t>
            </a:r>
          </a:p>
          <a:p>
            <a:r>
              <a:rPr lang="ru-RU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-повышение качества и эффективности работы органов и учреждений отрасли.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49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1666" y="987574"/>
            <a:ext cx="6955047" cy="734045"/>
          </a:xfrm>
          <a:prstGeom prst="rect">
            <a:avLst/>
          </a:prstGeom>
          <a:solidFill>
            <a:schemeClr val="accent4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lIns="68549" tIns="34289" rIns="68549" bIns="34289">
            <a:sp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Недостаток нормативно-правовых актов оставляет нерешенными ряд проблем: 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коммерциализация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профессионализация, </a:t>
            </a:r>
            <a:r>
              <a:rPr lang="ru-RU" sz="1600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цифровизация</a:t>
            </a:r>
            <a:r>
              <a:rPr lang="ru-RU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спорта, проблемы допинга и т.п. </a:t>
            </a: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2785" y="3367560"/>
            <a:ext cx="6839939" cy="900245"/>
          </a:xfrm>
          <a:prstGeom prst="rect">
            <a:avLst/>
          </a:prstGeom>
        </p:spPr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Arial Black" pitchFamily="34" charset="0"/>
              </a:rPr>
              <a:t>В субъектах РФ отсутствие отдела адаптивной физической культуры и адаптивного 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спорта </a:t>
            </a:r>
            <a:r>
              <a:rPr lang="ru-RU" sz="1100" dirty="0">
                <a:solidFill>
                  <a:srgbClr val="C00000"/>
                </a:solidFill>
                <a:latin typeface="Bahnschrift" panose="020B0502040204020203" pitchFamily="34" charset="0"/>
              </a:rPr>
              <a:t>(в отделах физкультурно-массовой и спортивной работы определены лишь специалисты по работе с инвалидами). </a:t>
            </a:r>
          </a:p>
          <a:p>
            <a:pPr algn="ctr"/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5122" name="Picture 2" descr="Специалист физической культуры и спорта. Тренер по общей физической  подготовке | Факультет повышения квалификации ННГУ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49" y="3367560"/>
            <a:ext cx="1001036" cy="100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78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699542"/>
            <a:ext cx="6058789" cy="308693"/>
          </a:xfrm>
          <a:solidFill>
            <a:schemeClr val="bg1"/>
          </a:solidFill>
        </p:spPr>
        <p:txBody>
          <a:bodyPr/>
          <a:lstStyle/>
          <a:p>
            <a:r>
              <a:rPr lang="ru-RU" sz="2100" dirty="0">
                <a:latin typeface="Arial Black" pitchFamily="34" charset="0"/>
              </a:rPr>
              <a:t>Конвенция ООН «О правах инвалидов»</a:t>
            </a:r>
            <a:br>
              <a:rPr lang="ru-RU" sz="2100" dirty="0">
                <a:latin typeface="Arial Black" pitchFamily="34" charset="0"/>
              </a:rPr>
            </a:br>
            <a:r>
              <a:rPr lang="ru-RU" sz="2100" dirty="0">
                <a:latin typeface="Arial Black" pitchFamily="34" charset="0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444207" y="4767264"/>
            <a:ext cx="2699793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86100" y="1290819"/>
            <a:ext cx="4572000" cy="900247"/>
          </a:xfrm>
          <a:prstGeom prst="rect">
            <a:avLst/>
          </a:prstGeom>
        </p:spPr>
        <p:txBody>
          <a:bodyPr lIns="68549" tIns="34289" rIns="68549" bIns="34289">
            <a:spAutoFit/>
          </a:bodyPr>
          <a:lstStyle/>
          <a:p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ст. 30 «Участие инвалидов в культурной жизни, проведении досуга и отдыха и занятии спортом»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3810" y="1129237"/>
            <a:ext cx="2286000" cy="1223412"/>
          </a:xfrm>
          <a:prstGeom prst="rect">
            <a:avLst/>
          </a:prstGeom>
        </p:spPr>
        <p:txBody>
          <a:bodyPr lIns="68549" tIns="34289" rIns="68549" bIns="34289">
            <a:spAutoFit/>
          </a:bodyPr>
          <a:lstStyle/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принята резолюцией 61/106 Генеральной Ассамблеи ООН от 13 декабря 2006 г. </a:t>
            </a: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82" y="1902481"/>
            <a:ext cx="2538132" cy="1732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30" y="2467366"/>
            <a:ext cx="4948519" cy="233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372100" y="3579177"/>
            <a:ext cx="2286000" cy="992579"/>
          </a:xfrm>
          <a:prstGeom prst="rect">
            <a:avLst/>
          </a:prstGeom>
        </p:spPr>
        <p:txBody>
          <a:bodyPr lIns="68549" tIns="34289" rIns="68549" bIns="34289">
            <a:spAutoFit/>
          </a:bodyPr>
          <a:lstStyle/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ea typeface="+mj-ea"/>
                <a:cs typeface="+mj-cs"/>
              </a:rPr>
              <a:t>РФ подписала в 2008 году, ратифицировала в 2012 г. </a:t>
            </a:r>
            <a:endParaRPr lang="ru-RU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2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95486"/>
            <a:ext cx="7031255" cy="43405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2400" dirty="0">
                <a:latin typeface="Arial Black" pitchFamily="34" charset="0"/>
                <a:sym typeface="Arial"/>
              </a:rPr>
              <a:t>Иерархия нормативно-правовых актов в Российской Федерации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93903" y="992711"/>
            <a:ext cx="3890143" cy="307947"/>
          </a:xfrm>
          <a:prstGeom prst="wedgeRectCallout">
            <a:avLst>
              <a:gd name="adj1" fmla="val -20453"/>
              <a:gd name="adj2" fmla="val 48880"/>
            </a:avLst>
          </a:prstGeom>
          <a:solidFill>
            <a:schemeClr val="accent4"/>
          </a:solidFill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Конституция РФ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524328" y="4767264"/>
            <a:ext cx="1619672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1797" y="1731159"/>
            <a:ext cx="5108028" cy="300083"/>
          </a:xfrm>
          <a:prstGeom prst="rect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500" b="1" dirty="0">
                <a:latin typeface="Arial" panose="020B0604020202020204" pitchFamily="34" charset="0"/>
                <a:cs typeface="Arial" panose="020B0604020202020204" pitchFamily="34" charset="0"/>
              </a:rPr>
              <a:t>Федеральные конституционные законы</a:t>
            </a:r>
          </a:p>
        </p:txBody>
      </p:sp>
      <p:grpSp>
        <p:nvGrpSpPr>
          <p:cNvPr id="16" name="Google Shape;1596;p80"/>
          <p:cNvGrpSpPr/>
          <p:nvPr/>
        </p:nvGrpSpPr>
        <p:grpSpPr>
          <a:xfrm rot="16200000" flipH="1">
            <a:off x="5695604" y="1139503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17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9" name="Подзаголовок 2"/>
          <p:cNvSpPr txBox="1">
            <a:spLocks/>
          </p:cNvSpPr>
          <p:nvPr/>
        </p:nvSpPr>
        <p:spPr>
          <a:xfrm>
            <a:off x="1962807" y="2476848"/>
            <a:ext cx="4741480" cy="360946"/>
          </a:xfrm>
          <a:prstGeom prst="wedgeRectCallout">
            <a:avLst>
              <a:gd name="adj1" fmla="val -20453"/>
              <a:gd name="adj2" fmla="val 48880"/>
            </a:avLst>
          </a:prstGeom>
          <a:solidFill>
            <a:schemeClr val="accent4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49" tIns="34289" rIns="68549" bIns="34289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b="1" dirty="0">
                <a:latin typeface="Arial" pitchFamily="34" charset="0"/>
                <a:cs typeface="Arial" pitchFamily="34" charset="0"/>
              </a:rPr>
              <a:t>Федеральные законы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962807" y="3937714"/>
            <a:ext cx="4741480" cy="300083"/>
          </a:xfrm>
          <a:prstGeom prst="rect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Постановления Правительства РФ</a:t>
            </a:r>
          </a:p>
        </p:txBody>
      </p:sp>
      <p:grpSp>
        <p:nvGrpSpPr>
          <p:cNvPr id="29" name="Google Shape;1596;p80"/>
          <p:cNvGrpSpPr/>
          <p:nvPr/>
        </p:nvGrpSpPr>
        <p:grpSpPr>
          <a:xfrm rot="16200000" flipH="1">
            <a:off x="2452334" y="1139503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30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2" name="Google Shape;1596;p80"/>
          <p:cNvGrpSpPr/>
          <p:nvPr/>
        </p:nvGrpSpPr>
        <p:grpSpPr>
          <a:xfrm rot="16200000" flipH="1">
            <a:off x="6364898" y="1800078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33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5" name="Google Shape;1596;p80"/>
          <p:cNvGrpSpPr/>
          <p:nvPr/>
        </p:nvGrpSpPr>
        <p:grpSpPr>
          <a:xfrm rot="16200000" flipH="1">
            <a:off x="1947092" y="1800075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36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8" name="Подзаголовок 2"/>
          <p:cNvSpPr txBox="1">
            <a:spLocks/>
          </p:cNvSpPr>
          <p:nvPr/>
        </p:nvSpPr>
        <p:spPr>
          <a:xfrm>
            <a:off x="1962807" y="3226668"/>
            <a:ext cx="4741480" cy="360946"/>
          </a:xfrm>
          <a:prstGeom prst="wedgeRectCallout">
            <a:avLst>
              <a:gd name="adj1" fmla="val -20453"/>
              <a:gd name="adj2" fmla="val 48880"/>
            </a:avLst>
          </a:prstGeom>
          <a:solidFill>
            <a:schemeClr val="accent4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49" tIns="34289" rIns="68549" bIns="34289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Указы Президента РФ</a:t>
            </a:r>
          </a:p>
        </p:txBody>
      </p:sp>
      <p:grpSp>
        <p:nvGrpSpPr>
          <p:cNvPr id="39" name="Google Shape;1596;p80"/>
          <p:cNvGrpSpPr/>
          <p:nvPr/>
        </p:nvGrpSpPr>
        <p:grpSpPr>
          <a:xfrm rot="16200000" flipH="1">
            <a:off x="6168200" y="2578695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40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2" name="Google Shape;1596;p80"/>
          <p:cNvGrpSpPr/>
          <p:nvPr/>
        </p:nvGrpSpPr>
        <p:grpSpPr>
          <a:xfrm rot="16200000" flipH="1">
            <a:off x="2199713" y="2585174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43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1" name="Google Shape;1596;p80"/>
          <p:cNvGrpSpPr/>
          <p:nvPr/>
        </p:nvGrpSpPr>
        <p:grpSpPr>
          <a:xfrm rot="16200000" flipH="1">
            <a:off x="6168200" y="3334995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52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4" name="Google Shape;1596;p80"/>
          <p:cNvGrpSpPr/>
          <p:nvPr/>
        </p:nvGrpSpPr>
        <p:grpSpPr>
          <a:xfrm rot="16200000" flipH="1">
            <a:off x="2199713" y="3345969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55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57" name="Google Shape;1596;p80"/>
          <p:cNvGrpSpPr/>
          <p:nvPr/>
        </p:nvGrpSpPr>
        <p:grpSpPr>
          <a:xfrm rot="16200000" flipH="1">
            <a:off x="2199713" y="3973800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58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0" name="Google Shape;1596;p80"/>
          <p:cNvGrpSpPr/>
          <p:nvPr/>
        </p:nvGrpSpPr>
        <p:grpSpPr>
          <a:xfrm rot="16200000" flipH="1">
            <a:off x="6168200" y="3985953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61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3" name="Прямоугольник 62"/>
          <p:cNvSpPr/>
          <p:nvPr/>
        </p:nvSpPr>
        <p:spPr>
          <a:xfrm>
            <a:off x="1223812" y="4430069"/>
            <a:ext cx="6219497" cy="530915"/>
          </a:xfrm>
          <a:prstGeom prst="rect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5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Приказы, инструкции, инструктивные письма и постановления министерств и ведомств (комитетов) РФ</a:t>
            </a:r>
          </a:p>
        </p:txBody>
      </p:sp>
    </p:spTree>
    <p:extLst>
      <p:ext uri="{BB962C8B-B14F-4D97-AF65-F5344CB8AC3E}">
        <p14:creationId xmlns:p14="http://schemas.microsoft.com/office/powerpoint/2010/main" val="14012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5654;p85"/>
          <p:cNvGrpSpPr/>
          <p:nvPr/>
        </p:nvGrpSpPr>
        <p:grpSpPr>
          <a:xfrm>
            <a:off x="2135113" y="1196934"/>
            <a:ext cx="4473594" cy="3275831"/>
            <a:chOff x="729238" y="1179665"/>
            <a:chExt cx="1636117" cy="1526144"/>
          </a:xfrm>
          <a:solidFill>
            <a:schemeClr val="accent1">
              <a:lumMod val="75000"/>
            </a:schemeClr>
          </a:solidFill>
        </p:grpSpPr>
        <p:grpSp>
          <p:nvGrpSpPr>
            <p:cNvPr id="6" name="Google Shape;5655;p85"/>
            <p:cNvGrpSpPr/>
            <p:nvPr/>
          </p:nvGrpSpPr>
          <p:grpSpPr>
            <a:xfrm>
              <a:off x="729238" y="1179665"/>
              <a:ext cx="80700" cy="1526144"/>
              <a:chOff x="729238" y="1179665"/>
              <a:chExt cx="80700" cy="1526144"/>
            </a:xfrm>
            <a:grpFill/>
          </p:grpSpPr>
          <p:sp>
            <p:nvSpPr>
              <p:cNvPr id="106" name="Google Shape;5656;p85"/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7" name="Google Shape;5657;p85"/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8" name="Google Shape;5658;p85"/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9" name="Google Shape;5659;p85"/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0" name="Google Shape;5660;p85"/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1" name="Google Shape;5661;p85"/>
              <p:cNvSpPr/>
              <p:nvPr/>
            </p:nvSpPr>
            <p:spPr>
              <a:xfrm>
                <a:off x="72923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2" name="Google Shape;5662;p85"/>
              <p:cNvSpPr/>
              <p:nvPr/>
            </p:nvSpPr>
            <p:spPr>
              <a:xfrm>
                <a:off x="72923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3" name="Google Shape;5663;p85"/>
              <p:cNvSpPr/>
              <p:nvPr/>
            </p:nvSpPr>
            <p:spPr>
              <a:xfrm>
                <a:off x="72923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4" name="Google Shape;5664;p85"/>
              <p:cNvSpPr/>
              <p:nvPr/>
            </p:nvSpPr>
            <p:spPr>
              <a:xfrm>
                <a:off x="72923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15" name="Google Shape;5665;p85"/>
              <p:cNvSpPr/>
              <p:nvPr/>
            </p:nvSpPr>
            <p:spPr>
              <a:xfrm>
                <a:off x="72923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7" name="Google Shape;5666;p85"/>
            <p:cNvGrpSpPr/>
            <p:nvPr/>
          </p:nvGrpSpPr>
          <p:grpSpPr>
            <a:xfrm>
              <a:off x="903098" y="1179665"/>
              <a:ext cx="80700" cy="1526144"/>
              <a:chOff x="903098" y="1179665"/>
              <a:chExt cx="80700" cy="1526144"/>
            </a:xfrm>
            <a:grpFill/>
          </p:grpSpPr>
          <p:sp>
            <p:nvSpPr>
              <p:cNvPr id="96" name="Google Shape;5667;p85"/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7" name="Google Shape;5668;p85"/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8" name="Google Shape;5669;p85"/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9" name="Google Shape;5670;p85"/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Google Shape;5671;p85"/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1" name="Google Shape;5672;p85"/>
              <p:cNvSpPr/>
              <p:nvPr/>
            </p:nvSpPr>
            <p:spPr>
              <a:xfrm>
                <a:off x="90309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2" name="Google Shape;5673;p85"/>
              <p:cNvSpPr/>
              <p:nvPr/>
            </p:nvSpPr>
            <p:spPr>
              <a:xfrm>
                <a:off x="90309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3" name="Google Shape;5674;p85"/>
              <p:cNvSpPr/>
              <p:nvPr/>
            </p:nvSpPr>
            <p:spPr>
              <a:xfrm>
                <a:off x="90309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4" name="Google Shape;5675;p85"/>
              <p:cNvSpPr/>
              <p:nvPr/>
            </p:nvSpPr>
            <p:spPr>
              <a:xfrm>
                <a:off x="90309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05" name="Google Shape;5676;p85"/>
              <p:cNvSpPr/>
              <p:nvPr/>
            </p:nvSpPr>
            <p:spPr>
              <a:xfrm>
                <a:off x="90309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8" name="Google Shape;5677;p85"/>
            <p:cNvGrpSpPr/>
            <p:nvPr/>
          </p:nvGrpSpPr>
          <p:grpSpPr>
            <a:xfrm>
              <a:off x="1076958" y="1179665"/>
              <a:ext cx="80700" cy="1526144"/>
              <a:chOff x="1076958" y="1179665"/>
              <a:chExt cx="80700" cy="1526144"/>
            </a:xfrm>
            <a:grpFill/>
          </p:grpSpPr>
          <p:sp>
            <p:nvSpPr>
              <p:cNvPr id="86" name="Google Shape;5678;p85"/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7" name="Google Shape;5679;p85"/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8" name="Google Shape;5680;p85"/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9" name="Google Shape;5681;p85"/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0" name="Google Shape;5682;p85"/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1" name="Google Shape;5683;p85"/>
              <p:cNvSpPr/>
              <p:nvPr/>
            </p:nvSpPr>
            <p:spPr>
              <a:xfrm>
                <a:off x="107695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2" name="Google Shape;5684;p85"/>
              <p:cNvSpPr/>
              <p:nvPr/>
            </p:nvSpPr>
            <p:spPr>
              <a:xfrm>
                <a:off x="107695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3" name="Google Shape;5685;p85"/>
              <p:cNvSpPr/>
              <p:nvPr/>
            </p:nvSpPr>
            <p:spPr>
              <a:xfrm>
                <a:off x="107695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4" name="Google Shape;5686;p85"/>
              <p:cNvSpPr/>
              <p:nvPr/>
            </p:nvSpPr>
            <p:spPr>
              <a:xfrm>
                <a:off x="107695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" name="Google Shape;5687;p85"/>
              <p:cNvSpPr/>
              <p:nvPr/>
            </p:nvSpPr>
            <p:spPr>
              <a:xfrm>
                <a:off x="107695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" name="Google Shape;5688;p85"/>
            <p:cNvGrpSpPr/>
            <p:nvPr/>
          </p:nvGrpSpPr>
          <p:grpSpPr>
            <a:xfrm>
              <a:off x="1247707" y="1179665"/>
              <a:ext cx="80700" cy="1526144"/>
              <a:chOff x="1247707" y="1179665"/>
              <a:chExt cx="80700" cy="1526144"/>
            </a:xfrm>
            <a:grpFill/>
          </p:grpSpPr>
          <p:sp>
            <p:nvSpPr>
              <p:cNvPr id="76" name="Google Shape;5689;p85"/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7" name="Google Shape;5690;p85"/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8" name="Google Shape;5691;p85"/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9" name="Google Shape;5692;p85"/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0" name="Google Shape;5693;p85"/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1" name="Google Shape;5694;p85"/>
              <p:cNvSpPr/>
              <p:nvPr/>
            </p:nvSpPr>
            <p:spPr>
              <a:xfrm>
                <a:off x="124770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2" name="Google Shape;5695;p85"/>
              <p:cNvSpPr/>
              <p:nvPr/>
            </p:nvSpPr>
            <p:spPr>
              <a:xfrm>
                <a:off x="124770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3" name="Google Shape;5696;p85"/>
              <p:cNvSpPr/>
              <p:nvPr/>
            </p:nvSpPr>
            <p:spPr>
              <a:xfrm>
                <a:off x="124770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4" name="Google Shape;5697;p85"/>
              <p:cNvSpPr/>
              <p:nvPr/>
            </p:nvSpPr>
            <p:spPr>
              <a:xfrm>
                <a:off x="124770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5" name="Google Shape;5698;p85"/>
              <p:cNvSpPr/>
              <p:nvPr/>
            </p:nvSpPr>
            <p:spPr>
              <a:xfrm>
                <a:off x="124770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" name="Google Shape;5699;p85"/>
            <p:cNvGrpSpPr/>
            <p:nvPr/>
          </p:nvGrpSpPr>
          <p:grpSpPr>
            <a:xfrm>
              <a:off x="1421567" y="1179665"/>
              <a:ext cx="80700" cy="1526144"/>
              <a:chOff x="1421567" y="1179665"/>
              <a:chExt cx="80700" cy="1526144"/>
            </a:xfrm>
            <a:grpFill/>
          </p:grpSpPr>
          <p:sp>
            <p:nvSpPr>
              <p:cNvPr id="66" name="Google Shape;5700;p85"/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7" name="Google Shape;5701;p85"/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8" name="Google Shape;5702;p85"/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9" name="Google Shape;5703;p85"/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" name="Google Shape;5704;p85"/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" name="Google Shape;5705;p85"/>
              <p:cNvSpPr/>
              <p:nvPr/>
            </p:nvSpPr>
            <p:spPr>
              <a:xfrm>
                <a:off x="142156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2" name="Google Shape;5706;p85"/>
              <p:cNvSpPr/>
              <p:nvPr/>
            </p:nvSpPr>
            <p:spPr>
              <a:xfrm>
                <a:off x="142156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3" name="Google Shape;5707;p85"/>
              <p:cNvSpPr/>
              <p:nvPr/>
            </p:nvSpPr>
            <p:spPr>
              <a:xfrm>
                <a:off x="142156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4" name="Google Shape;5708;p85"/>
              <p:cNvSpPr/>
              <p:nvPr/>
            </p:nvSpPr>
            <p:spPr>
              <a:xfrm>
                <a:off x="142156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5" name="Google Shape;5709;p85"/>
              <p:cNvSpPr/>
              <p:nvPr/>
            </p:nvSpPr>
            <p:spPr>
              <a:xfrm>
                <a:off x="142156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" name="Google Shape;5710;p85"/>
            <p:cNvGrpSpPr/>
            <p:nvPr/>
          </p:nvGrpSpPr>
          <p:grpSpPr>
            <a:xfrm>
              <a:off x="1592327" y="1179665"/>
              <a:ext cx="80700" cy="1526144"/>
              <a:chOff x="1592327" y="1179665"/>
              <a:chExt cx="80700" cy="1526144"/>
            </a:xfrm>
            <a:grpFill/>
          </p:grpSpPr>
          <p:sp>
            <p:nvSpPr>
              <p:cNvPr id="56" name="Google Shape;5711;p85"/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5712;p85"/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8" name="Google Shape;5713;p85"/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5714;p85"/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5715;p85"/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5716;p85"/>
              <p:cNvSpPr/>
              <p:nvPr/>
            </p:nvSpPr>
            <p:spPr>
              <a:xfrm>
                <a:off x="159232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5717;p85"/>
              <p:cNvSpPr/>
              <p:nvPr/>
            </p:nvSpPr>
            <p:spPr>
              <a:xfrm>
                <a:off x="159232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5718;p85"/>
              <p:cNvSpPr/>
              <p:nvPr/>
            </p:nvSpPr>
            <p:spPr>
              <a:xfrm>
                <a:off x="159232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5719;p85"/>
              <p:cNvSpPr/>
              <p:nvPr/>
            </p:nvSpPr>
            <p:spPr>
              <a:xfrm>
                <a:off x="159232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5" name="Google Shape;5720;p85"/>
              <p:cNvSpPr/>
              <p:nvPr/>
            </p:nvSpPr>
            <p:spPr>
              <a:xfrm>
                <a:off x="159232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" name="Google Shape;5721;p85"/>
            <p:cNvGrpSpPr/>
            <p:nvPr/>
          </p:nvGrpSpPr>
          <p:grpSpPr>
            <a:xfrm>
              <a:off x="1766187" y="1179665"/>
              <a:ext cx="80700" cy="1526144"/>
              <a:chOff x="1766187" y="1179665"/>
              <a:chExt cx="80700" cy="1526144"/>
            </a:xfrm>
            <a:grpFill/>
          </p:grpSpPr>
          <p:sp>
            <p:nvSpPr>
              <p:cNvPr id="46" name="Google Shape;5722;p85"/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5723;p85"/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5724;p85"/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5725;p85"/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5726;p85"/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1" name="Google Shape;5727;p85"/>
              <p:cNvSpPr/>
              <p:nvPr/>
            </p:nvSpPr>
            <p:spPr>
              <a:xfrm>
                <a:off x="176618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5728;p85"/>
              <p:cNvSpPr/>
              <p:nvPr/>
            </p:nvSpPr>
            <p:spPr>
              <a:xfrm>
                <a:off x="176618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5729;p85"/>
              <p:cNvSpPr/>
              <p:nvPr/>
            </p:nvSpPr>
            <p:spPr>
              <a:xfrm>
                <a:off x="176618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5730;p85"/>
              <p:cNvSpPr/>
              <p:nvPr/>
            </p:nvSpPr>
            <p:spPr>
              <a:xfrm>
                <a:off x="176618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5731;p85"/>
              <p:cNvSpPr/>
              <p:nvPr/>
            </p:nvSpPr>
            <p:spPr>
              <a:xfrm>
                <a:off x="176618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" name="Google Shape;5732;p85"/>
            <p:cNvGrpSpPr/>
            <p:nvPr/>
          </p:nvGrpSpPr>
          <p:grpSpPr>
            <a:xfrm>
              <a:off x="1936935" y="1179665"/>
              <a:ext cx="80700" cy="1526144"/>
              <a:chOff x="1936935" y="1179665"/>
              <a:chExt cx="80700" cy="1526144"/>
            </a:xfrm>
            <a:grpFill/>
          </p:grpSpPr>
          <p:sp>
            <p:nvSpPr>
              <p:cNvPr id="36" name="Google Shape;5733;p85"/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7" name="Google Shape;5734;p85"/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5735;p85"/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5736;p85"/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5737;p85"/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5738;p85"/>
              <p:cNvSpPr/>
              <p:nvPr/>
            </p:nvSpPr>
            <p:spPr>
              <a:xfrm>
                <a:off x="193693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5739;p85"/>
              <p:cNvSpPr/>
              <p:nvPr/>
            </p:nvSpPr>
            <p:spPr>
              <a:xfrm>
                <a:off x="193693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5740;p85"/>
              <p:cNvSpPr/>
              <p:nvPr/>
            </p:nvSpPr>
            <p:spPr>
              <a:xfrm>
                <a:off x="193693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4" name="Google Shape;5741;p85"/>
              <p:cNvSpPr/>
              <p:nvPr/>
            </p:nvSpPr>
            <p:spPr>
              <a:xfrm>
                <a:off x="193693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5742;p85"/>
              <p:cNvSpPr/>
              <p:nvPr/>
            </p:nvSpPr>
            <p:spPr>
              <a:xfrm>
                <a:off x="193693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" name="Google Shape;5743;p85"/>
            <p:cNvGrpSpPr/>
            <p:nvPr/>
          </p:nvGrpSpPr>
          <p:grpSpPr>
            <a:xfrm>
              <a:off x="2110795" y="1179665"/>
              <a:ext cx="80700" cy="1526144"/>
              <a:chOff x="2110795" y="1179665"/>
              <a:chExt cx="80700" cy="1526144"/>
            </a:xfrm>
            <a:grpFill/>
          </p:grpSpPr>
          <p:sp>
            <p:nvSpPr>
              <p:cNvPr id="26" name="Google Shape;5744;p85"/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5745;p85"/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5746;p85"/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5747;p85"/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0" name="Google Shape;5748;p85"/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5749;p85"/>
              <p:cNvSpPr/>
              <p:nvPr/>
            </p:nvSpPr>
            <p:spPr>
              <a:xfrm>
                <a:off x="211079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5750;p85"/>
              <p:cNvSpPr/>
              <p:nvPr/>
            </p:nvSpPr>
            <p:spPr>
              <a:xfrm>
                <a:off x="211079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5751;p85"/>
              <p:cNvSpPr/>
              <p:nvPr/>
            </p:nvSpPr>
            <p:spPr>
              <a:xfrm>
                <a:off x="211079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5752;p85"/>
              <p:cNvSpPr/>
              <p:nvPr/>
            </p:nvSpPr>
            <p:spPr>
              <a:xfrm>
                <a:off x="211079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5753;p85"/>
              <p:cNvSpPr/>
              <p:nvPr/>
            </p:nvSpPr>
            <p:spPr>
              <a:xfrm>
                <a:off x="211079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" name="Google Shape;5754;p85"/>
            <p:cNvGrpSpPr/>
            <p:nvPr/>
          </p:nvGrpSpPr>
          <p:grpSpPr>
            <a:xfrm>
              <a:off x="2284655" y="1179665"/>
              <a:ext cx="80700" cy="1526144"/>
              <a:chOff x="2284655" y="1179665"/>
              <a:chExt cx="80700" cy="1526144"/>
            </a:xfrm>
            <a:grpFill/>
          </p:grpSpPr>
          <p:sp>
            <p:nvSpPr>
              <p:cNvPr id="16" name="Google Shape;5755;p85"/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5756;p85"/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5757;p85"/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5758;p85"/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5759;p85"/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5760;p85"/>
              <p:cNvSpPr/>
              <p:nvPr/>
            </p:nvSpPr>
            <p:spPr>
              <a:xfrm>
                <a:off x="228465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5761;p85"/>
              <p:cNvSpPr/>
              <p:nvPr/>
            </p:nvSpPr>
            <p:spPr>
              <a:xfrm>
                <a:off x="228465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3" name="Google Shape;5762;p85"/>
              <p:cNvSpPr/>
              <p:nvPr/>
            </p:nvSpPr>
            <p:spPr>
              <a:xfrm>
                <a:off x="228465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5763;p85"/>
              <p:cNvSpPr/>
              <p:nvPr/>
            </p:nvSpPr>
            <p:spPr>
              <a:xfrm>
                <a:off x="228465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5764;p85"/>
              <p:cNvSpPr/>
              <p:nvPr/>
            </p:nvSpPr>
            <p:spPr>
              <a:xfrm>
                <a:off x="228465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2162" y="320654"/>
            <a:ext cx="7527062" cy="66692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1800" dirty="0" smtClean="0">
                <a:latin typeface="Arial Black" pitchFamily="34" charset="0"/>
              </a:rPr>
              <a:t>Перечень </a:t>
            </a:r>
            <a:r>
              <a:rPr lang="ru-RU" sz="1800" dirty="0">
                <a:latin typeface="Arial Black" pitchFamily="34" charset="0"/>
              </a:rPr>
              <a:t>федеральных законов, затрагивающих вопросы организации адаптивного спорта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04043" y="1469058"/>
            <a:ext cx="4146908" cy="1105853"/>
          </a:xfrm>
          <a:prstGeom prst="wedgeRectCallout">
            <a:avLst>
              <a:gd name="adj1" fmla="val -20453"/>
              <a:gd name="adj2" fmla="val 48880"/>
            </a:avLst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>
                <a:latin typeface="Bahnschrift" panose="020B0502040204020203" pitchFamily="34" charset="0"/>
              </a:rPr>
              <a:t>Федеральный закон от 04.12.2007 N 329-ФЗ (ред. от 02.08.2019) "О физической культуре и спорте в Российской Федерации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0" name="Подзаголовок 2"/>
          <p:cNvSpPr txBox="1">
            <a:spLocks/>
          </p:cNvSpPr>
          <p:nvPr/>
        </p:nvSpPr>
        <p:spPr>
          <a:xfrm>
            <a:off x="2320567" y="2919842"/>
            <a:ext cx="4146908" cy="1379702"/>
          </a:xfrm>
          <a:prstGeom prst="wedgeRectCallout">
            <a:avLst>
              <a:gd name="adj1" fmla="val -20453"/>
              <a:gd name="adj2" fmla="val 48880"/>
            </a:avLst>
          </a:prstGeom>
          <a:solidFill>
            <a:schemeClr val="accent4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49" tIns="34289" rIns="68549" bIns="34289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Bahnschrift" panose="020B0502040204020203" pitchFamily="34" charset="0"/>
              </a:rPr>
              <a:t>Федеральный закон от 24 ноября 1995 года N 181-ФЗ «О социальной защите инвалидов в </a:t>
            </a:r>
            <a:r>
              <a:rPr lang="ru-RU" sz="2000" dirty="0" smtClean="0">
                <a:latin typeface="Bahnschrift" panose="020B0502040204020203" pitchFamily="34" charset="0"/>
              </a:rPr>
              <a:t>Российской </a:t>
            </a:r>
            <a:r>
              <a:rPr lang="ru-RU" sz="2000" dirty="0">
                <a:latin typeface="Bahnschrift" panose="020B0502040204020203" pitchFamily="34" charset="0"/>
              </a:rPr>
              <a:t>Ф</a:t>
            </a:r>
            <a:r>
              <a:rPr lang="ru-RU" sz="2000" dirty="0" smtClean="0">
                <a:latin typeface="Bahnschrift" panose="020B0502040204020203" pitchFamily="34" charset="0"/>
              </a:rPr>
              <a:t>едерации</a:t>
            </a:r>
            <a:r>
              <a:rPr lang="ru-RU" sz="2000" dirty="0">
                <a:latin typeface="Bahnschrift" panose="020B0502040204020203" pitchFamily="34" charset="0"/>
              </a:rPr>
              <a:t>»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1" name="Рисунок 120"/>
          <p:cNvPicPr>
            <a:picLocks noChangeAspect="1"/>
          </p:cNvPicPr>
          <p:nvPr/>
        </p:nvPicPr>
        <p:blipFill rotWithShape="1">
          <a:blip r:embed="rId3"/>
          <a:srcRect l="6423" r="7888"/>
          <a:stretch/>
        </p:blipFill>
        <p:spPr>
          <a:xfrm>
            <a:off x="-5775" y="1481734"/>
            <a:ext cx="1909463" cy="2646098"/>
          </a:xfrm>
          <a:prstGeom prst="rect">
            <a:avLst/>
          </a:prstGeom>
        </p:spPr>
      </p:pic>
      <p:pic>
        <p:nvPicPr>
          <p:cNvPr id="122" name="Picture 6" descr="https://happybooks.ru/image/cache/catalog/import_yml/485/839/cover-1200x8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7" r="23635"/>
          <a:stretch/>
        </p:blipFill>
        <p:spPr bwMode="auto">
          <a:xfrm>
            <a:off x="6951736" y="1387105"/>
            <a:ext cx="2025086" cy="285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" name="Google Shape;1597;p80"/>
          <p:cNvSpPr/>
          <p:nvPr/>
        </p:nvSpPr>
        <p:spPr>
          <a:xfrm rot="10800000" flipH="1">
            <a:off x="6700579" y="3220128"/>
            <a:ext cx="189206" cy="505240"/>
          </a:xfrm>
          <a:custGeom>
            <a:avLst/>
            <a:gdLst/>
            <a:ahLst/>
            <a:cxnLst/>
            <a:rect l="l" t="t" r="r" b="b"/>
            <a:pathLst>
              <a:path w="1508" h="2324" extrusionOk="0">
                <a:moveTo>
                  <a:pt x="346" y="1"/>
                </a:moveTo>
                <a:lnTo>
                  <a:pt x="0" y="354"/>
                </a:lnTo>
                <a:lnTo>
                  <a:pt x="815" y="1162"/>
                </a:lnTo>
                <a:lnTo>
                  <a:pt x="0" y="1977"/>
                </a:lnTo>
                <a:lnTo>
                  <a:pt x="346" y="2323"/>
                </a:lnTo>
                <a:lnTo>
                  <a:pt x="1508" y="1162"/>
                </a:lnTo>
                <a:lnTo>
                  <a:pt x="346" y="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4"/>
            </a:solidFill>
          </a:ln>
        </p:spPr>
        <p:txBody>
          <a:bodyPr spcFirstLastPara="1" wrap="square" lIns="68537" tIns="68537" rIns="68537" bIns="68537" anchor="ctr" anchorCtr="0">
            <a:noAutofit/>
          </a:bodyPr>
          <a:lstStyle/>
          <a:p>
            <a:endParaRPr/>
          </a:p>
        </p:txBody>
      </p:sp>
      <p:sp>
        <p:nvSpPr>
          <p:cNvPr id="127" name="Google Shape;1597;p80"/>
          <p:cNvSpPr/>
          <p:nvPr/>
        </p:nvSpPr>
        <p:spPr>
          <a:xfrm rot="10800000">
            <a:off x="1832759" y="1819536"/>
            <a:ext cx="207779" cy="505240"/>
          </a:xfrm>
          <a:custGeom>
            <a:avLst/>
            <a:gdLst/>
            <a:ahLst/>
            <a:cxnLst/>
            <a:rect l="l" t="t" r="r" b="b"/>
            <a:pathLst>
              <a:path w="1508" h="2324" extrusionOk="0">
                <a:moveTo>
                  <a:pt x="346" y="1"/>
                </a:moveTo>
                <a:lnTo>
                  <a:pt x="0" y="354"/>
                </a:lnTo>
                <a:lnTo>
                  <a:pt x="815" y="1162"/>
                </a:lnTo>
                <a:lnTo>
                  <a:pt x="0" y="1977"/>
                </a:lnTo>
                <a:lnTo>
                  <a:pt x="346" y="2323"/>
                </a:lnTo>
                <a:lnTo>
                  <a:pt x="1508" y="1162"/>
                </a:lnTo>
                <a:lnTo>
                  <a:pt x="346" y="1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4"/>
            </a:solidFill>
          </a:ln>
        </p:spPr>
        <p:txBody>
          <a:bodyPr spcFirstLastPara="1" wrap="square" lIns="68537" tIns="68537" rIns="68537" bIns="68537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61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1" y="245574"/>
            <a:ext cx="6552729" cy="43405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sz="1800" dirty="0">
                <a:latin typeface="Arial Black" pitchFamily="34" charset="0"/>
                <a:sym typeface="Arial"/>
              </a:rPr>
              <a:t>Перечень других НПА, затрагивающих вопросы организации адаптивного спорта</a:t>
            </a: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1208" y="992710"/>
            <a:ext cx="8146830" cy="922802"/>
          </a:xfrm>
          <a:prstGeom prst="wedgeRectCallout">
            <a:avLst>
              <a:gd name="adj1" fmla="val -20453"/>
              <a:gd name="adj2" fmla="val 48880"/>
            </a:avLst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1500" dirty="0">
                <a:latin typeface="Arial" pitchFamily="34" charset="0"/>
                <a:cs typeface="Arial" pitchFamily="34" charset="0"/>
              </a:rPr>
              <a:t>Приказ Министерства спорта Российской Федерации от 24 августа 2015 г. N 825 «Об утверждении порядка обеспечения условий доступности для инвалидов объектов и предоставляемых услуг в сфере физической культуры и спорта, а также оказания инвалидам при этом необходимой помощи»</a:t>
            </a:r>
          </a:p>
          <a:p>
            <a:endParaRPr lang="ru-RU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1212" y="2014947"/>
            <a:ext cx="8146831" cy="530915"/>
          </a:xfrm>
          <a:prstGeom prst="rect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500" dirty="0">
                <a:latin typeface="Arial" panose="020B0604020202020204" pitchFamily="34" charset="0"/>
                <a:cs typeface="Arial" panose="020B0604020202020204" pitchFamily="34" charset="0"/>
              </a:rPr>
              <a:t>Распоряжение Правительства РФ от 03.06.2019 N 1188-р «Об утверждении Стратегии развития спортивной индустрии до 2035 года»</a:t>
            </a:r>
          </a:p>
        </p:txBody>
      </p:sp>
      <p:sp>
        <p:nvSpPr>
          <p:cNvPr id="19" name="Подзаголовок 2"/>
          <p:cNvSpPr txBox="1">
            <a:spLocks/>
          </p:cNvSpPr>
          <p:nvPr/>
        </p:nvSpPr>
        <p:spPr>
          <a:xfrm>
            <a:off x="591207" y="2654228"/>
            <a:ext cx="8146830" cy="749821"/>
          </a:xfrm>
          <a:prstGeom prst="wedgeRectCallout">
            <a:avLst>
              <a:gd name="adj1" fmla="val -20453"/>
              <a:gd name="adj2" fmla="val 48880"/>
            </a:avLst>
          </a:prstGeom>
          <a:solidFill>
            <a:schemeClr val="accent4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49" tIns="34289" rIns="68549" bIns="34289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>
                <a:latin typeface="Arial" pitchFamily="34" charset="0"/>
                <a:cs typeface="Arial" pitchFamily="34" charset="0"/>
              </a:rPr>
              <a:t>С Т Р А Т Е Г И Я развития физической культуры и спорта в Российской Федерации на период до 2030 года (утверждена распоряжением Правительства РФ от 24 ноября 2020 г. № 3081-р)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91207" y="4647172"/>
            <a:ext cx="4741480" cy="300083"/>
          </a:xfrm>
          <a:prstGeom prst="rect">
            <a:avLst/>
          </a:prstGeom>
          <a:solidFill>
            <a:schemeClr val="accent4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68549" tIns="34289" rIns="68549" bIns="34289">
            <a:spAutoFit/>
          </a:bodyPr>
          <a:lstStyle/>
          <a:p>
            <a:pPr algn="ctr"/>
            <a:r>
              <a:rPr lang="ru-RU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ФССП по адаптивному спорту </a:t>
            </a:r>
          </a:p>
        </p:txBody>
      </p:sp>
      <p:sp>
        <p:nvSpPr>
          <p:cNvPr id="38" name="Подзаголовок 2"/>
          <p:cNvSpPr txBox="1">
            <a:spLocks/>
          </p:cNvSpPr>
          <p:nvPr/>
        </p:nvSpPr>
        <p:spPr>
          <a:xfrm>
            <a:off x="591206" y="3518103"/>
            <a:ext cx="8146830" cy="1011109"/>
          </a:xfrm>
          <a:prstGeom prst="wedgeRectCallout">
            <a:avLst>
              <a:gd name="adj1" fmla="val -20453"/>
              <a:gd name="adj2" fmla="val 48880"/>
            </a:avLst>
          </a:prstGeom>
          <a:solidFill>
            <a:schemeClr val="accent4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49" tIns="34289" rIns="68549" bIns="34289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Приказ </a:t>
            </a:r>
            <a:r>
              <a:rPr lang="ru-RU" sz="15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Минспорта</a:t>
            </a:r>
            <a:r>
              <a:rPr lang="ru-RU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России от 12 февраля 2019 года № 90 "Об утверждении государственных требований Всероссийского физкультурно-спортивного комплекса "Готов к труду и обороне" (ГТО). (утв. 11 марта 2019 года в Минюсте России зарегистрирован (рег. № 54013)</a:t>
            </a:r>
          </a:p>
        </p:txBody>
      </p:sp>
      <p:grpSp>
        <p:nvGrpSpPr>
          <p:cNvPr id="45" name="Google Shape;1596;p80"/>
          <p:cNvGrpSpPr/>
          <p:nvPr/>
        </p:nvGrpSpPr>
        <p:grpSpPr>
          <a:xfrm rot="10800000" flipH="1">
            <a:off x="128219" y="1198032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46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8" name="Google Shape;1596;p80"/>
          <p:cNvGrpSpPr/>
          <p:nvPr/>
        </p:nvGrpSpPr>
        <p:grpSpPr>
          <a:xfrm rot="10800000" flipH="1">
            <a:off x="128219" y="2040603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49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4" name="Google Shape;1596;p80"/>
          <p:cNvGrpSpPr/>
          <p:nvPr/>
        </p:nvGrpSpPr>
        <p:grpSpPr>
          <a:xfrm rot="10800000" flipH="1">
            <a:off x="128219" y="2776504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65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7" name="Google Shape;1596;p80"/>
          <p:cNvGrpSpPr/>
          <p:nvPr/>
        </p:nvGrpSpPr>
        <p:grpSpPr>
          <a:xfrm rot="10800000" flipH="1">
            <a:off x="145910" y="3771018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68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" name="Google Shape;1596;p80"/>
          <p:cNvGrpSpPr/>
          <p:nvPr/>
        </p:nvGrpSpPr>
        <p:grpSpPr>
          <a:xfrm rot="10800000" flipH="1">
            <a:off x="145910" y="4568457"/>
            <a:ext cx="343029" cy="505240"/>
            <a:chOff x="4660325" y="1866850"/>
            <a:chExt cx="68350" cy="58100"/>
          </a:xfrm>
          <a:solidFill>
            <a:schemeClr val="accent1">
              <a:lumMod val="75000"/>
            </a:schemeClr>
          </a:solidFill>
        </p:grpSpPr>
        <p:sp>
          <p:nvSpPr>
            <p:cNvPr id="71" name="Google Shape;1597;p80"/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598;p80"/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0467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5902;p85"/>
          <p:cNvGrpSpPr/>
          <p:nvPr/>
        </p:nvGrpSpPr>
        <p:grpSpPr>
          <a:xfrm>
            <a:off x="122287" y="1005052"/>
            <a:ext cx="5129291" cy="3751854"/>
            <a:chOff x="819108" y="2882501"/>
            <a:chExt cx="1556791" cy="1426186"/>
          </a:xfrm>
          <a:solidFill>
            <a:schemeClr val="accent1">
              <a:lumMod val="75000"/>
            </a:schemeClr>
          </a:solidFill>
        </p:grpSpPr>
        <p:grpSp>
          <p:nvGrpSpPr>
            <p:cNvPr id="9" name="Google Shape;5903;p85"/>
            <p:cNvGrpSpPr/>
            <p:nvPr/>
          </p:nvGrpSpPr>
          <p:grpSpPr>
            <a:xfrm>
              <a:off x="819108" y="2882501"/>
              <a:ext cx="103104" cy="1426186"/>
              <a:chOff x="4674013" y="3100904"/>
              <a:chExt cx="122758" cy="1698043"/>
            </a:xfrm>
            <a:grpFill/>
          </p:grpSpPr>
          <p:sp>
            <p:nvSpPr>
              <p:cNvPr id="58" name="Google Shape;5904;p85"/>
              <p:cNvSpPr/>
              <p:nvPr/>
            </p:nvSpPr>
            <p:spPr>
              <a:xfrm>
                <a:off x="467401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9" name="Google Shape;5905;p85"/>
              <p:cNvSpPr/>
              <p:nvPr/>
            </p:nvSpPr>
            <p:spPr>
              <a:xfrm>
                <a:off x="467401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0" name="Google Shape;5906;p85"/>
              <p:cNvSpPr/>
              <p:nvPr/>
            </p:nvSpPr>
            <p:spPr>
              <a:xfrm>
                <a:off x="467401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1" name="Google Shape;5907;p85"/>
              <p:cNvSpPr/>
              <p:nvPr/>
            </p:nvSpPr>
            <p:spPr>
              <a:xfrm>
                <a:off x="467401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2" name="Google Shape;5908;p85"/>
              <p:cNvSpPr/>
              <p:nvPr/>
            </p:nvSpPr>
            <p:spPr>
              <a:xfrm>
                <a:off x="467401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3" name="Google Shape;5909;p85"/>
              <p:cNvSpPr/>
              <p:nvPr/>
            </p:nvSpPr>
            <p:spPr>
              <a:xfrm>
                <a:off x="467401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64" name="Google Shape;5910;p85"/>
              <p:cNvSpPr/>
              <p:nvPr/>
            </p:nvSpPr>
            <p:spPr>
              <a:xfrm>
                <a:off x="467401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0" name="Google Shape;5911;p85"/>
            <p:cNvGrpSpPr/>
            <p:nvPr/>
          </p:nvGrpSpPr>
          <p:grpSpPr>
            <a:xfrm>
              <a:off x="1062475" y="2882501"/>
              <a:ext cx="103104" cy="1426186"/>
              <a:chOff x="4940438" y="3100904"/>
              <a:chExt cx="122758" cy="1698043"/>
            </a:xfrm>
            <a:grpFill/>
          </p:grpSpPr>
          <p:sp>
            <p:nvSpPr>
              <p:cNvPr id="51" name="Google Shape;5912;p85"/>
              <p:cNvSpPr/>
              <p:nvPr/>
            </p:nvSpPr>
            <p:spPr>
              <a:xfrm>
                <a:off x="4940438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2" name="Google Shape;5913;p85"/>
              <p:cNvSpPr/>
              <p:nvPr/>
            </p:nvSpPr>
            <p:spPr>
              <a:xfrm>
                <a:off x="4940438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3" name="Google Shape;5914;p85"/>
              <p:cNvSpPr/>
              <p:nvPr/>
            </p:nvSpPr>
            <p:spPr>
              <a:xfrm>
                <a:off x="4940438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4" name="Google Shape;5915;p85"/>
              <p:cNvSpPr/>
              <p:nvPr/>
            </p:nvSpPr>
            <p:spPr>
              <a:xfrm>
                <a:off x="4940438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5" name="Google Shape;5916;p85"/>
              <p:cNvSpPr/>
              <p:nvPr/>
            </p:nvSpPr>
            <p:spPr>
              <a:xfrm>
                <a:off x="4940438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6" name="Google Shape;5917;p85"/>
              <p:cNvSpPr/>
              <p:nvPr/>
            </p:nvSpPr>
            <p:spPr>
              <a:xfrm>
                <a:off x="4940438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7" name="Google Shape;5918;p85"/>
              <p:cNvSpPr/>
              <p:nvPr/>
            </p:nvSpPr>
            <p:spPr>
              <a:xfrm>
                <a:off x="4940438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1" name="Google Shape;5919;p85"/>
            <p:cNvGrpSpPr/>
            <p:nvPr/>
          </p:nvGrpSpPr>
          <p:grpSpPr>
            <a:xfrm>
              <a:off x="1299324" y="2882501"/>
              <a:ext cx="103104" cy="1426186"/>
              <a:chOff x="5206863" y="3100904"/>
              <a:chExt cx="122758" cy="1698043"/>
            </a:xfrm>
            <a:grpFill/>
          </p:grpSpPr>
          <p:sp>
            <p:nvSpPr>
              <p:cNvPr id="44" name="Google Shape;5920;p85"/>
              <p:cNvSpPr/>
              <p:nvPr/>
            </p:nvSpPr>
            <p:spPr>
              <a:xfrm>
                <a:off x="520686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5" name="Google Shape;5921;p85"/>
              <p:cNvSpPr/>
              <p:nvPr/>
            </p:nvSpPr>
            <p:spPr>
              <a:xfrm>
                <a:off x="520686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6" name="Google Shape;5922;p85"/>
              <p:cNvSpPr/>
              <p:nvPr/>
            </p:nvSpPr>
            <p:spPr>
              <a:xfrm>
                <a:off x="520686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7" name="Google Shape;5923;p85"/>
              <p:cNvSpPr/>
              <p:nvPr/>
            </p:nvSpPr>
            <p:spPr>
              <a:xfrm>
                <a:off x="520686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8" name="Google Shape;5924;p85"/>
              <p:cNvSpPr/>
              <p:nvPr/>
            </p:nvSpPr>
            <p:spPr>
              <a:xfrm>
                <a:off x="520686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9" name="Google Shape;5925;p85"/>
              <p:cNvSpPr/>
              <p:nvPr/>
            </p:nvSpPr>
            <p:spPr>
              <a:xfrm>
                <a:off x="520686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50" name="Google Shape;5926;p85"/>
              <p:cNvSpPr/>
              <p:nvPr/>
            </p:nvSpPr>
            <p:spPr>
              <a:xfrm>
                <a:off x="520686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2" name="Google Shape;5927;p85"/>
            <p:cNvGrpSpPr/>
            <p:nvPr/>
          </p:nvGrpSpPr>
          <p:grpSpPr>
            <a:xfrm>
              <a:off x="1786057" y="2882501"/>
              <a:ext cx="103104" cy="1426186"/>
              <a:chOff x="6006138" y="3143629"/>
              <a:chExt cx="122758" cy="1698043"/>
            </a:xfrm>
            <a:grpFill/>
          </p:grpSpPr>
          <p:sp>
            <p:nvSpPr>
              <p:cNvPr id="37" name="Google Shape;5928;p85"/>
              <p:cNvSpPr/>
              <p:nvPr/>
            </p:nvSpPr>
            <p:spPr>
              <a:xfrm>
                <a:off x="6006138" y="3143629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8" name="Google Shape;5929;p85"/>
              <p:cNvSpPr/>
              <p:nvPr/>
            </p:nvSpPr>
            <p:spPr>
              <a:xfrm>
                <a:off x="6006138" y="3406178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9" name="Google Shape;5930;p85"/>
              <p:cNvSpPr/>
              <p:nvPr/>
            </p:nvSpPr>
            <p:spPr>
              <a:xfrm>
                <a:off x="6006138" y="3668717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0" name="Google Shape;5931;p85"/>
              <p:cNvSpPr/>
              <p:nvPr/>
            </p:nvSpPr>
            <p:spPr>
              <a:xfrm>
                <a:off x="6006138" y="3931286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1" name="Google Shape;5932;p85"/>
              <p:cNvSpPr/>
              <p:nvPr/>
            </p:nvSpPr>
            <p:spPr>
              <a:xfrm>
                <a:off x="6006138" y="4193825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2" name="Google Shape;5933;p85"/>
              <p:cNvSpPr/>
              <p:nvPr/>
            </p:nvSpPr>
            <p:spPr>
              <a:xfrm>
                <a:off x="6006138" y="4456375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43" name="Google Shape;5934;p85"/>
              <p:cNvSpPr/>
              <p:nvPr/>
            </p:nvSpPr>
            <p:spPr>
              <a:xfrm>
                <a:off x="6006138" y="4718934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3" name="Google Shape;5935;p85"/>
            <p:cNvGrpSpPr/>
            <p:nvPr/>
          </p:nvGrpSpPr>
          <p:grpSpPr>
            <a:xfrm>
              <a:off x="2029422" y="2882501"/>
              <a:ext cx="103104" cy="1426186"/>
              <a:chOff x="6805413" y="3100904"/>
              <a:chExt cx="122758" cy="1698043"/>
            </a:xfrm>
            <a:grpFill/>
          </p:grpSpPr>
          <p:sp>
            <p:nvSpPr>
              <p:cNvPr id="30" name="Google Shape;5936;p85"/>
              <p:cNvSpPr/>
              <p:nvPr/>
            </p:nvSpPr>
            <p:spPr>
              <a:xfrm>
                <a:off x="680541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1" name="Google Shape;5937;p85"/>
              <p:cNvSpPr/>
              <p:nvPr/>
            </p:nvSpPr>
            <p:spPr>
              <a:xfrm>
                <a:off x="680541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Google Shape;5938;p85"/>
              <p:cNvSpPr/>
              <p:nvPr/>
            </p:nvSpPr>
            <p:spPr>
              <a:xfrm>
                <a:off x="680541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" name="Google Shape;5939;p85"/>
              <p:cNvSpPr/>
              <p:nvPr/>
            </p:nvSpPr>
            <p:spPr>
              <a:xfrm>
                <a:off x="680541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" name="Google Shape;5940;p85"/>
              <p:cNvSpPr/>
              <p:nvPr/>
            </p:nvSpPr>
            <p:spPr>
              <a:xfrm>
                <a:off x="680541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5" name="Google Shape;5941;p85"/>
              <p:cNvSpPr/>
              <p:nvPr/>
            </p:nvSpPr>
            <p:spPr>
              <a:xfrm>
                <a:off x="680541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6" name="Google Shape;5942;p85"/>
              <p:cNvSpPr/>
              <p:nvPr/>
            </p:nvSpPr>
            <p:spPr>
              <a:xfrm>
                <a:off x="680541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4" name="Google Shape;5943;p85"/>
            <p:cNvGrpSpPr/>
            <p:nvPr/>
          </p:nvGrpSpPr>
          <p:grpSpPr>
            <a:xfrm>
              <a:off x="2272795" y="2882501"/>
              <a:ext cx="103104" cy="1426186"/>
              <a:chOff x="5206863" y="3100904"/>
              <a:chExt cx="122758" cy="1698043"/>
            </a:xfrm>
            <a:grpFill/>
          </p:grpSpPr>
          <p:sp>
            <p:nvSpPr>
              <p:cNvPr id="23" name="Google Shape;5944;p85"/>
              <p:cNvSpPr/>
              <p:nvPr/>
            </p:nvSpPr>
            <p:spPr>
              <a:xfrm>
                <a:off x="520686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4" name="Google Shape;5945;p85"/>
              <p:cNvSpPr/>
              <p:nvPr/>
            </p:nvSpPr>
            <p:spPr>
              <a:xfrm>
                <a:off x="520686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5" name="Google Shape;5946;p85"/>
              <p:cNvSpPr/>
              <p:nvPr/>
            </p:nvSpPr>
            <p:spPr>
              <a:xfrm>
                <a:off x="520686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6" name="Google Shape;5947;p85"/>
              <p:cNvSpPr/>
              <p:nvPr/>
            </p:nvSpPr>
            <p:spPr>
              <a:xfrm>
                <a:off x="520686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7" name="Google Shape;5948;p85"/>
              <p:cNvSpPr/>
              <p:nvPr/>
            </p:nvSpPr>
            <p:spPr>
              <a:xfrm>
                <a:off x="520686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8" name="Google Shape;5949;p85"/>
              <p:cNvSpPr/>
              <p:nvPr/>
            </p:nvSpPr>
            <p:spPr>
              <a:xfrm>
                <a:off x="520686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Google Shape;5950;p85"/>
              <p:cNvSpPr/>
              <p:nvPr/>
            </p:nvSpPr>
            <p:spPr>
              <a:xfrm>
                <a:off x="520686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chemeClr val="accent6">
                    <a:lumMod val="50000"/>
                  </a:schemeClr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15" name="Google Shape;5951;p85"/>
            <p:cNvGrpSpPr/>
            <p:nvPr/>
          </p:nvGrpSpPr>
          <p:grpSpPr>
            <a:xfrm>
              <a:off x="1542694" y="2882501"/>
              <a:ext cx="103104" cy="1426186"/>
              <a:chOff x="6006138" y="3143629"/>
              <a:chExt cx="122758" cy="1698043"/>
            </a:xfrm>
            <a:grpFill/>
          </p:grpSpPr>
          <p:sp>
            <p:nvSpPr>
              <p:cNvPr id="16" name="Google Shape;5952;p85"/>
              <p:cNvSpPr/>
              <p:nvPr/>
            </p:nvSpPr>
            <p:spPr>
              <a:xfrm>
                <a:off x="6006138" y="3143629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7" name="Google Shape;5953;p85"/>
              <p:cNvSpPr/>
              <p:nvPr/>
            </p:nvSpPr>
            <p:spPr>
              <a:xfrm>
                <a:off x="6006138" y="3406178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8" name="Google Shape;5954;p85"/>
              <p:cNvSpPr/>
              <p:nvPr/>
            </p:nvSpPr>
            <p:spPr>
              <a:xfrm>
                <a:off x="6006138" y="3668717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9" name="Google Shape;5955;p85"/>
              <p:cNvSpPr/>
              <p:nvPr/>
            </p:nvSpPr>
            <p:spPr>
              <a:xfrm>
                <a:off x="6006138" y="3931286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0" name="Google Shape;5956;p85"/>
              <p:cNvSpPr/>
              <p:nvPr/>
            </p:nvSpPr>
            <p:spPr>
              <a:xfrm>
                <a:off x="6006138" y="4193825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1" name="Google Shape;5957;p85"/>
              <p:cNvSpPr/>
              <p:nvPr/>
            </p:nvSpPr>
            <p:spPr>
              <a:xfrm>
                <a:off x="6006138" y="4456375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22" name="Google Shape;5958;p85"/>
              <p:cNvSpPr/>
              <p:nvPr/>
            </p:nvSpPr>
            <p:spPr>
              <a:xfrm>
                <a:off x="6006138" y="4718934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6">
                    <a:lumMod val="50000"/>
                  </a:schemeClr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1093963" y="97144"/>
            <a:ext cx="7031255" cy="666920"/>
          </a:xfrm>
        </p:spPr>
        <p:txBody>
          <a:bodyPr/>
          <a:lstStyle/>
          <a:p>
            <a:pPr algn="ctr"/>
            <a:r>
              <a:rPr lang="ru-RU" sz="1800" dirty="0" smtClean="0">
                <a:latin typeface="Arial Black" pitchFamily="34" charset="0"/>
              </a:rPr>
              <a:t>Знает </a:t>
            </a:r>
            <a:r>
              <a:rPr lang="ru-RU" sz="1800" dirty="0">
                <a:latin typeface="Arial Black" pitchFamily="34" charset="0"/>
              </a:rPr>
              <a:t>ли законодатель, </a:t>
            </a:r>
            <a:br>
              <a:rPr lang="ru-RU" sz="1800" dirty="0">
                <a:latin typeface="Arial Black" pitchFamily="34" charset="0"/>
              </a:rPr>
            </a:br>
            <a:r>
              <a:rPr lang="ru-RU" sz="1800" dirty="0">
                <a:latin typeface="Arial Black" pitchFamily="34" charset="0"/>
              </a:rPr>
              <a:t>что такое «адаптивный спорт»?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2127" y="1140659"/>
            <a:ext cx="4789586" cy="3480651"/>
          </a:xfrm>
          <a:solidFill>
            <a:schemeClr val="accent4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marL="180975" indent="-66675" algn="ctr"/>
            <a:r>
              <a:rPr lang="ru-RU" sz="1400" b="1" dirty="0">
                <a:latin typeface="Arial" pitchFamily="34" charset="0"/>
                <a:cs typeface="Arial" pitchFamily="34" charset="0"/>
              </a:rPr>
              <a:t>Согласно пункту 28 ст. 2 этого же Федерального закона </a:t>
            </a:r>
            <a:r>
              <a:rPr lang="ru-RU" sz="1400" b="1" u="sng" dirty="0">
                <a:latin typeface="Arial" pitchFamily="34" charset="0"/>
                <a:cs typeface="Arial" pitchFamily="34" charset="0"/>
              </a:rPr>
              <a:t>АДАПТИВНАЯ ФИЗИЧЕСКАЯ КУЛЬТУРА И Адаптивный спорт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выступают лишь как средство физической реабилитации:</a:t>
            </a:r>
          </a:p>
          <a:p>
            <a:pPr marL="180975" indent="-66675" algn="ctr"/>
            <a:r>
              <a:rPr lang="ru-RU" sz="1400" dirty="0">
                <a:latin typeface="Arial" pitchFamily="34" charset="0"/>
                <a:cs typeface="Arial" pitchFamily="34" charset="0"/>
              </a:rPr>
              <a:t>28) физическая реабилитация - восстановление (в том числе коррекция и компенсация) нарушенных или временно утраченных функций организма человека и способностей к общественной и профессиональной деятельности инвалидов и лиц с ограниченными возможностями здоровья с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использованием средств и методов адаптивной физической культуры и адаптивного спорта,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которые направлены на устранение или возможно более полную компенсацию ограничений жизнедеятельности, вызванных нарушением здоровья.</a:t>
            </a:r>
            <a:endParaRPr lang="ru-RU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6551494" y="4860005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F2AD6EC-19CF-4823-ACE6-C4C0B28DA4C2}" type="slidenum">
              <a:rPr lang="ru-RU" smtClean="0">
                <a:solidFill>
                  <a:schemeClr val="bg1"/>
                </a:solidFill>
              </a:rPr>
              <a:t>9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50" name="Picture 2" descr="Комиссия по приему в детский сад - По умолчанию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3"/>
          <a:stretch/>
        </p:blipFill>
        <p:spPr bwMode="auto">
          <a:xfrm>
            <a:off x="5711079" y="764064"/>
            <a:ext cx="2897815" cy="142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Подзаголовок 2"/>
          <p:cNvSpPr txBox="1">
            <a:spLocks/>
          </p:cNvSpPr>
          <p:nvPr/>
        </p:nvSpPr>
        <p:spPr>
          <a:xfrm>
            <a:off x="5492568" y="2250105"/>
            <a:ext cx="3504335" cy="25978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lIns="68549" tIns="34289" rIns="68549" bIns="34289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Montserrat" pitchFamily="2" charset="-52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В Федеральном законе от 04.12.2007 N 329-ФЗ (ред. от 02.08.2019) </a:t>
            </a:r>
          </a:p>
          <a:p>
            <a:r>
              <a:rPr lang="ru-RU" sz="1500" dirty="0">
                <a:latin typeface="Arial" pitchFamily="34" charset="0"/>
                <a:cs typeface="Arial" pitchFamily="34" charset="0"/>
              </a:rPr>
              <a:t>"О физической культуре и спорте в Российской Федерации«, который является массивным и важным правовым документом, регулирующим сферу спорта и физической культуры в целом, термина, раскрывающего понятия </a:t>
            </a:r>
            <a:r>
              <a:rPr lang="ru-RU" sz="1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АДАПТИВНАЯ ФИЗИЧЕСКАЯ КУЛЬТУРА И АДАПТИВНЫЙ СПОРТ – НЕТ</a:t>
            </a:r>
            <a:endParaRPr lang="ru-RU" sz="1500" b="1" dirty="0">
              <a:solidFill>
                <a:srgbClr val="C00000"/>
              </a:solidFill>
              <a:latin typeface="Arial" pitchFamily="34" charset="0"/>
              <a:ea typeface="Yu Gothic UI" panose="020B0500000000000000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14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d Energy Supplier Pitch Deck by Slidesgo">
  <a:themeElements>
    <a:clrScheme name="Simple Light">
      <a:dk1>
        <a:srgbClr val="2E3338"/>
      </a:dk1>
      <a:lt1>
        <a:srgbClr val="F6EFDC"/>
      </a:lt1>
      <a:dk2>
        <a:srgbClr val="164A4A"/>
      </a:dk2>
      <a:lt2>
        <a:srgbClr val="3F4853"/>
      </a:lt2>
      <a:accent1>
        <a:srgbClr val="81B5A8"/>
      </a:accent1>
      <a:accent2>
        <a:srgbClr val="ADDBD0"/>
      </a:accent2>
      <a:accent3>
        <a:srgbClr val="454318"/>
      </a:accent3>
      <a:accent4>
        <a:srgbClr val="FFFFFF"/>
      </a:accent4>
      <a:accent5>
        <a:srgbClr val="FFFFFF"/>
      </a:accent5>
      <a:accent6>
        <a:srgbClr val="FFFFFF"/>
      </a:accent6>
      <a:hlink>
        <a:srgbClr val="2E33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5271</TotalTime>
  <Words>3700</Words>
  <Application>Microsoft Office PowerPoint</Application>
  <PresentationFormat>Экран (16:9)</PresentationFormat>
  <Paragraphs>356</Paragraphs>
  <Slides>49</Slides>
  <Notes>44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63" baseType="lpstr">
      <vt:lpstr>Arial</vt:lpstr>
      <vt:lpstr>Bahnschrift</vt:lpstr>
      <vt:lpstr>Commissioner ExtraBold</vt:lpstr>
      <vt:lpstr>Commissioner</vt:lpstr>
      <vt:lpstr>Yu Gothic UI</vt:lpstr>
      <vt:lpstr>Georgia</vt:lpstr>
      <vt:lpstr>Wingdings</vt:lpstr>
      <vt:lpstr>Syne</vt:lpstr>
      <vt:lpstr>Arial Black</vt:lpstr>
      <vt:lpstr>Arial Narrow</vt:lpstr>
      <vt:lpstr>Montserrat</vt:lpstr>
      <vt:lpstr>Times New Roman</vt:lpstr>
      <vt:lpstr>Barlow SemiBold</vt:lpstr>
      <vt:lpstr>Wind Energy Supplier Pitch Deck by Slidesgo</vt:lpstr>
      <vt:lpstr>НОРМАТИВНО-ПРАВОВОЕ ОБЕСПЕЧЕНИЕ АДАПТИВНОЙ ФИЗИЧЕСКОЙ КУЛЬТУРЫ</vt:lpstr>
      <vt:lpstr>Система нормативно-правовых актов</vt:lpstr>
      <vt:lpstr>Нормы права в области ФКиС</vt:lpstr>
      <vt:lpstr>Презентация PowerPoint</vt:lpstr>
      <vt:lpstr>Конвенция ООН «О правах инвалидов»  </vt:lpstr>
      <vt:lpstr>Иерархия нормативно-правовых актов в Российской Федерации</vt:lpstr>
      <vt:lpstr>Перечень федеральных законов, затрагивающих вопросы организации адаптивного спорта</vt:lpstr>
      <vt:lpstr>Перечень других НПА, затрагивающих вопросы организации адаптивного спорта</vt:lpstr>
      <vt:lpstr>Знает ли законодатель,  что такое «адаптивный спорт»?</vt:lpstr>
      <vt:lpstr>Что такое Адаптивный спорт?</vt:lpstr>
      <vt:lpstr>Адаптивный спорт,  что есть в законе ниже?</vt:lpstr>
      <vt:lpstr>Презентация PowerPoint</vt:lpstr>
      <vt:lpstr>Презентация PowerPoint</vt:lpstr>
      <vt:lpstr>Презентация PowerPoint</vt:lpstr>
      <vt:lpstr>Адаптивный спорт,  что есть в законе ниже?</vt:lpstr>
      <vt:lpstr>Статья 9. Понятие реабилитации  и абилитации инвалидов</vt:lpstr>
      <vt:lpstr>Статья 15. Обеспечение беспрепятственного доступа инвалидов к объектам социальной, инженерной и транспортной инфраструктур</vt:lpstr>
      <vt:lpstr>Приказ Министерства спорта Российской Федерации от 24 августа 2015 г. № 825 «Об утверждении порядка обеспечения условий доступности для инвалидов объектов и предоставляемых услуг в сфере физической культуры и спорта, а также оказания инвалидам при этом необходимой помощи» </vt:lpstr>
      <vt:lpstr>Спортивные федерации</vt:lpstr>
      <vt:lpstr>Федеральные стандарты спортивной подготовки по спорту инвалидов</vt:lpstr>
      <vt:lpstr>Федеральные стандарты спортивной подготовки по спорту инвалидов</vt:lpstr>
      <vt:lpstr>Адаптивный спорт  в мировом сообществе</vt:lpstr>
      <vt:lpstr>Паралимпийское движение в РФ</vt:lpstr>
      <vt:lpstr>Стратегия развития физической культуры и спорта в Российской Федерации на период до 2030 года</vt:lpstr>
      <vt:lpstr>Текущее состояние согласно Стратегии развития физической культуры и спорта в Российской Федерации на период до 2030 года</vt:lpstr>
      <vt:lpstr>Стратегия развития физической культуры  и спорта в РФ до 2030 года  </vt:lpstr>
      <vt:lpstr>Цель, задачи, этапы и ожидаемые результаты реализации Стратегии </vt:lpstr>
      <vt:lpstr>Цель, задачи, этапы и ожидаемые результаты реализации Стратегии </vt:lpstr>
      <vt:lpstr>Цель, задачи, этапы и ожидаемые результаты реализации Стратегии </vt:lpstr>
      <vt:lpstr>Основные аспекты новой Стратегии </vt:lpstr>
      <vt:lpstr>Презентация PowerPoint</vt:lpstr>
      <vt:lpstr>Общие положения  о комплексе ГТО</vt:lpstr>
      <vt:lpstr>Государственные требования ВФСК  «Готов к труду и обороне» (ГТО)  включают в себя разделы</vt:lpstr>
      <vt:lpstr>Последовательность тестирования по выполнению испытаний (тестов) комплекса ГТО для инвалидов и лиц с ограниченными возможностями здоровья</vt:lpstr>
      <vt:lpstr>Дополнительное образование в сфере ФКиС</vt:lpstr>
      <vt:lpstr>Нормативное решение </vt:lpstr>
      <vt:lpstr>Нормативное решение </vt:lpstr>
      <vt:lpstr>Дополнительные общеобразовательные программы в области физической культуры  и спорта включают в себя: </vt:lpstr>
      <vt:lpstr>Дополнительные общеобразовательные программы в области физической культуры и спорта могут быть реализованы в следующих образовательных организациях: </vt:lpstr>
      <vt:lpstr>Нормативное решение </vt:lpstr>
      <vt:lpstr>Нормативное решение </vt:lpstr>
      <vt:lpstr>Приказ 65 - полный перечень документов</vt:lpstr>
      <vt:lpstr>Пример муниципального нормативного решения (на примере РТ) </vt:lpstr>
      <vt:lpstr>Презентация PowerPoint</vt:lpstr>
      <vt:lpstr>В описательную часть вошла деятельность  ТРРО СОР и кафедры АФКиБЖ</vt:lpstr>
      <vt:lpstr>Пример муниципального нормативного решения (на примере РТ)</vt:lpstr>
      <vt:lpstr>Презентация PowerPoint</vt:lpstr>
      <vt:lpstr>Презентация PowerPoint</vt:lpstr>
      <vt:lpstr>Проблемы и противоречия правового обеспечения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Центр знаний по социально-спортивному сопровождению лиц с ментальными и иными нарушениями</dc:title>
  <dc:creator>Преподаватель</dc:creator>
  <cp:lastModifiedBy>Парфенова</cp:lastModifiedBy>
  <cp:revision>226</cp:revision>
  <cp:lastPrinted>2023-09-19T14:18:21Z</cp:lastPrinted>
  <dcterms:modified xsi:type="dcterms:W3CDTF">2024-04-01T22:00:27Z</dcterms:modified>
</cp:coreProperties>
</file>