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95" r:id="rId2"/>
  </p:sldMasterIdLst>
  <p:notesMasterIdLst>
    <p:notesMasterId r:id="rId24"/>
  </p:notesMasterIdLst>
  <p:sldIdLst>
    <p:sldId id="363" r:id="rId3"/>
    <p:sldId id="386" r:id="rId4"/>
    <p:sldId id="408" r:id="rId5"/>
    <p:sldId id="384" r:id="rId6"/>
    <p:sldId id="383" r:id="rId7"/>
    <p:sldId id="385" r:id="rId8"/>
    <p:sldId id="399" r:id="rId9"/>
    <p:sldId id="400" r:id="rId10"/>
    <p:sldId id="401" r:id="rId11"/>
    <p:sldId id="402" r:id="rId12"/>
    <p:sldId id="404" r:id="rId13"/>
    <p:sldId id="396" r:id="rId14"/>
    <p:sldId id="405" r:id="rId15"/>
    <p:sldId id="395" r:id="rId16"/>
    <p:sldId id="407" r:id="rId17"/>
    <p:sldId id="388" r:id="rId18"/>
    <p:sldId id="393" r:id="rId19"/>
    <p:sldId id="394" r:id="rId20"/>
    <p:sldId id="397" r:id="rId21"/>
    <p:sldId id="398" r:id="rId22"/>
    <p:sldId id="387" r:id="rId23"/>
  </p:sldIdLst>
  <p:sldSz cx="9144000" cy="5143500" type="screen16x9"/>
  <p:notesSz cx="6797675" cy="9926638"/>
  <p:embeddedFontLst>
    <p:embeddedFont>
      <p:font typeface="Arial Narrow" pitchFamily="34" charset="0"/>
      <p:regular r:id="rId25"/>
      <p:bold r:id="rId26"/>
      <p:italic r:id="rId27"/>
      <p:boldItalic r:id="rId28"/>
    </p:embeddedFont>
    <p:embeddedFont>
      <p:font typeface="Barlow SemiBold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宋体" pitchFamily="2" charset="-122"/>
      <p:regular r:id="rId37"/>
    </p:embeddedFont>
    <p:embeddedFont>
      <p:font typeface="微软雅黑" pitchFamily="34" charset="-122"/>
      <p:regular r:id="rId38"/>
      <p:bold r:id="rId39"/>
    </p:embeddedFont>
    <p:embeddedFont>
      <p:font typeface="Commissioner ExtraBold" charset="0"/>
      <p:bold r:id="rId40"/>
    </p:embeddedFont>
    <p:embeddedFont>
      <p:font typeface="MS PGothic" pitchFamily="34" charset="-128"/>
      <p:regular r:id="rId41"/>
    </p:embeddedFont>
    <p:embeddedFont>
      <p:font typeface="Commissioner" charset="0"/>
      <p:regular r:id="rId42"/>
      <p:bold r:id="rId43"/>
    </p:embeddedFont>
    <p:embeddedFont>
      <p:font typeface="Calibri Light" pitchFamily="34" charset="0"/>
      <p:regular r:id="rId44"/>
      <p:italic r:id="rId45"/>
    </p:embeddedFont>
    <p:embeddedFont>
      <p:font typeface="Arial Black" pitchFamily="34" charset="0"/>
      <p:bold r:id="rId46"/>
    </p:embeddedFont>
    <p:embeddedFont>
      <p:font typeface="Syne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16348"/>
    <a:srgbClr val="099153"/>
    <a:srgbClr val="0ED87D"/>
    <a:srgbClr val="1B9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34CBB74-3E2D-40BD-A5DE-8F0F021FAAB6}">
  <a:tblStyle styleId="{034CBB74-3E2D-40BD-A5DE-8F0F021FAA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60"/>
  </p:normalViewPr>
  <p:slideViewPr>
    <p:cSldViewPr>
      <p:cViewPr>
        <p:scale>
          <a:sx n="98" d="100"/>
          <a:sy n="98" d="100"/>
        </p:scale>
        <p:origin x="-88" y="4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BD453-316E-4BCC-9BF6-15265B477DFB}" type="doc">
      <dgm:prSet loTypeId="urn:microsoft.com/office/officeart/2005/8/layout/vList2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4CCF9AA-E2EF-4895-82E6-6B7324B83770}">
      <dgm:prSet custT="1"/>
      <dgm:spPr/>
      <dgm:t>
        <a:bodyPr/>
        <a:lstStyle/>
        <a:p>
          <a:pPr rtl="0"/>
          <a:r>
            <a:rPr lang="ru-RU" sz="1200" b="1" i="0" dirty="0" smtClean="0">
              <a:solidFill>
                <a:schemeClr val="accent3"/>
              </a:solidFill>
              <a:latin typeface="+mn-lt"/>
            </a:rPr>
            <a:t>Привлечение к сотрудничеству ведущих российских и зарубежных специалистов и экспертов</a:t>
          </a:r>
          <a:endParaRPr lang="ru-RU" sz="1200" b="1" dirty="0">
            <a:solidFill>
              <a:schemeClr val="accent3"/>
            </a:solidFill>
            <a:latin typeface="+mn-lt"/>
          </a:endParaRPr>
        </a:p>
      </dgm:t>
    </dgm:pt>
    <dgm:pt modelId="{5FB58195-AA2E-4DBA-87BA-70ACDF322A17}" type="parTrans" cxnId="{6EDFC385-3BEE-44B8-983B-0F208B5D2D4C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345CFA26-7E73-4834-9CED-D69A8BE29C5C}" type="sibTrans" cxnId="{6EDFC385-3BEE-44B8-983B-0F208B5D2D4C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581B9396-93AF-46AE-8CB1-3E354067432E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accent3"/>
              </a:solidFill>
            </a:rPr>
            <a:t>Аккумулирование и тиражирование в регионы создаваемых образовательных продуктов, инновационных методик и практик </a:t>
          </a:r>
          <a:endParaRPr lang="ru-RU" b="1" dirty="0">
            <a:solidFill>
              <a:schemeClr val="accent3"/>
            </a:solidFill>
          </a:endParaRPr>
        </a:p>
      </dgm:t>
    </dgm:pt>
    <dgm:pt modelId="{C370660C-A608-4D4F-8052-A6C0C1400220}" type="parTrans" cxnId="{2C8C267E-4B6D-4340-A6E3-B2115D3D4B3C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1D62F9BF-82A3-4BF0-B257-C948BA88E32D}" type="sibTrans" cxnId="{2C8C267E-4B6D-4340-A6E3-B2115D3D4B3C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FC658F8A-91D3-43DE-A610-7715E51CDCA1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accent3"/>
              </a:solidFill>
            </a:rPr>
            <a:t>Институционализация опыта</a:t>
          </a:r>
          <a:endParaRPr lang="ru-RU" b="1" dirty="0">
            <a:solidFill>
              <a:schemeClr val="accent3"/>
            </a:solidFill>
          </a:endParaRPr>
        </a:p>
      </dgm:t>
    </dgm:pt>
    <dgm:pt modelId="{8A357A7D-CCD1-48DE-951B-B50CB72A0A91}" type="parTrans" cxnId="{474C42EB-2151-4E34-B554-2147DA4B41A8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A5D2A878-6597-477F-BF76-6A534C2F689F}" type="sibTrans" cxnId="{474C42EB-2151-4E34-B554-2147DA4B41A8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F58EE98D-F427-4EE1-8EEE-DF4615DFB3EF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accent3"/>
              </a:solidFill>
            </a:rPr>
            <a:t>Образовательная, методическая, консультационная, информационная и иная ресурсная поддержка</a:t>
          </a:r>
          <a:endParaRPr lang="ru-RU" b="1" dirty="0">
            <a:solidFill>
              <a:schemeClr val="accent3"/>
            </a:solidFill>
          </a:endParaRPr>
        </a:p>
      </dgm:t>
    </dgm:pt>
    <dgm:pt modelId="{C0B62703-0A7C-48CD-8837-F405240F9A73}" type="parTrans" cxnId="{63806E8C-32C3-4561-BE5D-63B31CBD8662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30066C32-6FEC-4644-B7E4-67FF98A520B0}" type="sibTrans" cxnId="{63806E8C-32C3-4561-BE5D-63B31CBD8662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1FCBE49C-9EE3-4302-8DFC-BAA4F76CA304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accent3"/>
              </a:solidFill>
            </a:rPr>
            <a:t>Увеличение целевой аудитории</a:t>
          </a:r>
          <a:endParaRPr lang="ru-RU" b="1" dirty="0">
            <a:solidFill>
              <a:schemeClr val="accent3"/>
            </a:solidFill>
          </a:endParaRPr>
        </a:p>
      </dgm:t>
    </dgm:pt>
    <dgm:pt modelId="{BA1F48D0-5FA4-4DC2-8FF5-FA6A5F30909C}" type="parTrans" cxnId="{7E38519D-295E-4BE4-B268-29079E526B2C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F0C748ED-2DC3-4FBD-92C0-4926A4EA85F8}" type="sibTrans" cxnId="{7E38519D-295E-4BE4-B268-29079E526B2C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D02F138E-FCFA-42F1-BD55-2B787F50D329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accent3"/>
              </a:solidFill>
            </a:rPr>
            <a:t>Привлечение одаренных профессионально-ориентированных молодых людей для работы с социально-уязвимыми группами населения</a:t>
          </a:r>
          <a:endParaRPr lang="ru-RU" b="1" dirty="0">
            <a:solidFill>
              <a:schemeClr val="accent3"/>
            </a:solidFill>
          </a:endParaRPr>
        </a:p>
      </dgm:t>
    </dgm:pt>
    <dgm:pt modelId="{6C798CF6-4AD3-4BF9-B5F7-3922D2FA4ED5}" type="parTrans" cxnId="{198EBBE3-4010-463A-B3CD-46FFAE58AC43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E4BD9568-4E69-43E2-8656-90131FDA7EF2}" type="sibTrans" cxnId="{198EBBE3-4010-463A-B3CD-46FFAE58AC43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2335B846-1827-4887-BB01-EA2A9AD7B4EB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accent3"/>
              </a:solidFill>
            </a:rPr>
            <a:t>Внедрение и научное обоснование разрабатываемых инноваций</a:t>
          </a:r>
          <a:endParaRPr lang="ru-RU" b="1" dirty="0">
            <a:solidFill>
              <a:schemeClr val="accent3"/>
            </a:solidFill>
          </a:endParaRPr>
        </a:p>
      </dgm:t>
    </dgm:pt>
    <dgm:pt modelId="{B702C18E-C0A2-4769-A648-9F05DBE5FAA0}" type="parTrans" cxnId="{E919713B-F9B2-4ADC-A72D-FB9288CFA374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A71B409F-508B-4E5D-B510-3A4EF24A3841}" type="sibTrans" cxnId="{E919713B-F9B2-4ADC-A72D-FB9288CFA374}">
      <dgm:prSet/>
      <dgm:spPr/>
      <dgm:t>
        <a:bodyPr/>
        <a:lstStyle/>
        <a:p>
          <a:endParaRPr lang="ru-RU" b="1">
            <a:solidFill>
              <a:schemeClr val="accent3"/>
            </a:solidFill>
          </a:endParaRPr>
        </a:p>
      </dgm:t>
    </dgm:pt>
    <dgm:pt modelId="{E1EA0D38-D323-4E15-BA88-5FBB688AF155}" type="pres">
      <dgm:prSet presAssocID="{BE9BD453-316E-4BCC-9BF6-15265B477D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28BC4-0850-4A6D-A94A-3AFA458F7682}" type="pres">
      <dgm:prSet presAssocID="{F4CCF9AA-E2EF-4895-82E6-6B7324B8377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FE36B-A4EA-4F9C-B151-F9067C361B43}" type="pres">
      <dgm:prSet presAssocID="{345CFA26-7E73-4834-9CED-D69A8BE29C5C}" presName="spacer" presStyleCnt="0"/>
      <dgm:spPr/>
      <dgm:t>
        <a:bodyPr/>
        <a:lstStyle/>
        <a:p>
          <a:endParaRPr lang="ru-RU"/>
        </a:p>
      </dgm:t>
    </dgm:pt>
    <dgm:pt modelId="{673C93F5-6E40-49BE-B9AC-79AF83393BE7}" type="pres">
      <dgm:prSet presAssocID="{581B9396-93AF-46AE-8CB1-3E354067432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2F26D-906C-4AF7-9652-EE66BECCB600}" type="pres">
      <dgm:prSet presAssocID="{1D62F9BF-82A3-4BF0-B257-C948BA88E32D}" presName="spacer" presStyleCnt="0"/>
      <dgm:spPr/>
      <dgm:t>
        <a:bodyPr/>
        <a:lstStyle/>
        <a:p>
          <a:endParaRPr lang="ru-RU"/>
        </a:p>
      </dgm:t>
    </dgm:pt>
    <dgm:pt modelId="{CD079D58-B14A-43DF-9F56-B0565906C2CE}" type="pres">
      <dgm:prSet presAssocID="{FC658F8A-91D3-43DE-A610-7715E51CDCA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A1355-32F4-4F15-AA20-CB2123964CAD}" type="pres">
      <dgm:prSet presAssocID="{A5D2A878-6597-477F-BF76-6A534C2F689F}" presName="spacer" presStyleCnt="0"/>
      <dgm:spPr/>
      <dgm:t>
        <a:bodyPr/>
        <a:lstStyle/>
        <a:p>
          <a:endParaRPr lang="ru-RU"/>
        </a:p>
      </dgm:t>
    </dgm:pt>
    <dgm:pt modelId="{4AB808E0-1486-4ADD-B3AC-E44147251C2F}" type="pres">
      <dgm:prSet presAssocID="{F58EE98D-F427-4EE1-8EEE-DF4615DFB3E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2BA7B-815C-4CDE-995A-3CE6E16B3B22}" type="pres">
      <dgm:prSet presAssocID="{30066C32-6FEC-4644-B7E4-67FF98A520B0}" presName="spacer" presStyleCnt="0"/>
      <dgm:spPr/>
      <dgm:t>
        <a:bodyPr/>
        <a:lstStyle/>
        <a:p>
          <a:endParaRPr lang="ru-RU"/>
        </a:p>
      </dgm:t>
    </dgm:pt>
    <dgm:pt modelId="{72331AEE-CAC1-4221-8D8D-6009D2E1B1B2}" type="pres">
      <dgm:prSet presAssocID="{1FCBE49C-9EE3-4302-8DFC-BAA4F76CA30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F9921-9D19-491D-9E05-B534EA434DB8}" type="pres">
      <dgm:prSet presAssocID="{F0C748ED-2DC3-4FBD-92C0-4926A4EA85F8}" presName="spacer" presStyleCnt="0"/>
      <dgm:spPr/>
      <dgm:t>
        <a:bodyPr/>
        <a:lstStyle/>
        <a:p>
          <a:endParaRPr lang="ru-RU"/>
        </a:p>
      </dgm:t>
    </dgm:pt>
    <dgm:pt modelId="{06385143-66D9-462E-A0C7-4C812EDB14A5}" type="pres">
      <dgm:prSet presAssocID="{D02F138E-FCFA-42F1-BD55-2B787F50D329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0177F-D4B0-4EF1-8F32-4562AD9FD756}" type="pres">
      <dgm:prSet presAssocID="{E4BD9568-4E69-43E2-8656-90131FDA7EF2}" presName="spacer" presStyleCnt="0"/>
      <dgm:spPr/>
      <dgm:t>
        <a:bodyPr/>
        <a:lstStyle/>
        <a:p>
          <a:endParaRPr lang="ru-RU"/>
        </a:p>
      </dgm:t>
    </dgm:pt>
    <dgm:pt modelId="{7A6EA8B5-04FE-4C9C-806E-54D0D6A1CFDA}" type="pres">
      <dgm:prSet presAssocID="{2335B846-1827-4887-BB01-EA2A9AD7B4EB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A145EC-2EFD-4449-8A60-6361291F0E07}" type="presOf" srcId="{1FCBE49C-9EE3-4302-8DFC-BAA4F76CA304}" destId="{72331AEE-CAC1-4221-8D8D-6009D2E1B1B2}" srcOrd="0" destOrd="0" presId="urn:microsoft.com/office/officeart/2005/8/layout/vList2"/>
    <dgm:cxn modelId="{2C8C267E-4B6D-4340-A6E3-B2115D3D4B3C}" srcId="{BE9BD453-316E-4BCC-9BF6-15265B477DFB}" destId="{581B9396-93AF-46AE-8CB1-3E354067432E}" srcOrd="1" destOrd="0" parTransId="{C370660C-A608-4D4F-8052-A6C0C1400220}" sibTransId="{1D62F9BF-82A3-4BF0-B257-C948BA88E32D}"/>
    <dgm:cxn modelId="{885634A0-38DC-4F02-AD00-30653D55B590}" type="presOf" srcId="{D02F138E-FCFA-42F1-BD55-2B787F50D329}" destId="{06385143-66D9-462E-A0C7-4C812EDB14A5}" srcOrd="0" destOrd="0" presId="urn:microsoft.com/office/officeart/2005/8/layout/vList2"/>
    <dgm:cxn modelId="{EFE2ED14-E4A9-4FDC-B5BF-D7275CE7D736}" type="presOf" srcId="{F58EE98D-F427-4EE1-8EEE-DF4615DFB3EF}" destId="{4AB808E0-1486-4ADD-B3AC-E44147251C2F}" srcOrd="0" destOrd="0" presId="urn:microsoft.com/office/officeart/2005/8/layout/vList2"/>
    <dgm:cxn modelId="{E919713B-F9B2-4ADC-A72D-FB9288CFA374}" srcId="{BE9BD453-316E-4BCC-9BF6-15265B477DFB}" destId="{2335B846-1827-4887-BB01-EA2A9AD7B4EB}" srcOrd="6" destOrd="0" parTransId="{B702C18E-C0A2-4769-A648-9F05DBE5FAA0}" sibTransId="{A71B409F-508B-4E5D-B510-3A4EF24A3841}"/>
    <dgm:cxn modelId="{198EBBE3-4010-463A-B3CD-46FFAE58AC43}" srcId="{BE9BD453-316E-4BCC-9BF6-15265B477DFB}" destId="{D02F138E-FCFA-42F1-BD55-2B787F50D329}" srcOrd="5" destOrd="0" parTransId="{6C798CF6-4AD3-4BF9-B5F7-3922D2FA4ED5}" sibTransId="{E4BD9568-4E69-43E2-8656-90131FDA7EF2}"/>
    <dgm:cxn modelId="{474C42EB-2151-4E34-B554-2147DA4B41A8}" srcId="{BE9BD453-316E-4BCC-9BF6-15265B477DFB}" destId="{FC658F8A-91D3-43DE-A610-7715E51CDCA1}" srcOrd="2" destOrd="0" parTransId="{8A357A7D-CCD1-48DE-951B-B50CB72A0A91}" sibTransId="{A5D2A878-6597-477F-BF76-6A534C2F689F}"/>
    <dgm:cxn modelId="{6EDFC385-3BEE-44B8-983B-0F208B5D2D4C}" srcId="{BE9BD453-316E-4BCC-9BF6-15265B477DFB}" destId="{F4CCF9AA-E2EF-4895-82E6-6B7324B83770}" srcOrd="0" destOrd="0" parTransId="{5FB58195-AA2E-4DBA-87BA-70ACDF322A17}" sibTransId="{345CFA26-7E73-4834-9CED-D69A8BE29C5C}"/>
    <dgm:cxn modelId="{A3E8C637-A811-49FA-90BB-0AC3C3D368C9}" type="presOf" srcId="{F4CCF9AA-E2EF-4895-82E6-6B7324B83770}" destId="{48828BC4-0850-4A6D-A94A-3AFA458F7682}" srcOrd="0" destOrd="0" presId="urn:microsoft.com/office/officeart/2005/8/layout/vList2"/>
    <dgm:cxn modelId="{4377CC09-50C7-43D4-BE21-696807FA46B8}" type="presOf" srcId="{2335B846-1827-4887-BB01-EA2A9AD7B4EB}" destId="{7A6EA8B5-04FE-4C9C-806E-54D0D6A1CFDA}" srcOrd="0" destOrd="0" presId="urn:microsoft.com/office/officeart/2005/8/layout/vList2"/>
    <dgm:cxn modelId="{920327DC-F7B4-4A95-B8EC-AC1C074D6BAA}" type="presOf" srcId="{581B9396-93AF-46AE-8CB1-3E354067432E}" destId="{673C93F5-6E40-49BE-B9AC-79AF83393BE7}" srcOrd="0" destOrd="0" presId="urn:microsoft.com/office/officeart/2005/8/layout/vList2"/>
    <dgm:cxn modelId="{8A1B14C5-7DE0-43FC-B2F0-AE9186169879}" type="presOf" srcId="{FC658F8A-91D3-43DE-A610-7715E51CDCA1}" destId="{CD079D58-B14A-43DF-9F56-B0565906C2CE}" srcOrd="0" destOrd="0" presId="urn:microsoft.com/office/officeart/2005/8/layout/vList2"/>
    <dgm:cxn modelId="{3CA9E06A-1A0D-48E7-80BD-15FA617987BC}" type="presOf" srcId="{BE9BD453-316E-4BCC-9BF6-15265B477DFB}" destId="{E1EA0D38-D323-4E15-BA88-5FBB688AF155}" srcOrd="0" destOrd="0" presId="urn:microsoft.com/office/officeart/2005/8/layout/vList2"/>
    <dgm:cxn modelId="{63806E8C-32C3-4561-BE5D-63B31CBD8662}" srcId="{BE9BD453-316E-4BCC-9BF6-15265B477DFB}" destId="{F58EE98D-F427-4EE1-8EEE-DF4615DFB3EF}" srcOrd="3" destOrd="0" parTransId="{C0B62703-0A7C-48CD-8837-F405240F9A73}" sibTransId="{30066C32-6FEC-4644-B7E4-67FF98A520B0}"/>
    <dgm:cxn modelId="{7E38519D-295E-4BE4-B268-29079E526B2C}" srcId="{BE9BD453-316E-4BCC-9BF6-15265B477DFB}" destId="{1FCBE49C-9EE3-4302-8DFC-BAA4F76CA304}" srcOrd="4" destOrd="0" parTransId="{BA1F48D0-5FA4-4DC2-8FF5-FA6A5F30909C}" sibTransId="{F0C748ED-2DC3-4FBD-92C0-4926A4EA85F8}"/>
    <dgm:cxn modelId="{D7F9A27A-D79C-408E-9FA6-720E35E27B49}" type="presParOf" srcId="{E1EA0D38-D323-4E15-BA88-5FBB688AF155}" destId="{48828BC4-0850-4A6D-A94A-3AFA458F7682}" srcOrd="0" destOrd="0" presId="urn:microsoft.com/office/officeart/2005/8/layout/vList2"/>
    <dgm:cxn modelId="{C50A2A3F-2B8F-4835-BE99-A9926BB31C40}" type="presParOf" srcId="{E1EA0D38-D323-4E15-BA88-5FBB688AF155}" destId="{8E0FE36B-A4EA-4F9C-B151-F9067C361B43}" srcOrd="1" destOrd="0" presId="urn:microsoft.com/office/officeart/2005/8/layout/vList2"/>
    <dgm:cxn modelId="{64C62CF9-4523-4EE4-BB7E-C66854D9CABF}" type="presParOf" srcId="{E1EA0D38-D323-4E15-BA88-5FBB688AF155}" destId="{673C93F5-6E40-49BE-B9AC-79AF83393BE7}" srcOrd="2" destOrd="0" presId="urn:microsoft.com/office/officeart/2005/8/layout/vList2"/>
    <dgm:cxn modelId="{A71670B3-D8B0-416F-AE37-E209210594B4}" type="presParOf" srcId="{E1EA0D38-D323-4E15-BA88-5FBB688AF155}" destId="{E5C2F26D-906C-4AF7-9652-EE66BECCB600}" srcOrd="3" destOrd="0" presId="urn:microsoft.com/office/officeart/2005/8/layout/vList2"/>
    <dgm:cxn modelId="{8511FF48-697B-4C36-A916-381453AB56CA}" type="presParOf" srcId="{E1EA0D38-D323-4E15-BA88-5FBB688AF155}" destId="{CD079D58-B14A-43DF-9F56-B0565906C2CE}" srcOrd="4" destOrd="0" presId="urn:microsoft.com/office/officeart/2005/8/layout/vList2"/>
    <dgm:cxn modelId="{B2F6FF8E-1C64-41BA-AC7C-0EB4B7AE805A}" type="presParOf" srcId="{E1EA0D38-D323-4E15-BA88-5FBB688AF155}" destId="{217A1355-32F4-4F15-AA20-CB2123964CAD}" srcOrd="5" destOrd="0" presId="urn:microsoft.com/office/officeart/2005/8/layout/vList2"/>
    <dgm:cxn modelId="{48503C1C-03C4-48BB-B779-3C393B3A753A}" type="presParOf" srcId="{E1EA0D38-D323-4E15-BA88-5FBB688AF155}" destId="{4AB808E0-1486-4ADD-B3AC-E44147251C2F}" srcOrd="6" destOrd="0" presId="urn:microsoft.com/office/officeart/2005/8/layout/vList2"/>
    <dgm:cxn modelId="{F1B3B42A-34FB-48A3-A46C-C8ECEC12F3E9}" type="presParOf" srcId="{E1EA0D38-D323-4E15-BA88-5FBB688AF155}" destId="{1522BA7B-815C-4CDE-995A-3CE6E16B3B22}" srcOrd="7" destOrd="0" presId="urn:microsoft.com/office/officeart/2005/8/layout/vList2"/>
    <dgm:cxn modelId="{2D4E1EF4-105F-4A1B-9DA4-A18BCAEFA969}" type="presParOf" srcId="{E1EA0D38-D323-4E15-BA88-5FBB688AF155}" destId="{72331AEE-CAC1-4221-8D8D-6009D2E1B1B2}" srcOrd="8" destOrd="0" presId="urn:microsoft.com/office/officeart/2005/8/layout/vList2"/>
    <dgm:cxn modelId="{AF556725-2B58-443C-AF60-D40D5C34DE52}" type="presParOf" srcId="{E1EA0D38-D323-4E15-BA88-5FBB688AF155}" destId="{309F9921-9D19-491D-9E05-B534EA434DB8}" srcOrd="9" destOrd="0" presId="urn:microsoft.com/office/officeart/2005/8/layout/vList2"/>
    <dgm:cxn modelId="{9E7A9DA8-8476-43A2-A571-52AD3ECDE3C4}" type="presParOf" srcId="{E1EA0D38-D323-4E15-BA88-5FBB688AF155}" destId="{06385143-66D9-462E-A0C7-4C812EDB14A5}" srcOrd="10" destOrd="0" presId="urn:microsoft.com/office/officeart/2005/8/layout/vList2"/>
    <dgm:cxn modelId="{C783EDB2-A7F7-4DB0-BB37-481D51352EDF}" type="presParOf" srcId="{E1EA0D38-D323-4E15-BA88-5FBB688AF155}" destId="{D430177F-D4B0-4EF1-8F32-4562AD9FD756}" srcOrd="11" destOrd="0" presId="urn:microsoft.com/office/officeart/2005/8/layout/vList2"/>
    <dgm:cxn modelId="{B6B33DE8-3F8A-4432-BB55-75245A6C219D}" type="presParOf" srcId="{E1EA0D38-D323-4E15-BA88-5FBB688AF155}" destId="{7A6EA8B5-04FE-4C9C-806E-54D0D6A1CFD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368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86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710ee6ad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710ee6ade_0_6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e710ee6ade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e710ee6ade_0_50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e710ee6ade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e710ee6ade_0_50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710ee6ad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710ee6ade_0_1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710ee6ad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710ee6ade_0_1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710ee6ad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e710ee6ade_0_2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710ee6ade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e710ee6ade_0_19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e710ee6ade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e710ee6ade_0_50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710ee6ad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710ee6ade_0_6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710ee6ad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710ee6ade_0_6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710ee6ad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710ee6ade_0_6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710ee6ad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710ee6ade_0_6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710ee6ad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710ee6ade_0_6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30623" y="4473226"/>
            <a:ext cx="4115987" cy="769394"/>
          </a:xfrm>
          <a:custGeom>
            <a:avLst/>
            <a:gdLst/>
            <a:ahLst/>
            <a:cxnLst/>
            <a:rect l="l" t="t" r="r" b="b"/>
            <a:pathLst>
              <a:path w="85129" h="15913" extrusionOk="0">
                <a:moveTo>
                  <a:pt x="81192" y="11976"/>
                </a:moveTo>
                <a:cubicBezTo>
                  <a:pt x="76022" y="6973"/>
                  <a:pt x="68016" y="4037"/>
                  <a:pt x="61511" y="7073"/>
                </a:cubicBezTo>
                <a:cubicBezTo>
                  <a:pt x="58643" y="8407"/>
                  <a:pt x="56207" y="10575"/>
                  <a:pt x="53005" y="11075"/>
                </a:cubicBezTo>
                <a:cubicBezTo>
                  <a:pt x="51437" y="11342"/>
                  <a:pt x="49803" y="11242"/>
                  <a:pt x="48202" y="10975"/>
                </a:cubicBezTo>
                <a:cubicBezTo>
                  <a:pt x="46434" y="10608"/>
                  <a:pt x="44666" y="10008"/>
                  <a:pt x="43031" y="9241"/>
                </a:cubicBezTo>
                <a:cubicBezTo>
                  <a:pt x="38795" y="7239"/>
                  <a:pt x="34992" y="4304"/>
                  <a:pt x="30689" y="2403"/>
                </a:cubicBezTo>
                <a:cubicBezTo>
                  <a:pt x="26353" y="568"/>
                  <a:pt x="21016" y="1"/>
                  <a:pt x="17180" y="2803"/>
                </a:cubicBezTo>
                <a:cubicBezTo>
                  <a:pt x="15745" y="3870"/>
                  <a:pt x="14611" y="5338"/>
                  <a:pt x="13143" y="6405"/>
                </a:cubicBezTo>
                <a:cubicBezTo>
                  <a:pt x="10942" y="8040"/>
                  <a:pt x="8140" y="8640"/>
                  <a:pt x="5671" y="9741"/>
                </a:cubicBezTo>
                <a:cubicBezTo>
                  <a:pt x="3336" y="10842"/>
                  <a:pt x="1335" y="13210"/>
                  <a:pt x="1" y="15912"/>
                </a:cubicBezTo>
                <a:lnTo>
                  <a:pt x="44032" y="15912"/>
                </a:lnTo>
                <a:lnTo>
                  <a:pt x="85128" y="15912"/>
                </a:lnTo>
                <a:cubicBezTo>
                  <a:pt x="83727" y="14678"/>
                  <a:pt x="82526" y="13244"/>
                  <a:pt x="81192" y="119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965275" y="-156625"/>
            <a:ext cx="2453450" cy="1580500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36925" y="-539850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3995726">
            <a:off x="-130622" y="3655118"/>
            <a:ext cx="2199510" cy="1987525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644234">
            <a:off x="6088289" y="3622766"/>
            <a:ext cx="3520410" cy="1799358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798250" y="-738524"/>
            <a:ext cx="3075543" cy="2222829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430479">
            <a:off x="48918" y="-222857"/>
            <a:ext cx="2155859" cy="1948081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098902" y="3115903"/>
            <a:ext cx="2290125" cy="2206451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97000" y="1369050"/>
            <a:ext cx="5115900" cy="19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50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762900" y="3607600"/>
            <a:ext cx="3563100" cy="2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/>
          <p:nvPr/>
        </p:nvSpPr>
        <p:spPr>
          <a:xfrm>
            <a:off x="-112000" y="-808350"/>
            <a:ext cx="2045324" cy="2196988"/>
          </a:xfrm>
          <a:custGeom>
            <a:avLst/>
            <a:gdLst/>
            <a:ahLst/>
            <a:cxnLst/>
            <a:rect l="l" t="t" r="r" b="b"/>
            <a:pathLst>
              <a:path w="53539" h="57509" extrusionOk="0">
                <a:moveTo>
                  <a:pt x="8006" y="49169"/>
                </a:moveTo>
                <a:cubicBezTo>
                  <a:pt x="8307" y="47268"/>
                  <a:pt x="7973" y="45333"/>
                  <a:pt x="8273" y="43399"/>
                </a:cubicBezTo>
                <a:cubicBezTo>
                  <a:pt x="8707" y="40330"/>
                  <a:pt x="10942" y="37528"/>
                  <a:pt x="13844" y="36327"/>
                </a:cubicBezTo>
                <a:cubicBezTo>
                  <a:pt x="16646" y="35193"/>
                  <a:pt x="19815" y="35526"/>
                  <a:pt x="22817" y="35393"/>
                </a:cubicBezTo>
                <a:cubicBezTo>
                  <a:pt x="25819" y="35259"/>
                  <a:pt x="29188" y="34425"/>
                  <a:pt x="30789" y="31890"/>
                </a:cubicBezTo>
                <a:cubicBezTo>
                  <a:pt x="31523" y="30689"/>
                  <a:pt x="31790" y="29255"/>
                  <a:pt x="32057" y="27887"/>
                </a:cubicBezTo>
                <a:cubicBezTo>
                  <a:pt x="32524" y="25753"/>
                  <a:pt x="33058" y="23651"/>
                  <a:pt x="34158" y="21750"/>
                </a:cubicBezTo>
                <a:cubicBezTo>
                  <a:pt x="35226" y="19882"/>
                  <a:pt x="36994" y="18314"/>
                  <a:pt x="39129" y="17847"/>
                </a:cubicBezTo>
                <a:cubicBezTo>
                  <a:pt x="40530" y="17547"/>
                  <a:pt x="42031" y="17747"/>
                  <a:pt x="43498" y="17680"/>
                </a:cubicBezTo>
                <a:cubicBezTo>
                  <a:pt x="47368" y="17413"/>
                  <a:pt x="50837" y="14978"/>
                  <a:pt x="53205" y="11876"/>
                </a:cubicBezTo>
                <a:cubicBezTo>
                  <a:pt x="53339" y="11709"/>
                  <a:pt x="53405" y="11576"/>
                  <a:pt x="53539" y="11409"/>
                </a:cubicBezTo>
                <a:cubicBezTo>
                  <a:pt x="52505" y="9541"/>
                  <a:pt x="51404" y="7473"/>
                  <a:pt x="49369" y="6706"/>
                </a:cubicBezTo>
                <a:cubicBezTo>
                  <a:pt x="45867" y="5405"/>
                  <a:pt x="42398" y="8974"/>
                  <a:pt x="38695" y="9241"/>
                </a:cubicBezTo>
                <a:cubicBezTo>
                  <a:pt x="35726" y="9508"/>
                  <a:pt x="33058" y="7673"/>
                  <a:pt x="30522" y="6072"/>
                </a:cubicBezTo>
                <a:cubicBezTo>
                  <a:pt x="24718" y="2536"/>
                  <a:pt x="17513" y="1"/>
                  <a:pt x="11209" y="2536"/>
                </a:cubicBezTo>
                <a:cubicBezTo>
                  <a:pt x="9674" y="3170"/>
                  <a:pt x="8206" y="4070"/>
                  <a:pt x="6972" y="5171"/>
                </a:cubicBezTo>
                <a:cubicBezTo>
                  <a:pt x="4504" y="7306"/>
                  <a:pt x="2636" y="10141"/>
                  <a:pt x="1668" y="13244"/>
                </a:cubicBezTo>
                <a:cubicBezTo>
                  <a:pt x="167" y="18181"/>
                  <a:pt x="835" y="23651"/>
                  <a:pt x="1" y="28688"/>
                </a:cubicBezTo>
                <a:lnTo>
                  <a:pt x="1" y="57509"/>
                </a:lnTo>
                <a:cubicBezTo>
                  <a:pt x="134" y="57442"/>
                  <a:pt x="267" y="57409"/>
                  <a:pt x="368" y="57409"/>
                </a:cubicBezTo>
                <a:cubicBezTo>
                  <a:pt x="4204" y="56274"/>
                  <a:pt x="7439" y="53072"/>
                  <a:pt x="8006" y="491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6107775" y="-1417750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-138925" y="4678900"/>
            <a:ext cx="2249125" cy="487025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/>
          <p:nvPr/>
        </p:nvSpPr>
        <p:spPr>
          <a:xfrm rot="10800000">
            <a:off x="6981453" y="4599035"/>
            <a:ext cx="3336125" cy="833615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34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/>
          <p:nvPr/>
        </p:nvSpPr>
        <p:spPr>
          <a:xfrm flipH="1">
            <a:off x="8110630" y="-463650"/>
            <a:ext cx="2045324" cy="2196988"/>
          </a:xfrm>
          <a:custGeom>
            <a:avLst/>
            <a:gdLst/>
            <a:ahLst/>
            <a:cxnLst/>
            <a:rect l="l" t="t" r="r" b="b"/>
            <a:pathLst>
              <a:path w="53539" h="57509" extrusionOk="0">
                <a:moveTo>
                  <a:pt x="8006" y="49169"/>
                </a:moveTo>
                <a:cubicBezTo>
                  <a:pt x="8307" y="47268"/>
                  <a:pt x="7973" y="45333"/>
                  <a:pt x="8273" y="43399"/>
                </a:cubicBezTo>
                <a:cubicBezTo>
                  <a:pt x="8707" y="40330"/>
                  <a:pt x="10942" y="37528"/>
                  <a:pt x="13844" y="36327"/>
                </a:cubicBezTo>
                <a:cubicBezTo>
                  <a:pt x="16646" y="35193"/>
                  <a:pt x="19815" y="35526"/>
                  <a:pt x="22817" y="35393"/>
                </a:cubicBezTo>
                <a:cubicBezTo>
                  <a:pt x="25819" y="35259"/>
                  <a:pt x="29188" y="34425"/>
                  <a:pt x="30789" y="31890"/>
                </a:cubicBezTo>
                <a:cubicBezTo>
                  <a:pt x="31523" y="30689"/>
                  <a:pt x="31790" y="29255"/>
                  <a:pt x="32057" y="27887"/>
                </a:cubicBezTo>
                <a:cubicBezTo>
                  <a:pt x="32524" y="25753"/>
                  <a:pt x="33058" y="23651"/>
                  <a:pt x="34158" y="21750"/>
                </a:cubicBezTo>
                <a:cubicBezTo>
                  <a:pt x="35226" y="19882"/>
                  <a:pt x="36994" y="18314"/>
                  <a:pt x="39129" y="17847"/>
                </a:cubicBezTo>
                <a:cubicBezTo>
                  <a:pt x="40530" y="17547"/>
                  <a:pt x="42031" y="17747"/>
                  <a:pt x="43498" y="17680"/>
                </a:cubicBezTo>
                <a:cubicBezTo>
                  <a:pt x="47368" y="17413"/>
                  <a:pt x="50837" y="14978"/>
                  <a:pt x="53205" y="11876"/>
                </a:cubicBezTo>
                <a:cubicBezTo>
                  <a:pt x="53339" y="11709"/>
                  <a:pt x="53405" y="11576"/>
                  <a:pt x="53539" y="11409"/>
                </a:cubicBezTo>
                <a:cubicBezTo>
                  <a:pt x="52505" y="9541"/>
                  <a:pt x="51404" y="7473"/>
                  <a:pt x="49369" y="6706"/>
                </a:cubicBezTo>
                <a:cubicBezTo>
                  <a:pt x="45867" y="5405"/>
                  <a:pt x="42398" y="8974"/>
                  <a:pt x="38695" y="9241"/>
                </a:cubicBezTo>
                <a:cubicBezTo>
                  <a:pt x="35726" y="9508"/>
                  <a:pt x="33058" y="7673"/>
                  <a:pt x="30522" y="6072"/>
                </a:cubicBezTo>
                <a:cubicBezTo>
                  <a:pt x="24718" y="2536"/>
                  <a:pt x="17513" y="1"/>
                  <a:pt x="11209" y="2536"/>
                </a:cubicBezTo>
                <a:cubicBezTo>
                  <a:pt x="9674" y="3170"/>
                  <a:pt x="8206" y="4070"/>
                  <a:pt x="6972" y="5171"/>
                </a:cubicBezTo>
                <a:cubicBezTo>
                  <a:pt x="4504" y="7306"/>
                  <a:pt x="2636" y="10141"/>
                  <a:pt x="1668" y="13244"/>
                </a:cubicBezTo>
                <a:cubicBezTo>
                  <a:pt x="167" y="18181"/>
                  <a:pt x="835" y="23651"/>
                  <a:pt x="1" y="28688"/>
                </a:cubicBezTo>
                <a:lnTo>
                  <a:pt x="1" y="57509"/>
                </a:lnTo>
                <a:cubicBezTo>
                  <a:pt x="134" y="57442"/>
                  <a:pt x="267" y="57409"/>
                  <a:pt x="368" y="57409"/>
                </a:cubicBezTo>
                <a:cubicBezTo>
                  <a:pt x="4204" y="56274"/>
                  <a:pt x="7439" y="53072"/>
                  <a:pt x="8006" y="491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0" name="Google Shape;170;p23"/>
          <p:cNvSpPr/>
          <p:nvPr/>
        </p:nvSpPr>
        <p:spPr>
          <a:xfrm flipH="1">
            <a:off x="-2205846" y="-379750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1" name="Google Shape;171;p23"/>
          <p:cNvSpPr/>
          <p:nvPr/>
        </p:nvSpPr>
        <p:spPr>
          <a:xfrm flipH="1">
            <a:off x="6875929" y="4837375"/>
            <a:ext cx="2249125" cy="487025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/>
          <p:nvPr/>
        </p:nvSpPr>
        <p:spPr>
          <a:xfrm rot="10800000" flipH="1">
            <a:off x="-1878175" y="4448485"/>
            <a:ext cx="3336125" cy="833615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100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6430655" y="1855978"/>
            <a:ext cx="6884659" cy="4975843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-362825" y="-320375"/>
            <a:ext cx="5841347" cy="2519468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6705700" y="2199100"/>
            <a:ext cx="3543224" cy="3413764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890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576600" y="3109350"/>
            <a:ext cx="4460258" cy="2279644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3918840" y="4487355"/>
            <a:ext cx="946605" cy="720462"/>
          </a:xfrm>
          <a:custGeom>
            <a:avLst/>
            <a:gdLst/>
            <a:ahLst/>
            <a:cxnLst/>
            <a:rect l="l" t="t" r="r" b="b"/>
            <a:pathLst>
              <a:path w="18715" h="14244" extrusionOk="0">
                <a:moveTo>
                  <a:pt x="15445" y="1735"/>
                </a:moveTo>
                <a:cubicBezTo>
                  <a:pt x="14378" y="1034"/>
                  <a:pt x="13044" y="534"/>
                  <a:pt x="11442" y="334"/>
                </a:cubicBezTo>
                <a:cubicBezTo>
                  <a:pt x="9674" y="67"/>
                  <a:pt x="7840" y="0"/>
                  <a:pt x="6205" y="634"/>
                </a:cubicBezTo>
                <a:cubicBezTo>
                  <a:pt x="3970" y="1468"/>
                  <a:pt x="2369" y="3536"/>
                  <a:pt x="1535" y="5804"/>
                </a:cubicBezTo>
                <a:cubicBezTo>
                  <a:pt x="635" y="8206"/>
                  <a:pt x="1" y="11542"/>
                  <a:pt x="501" y="14244"/>
                </a:cubicBezTo>
                <a:lnTo>
                  <a:pt x="16880" y="14244"/>
                </a:lnTo>
                <a:cubicBezTo>
                  <a:pt x="17013" y="14077"/>
                  <a:pt x="17113" y="13910"/>
                  <a:pt x="17180" y="13810"/>
                </a:cubicBezTo>
                <a:cubicBezTo>
                  <a:pt x="17880" y="12543"/>
                  <a:pt x="18181" y="11142"/>
                  <a:pt x="18347" y="9707"/>
                </a:cubicBezTo>
                <a:cubicBezTo>
                  <a:pt x="18714" y="6038"/>
                  <a:pt x="17814" y="3336"/>
                  <a:pt x="15445" y="17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" name="Google Shape;128;p18"/>
          <p:cNvSpPr/>
          <p:nvPr/>
        </p:nvSpPr>
        <p:spPr>
          <a:xfrm rot="-10445712">
            <a:off x="82197" y="-539280"/>
            <a:ext cx="3641534" cy="3508483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1966325" y="1334050"/>
            <a:ext cx="622125" cy="600725"/>
          </a:xfrm>
          <a:custGeom>
            <a:avLst/>
            <a:gdLst/>
            <a:ahLst/>
            <a:cxnLst/>
            <a:rect l="l" t="t" r="r" b="b"/>
            <a:pathLst>
              <a:path w="24885" h="24029" extrusionOk="0">
                <a:moveTo>
                  <a:pt x="15284" y="0"/>
                </a:moveTo>
                <a:cubicBezTo>
                  <a:pt x="14056" y="0"/>
                  <a:pt x="12888" y="355"/>
                  <a:pt x="12109" y="1291"/>
                </a:cubicBezTo>
                <a:cubicBezTo>
                  <a:pt x="10541" y="3192"/>
                  <a:pt x="11542" y="5627"/>
                  <a:pt x="11241" y="7829"/>
                </a:cubicBezTo>
                <a:cubicBezTo>
                  <a:pt x="10941" y="10164"/>
                  <a:pt x="9574" y="11498"/>
                  <a:pt x="7539" y="12699"/>
                </a:cubicBezTo>
                <a:cubicBezTo>
                  <a:pt x="5838" y="13700"/>
                  <a:pt x="4003" y="14467"/>
                  <a:pt x="2502" y="15768"/>
                </a:cubicBezTo>
                <a:cubicBezTo>
                  <a:pt x="1034" y="17035"/>
                  <a:pt x="0" y="19137"/>
                  <a:pt x="600" y="20972"/>
                </a:cubicBezTo>
                <a:cubicBezTo>
                  <a:pt x="667" y="21138"/>
                  <a:pt x="734" y="21339"/>
                  <a:pt x="834" y="21505"/>
                </a:cubicBezTo>
                <a:cubicBezTo>
                  <a:pt x="1501" y="22806"/>
                  <a:pt x="2935" y="23640"/>
                  <a:pt x="4437" y="23874"/>
                </a:cubicBezTo>
                <a:cubicBezTo>
                  <a:pt x="5020" y="23981"/>
                  <a:pt x="5656" y="24029"/>
                  <a:pt x="6315" y="24029"/>
                </a:cubicBezTo>
                <a:cubicBezTo>
                  <a:pt x="8108" y="24029"/>
                  <a:pt x="10072" y="23679"/>
                  <a:pt x="11608" y="23240"/>
                </a:cubicBezTo>
                <a:cubicBezTo>
                  <a:pt x="16045" y="21906"/>
                  <a:pt x="20014" y="18970"/>
                  <a:pt x="22449" y="15001"/>
                </a:cubicBezTo>
                <a:cubicBezTo>
                  <a:pt x="23917" y="12632"/>
                  <a:pt x="24884" y="9797"/>
                  <a:pt x="24284" y="7095"/>
                </a:cubicBezTo>
                <a:cubicBezTo>
                  <a:pt x="23584" y="3926"/>
                  <a:pt x="20882" y="1491"/>
                  <a:pt x="17879" y="457"/>
                </a:cubicBezTo>
                <a:cubicBezTo>
                  <a:pt x="17062" y="180"/>
                  <a:pt x="16157" y="0"/>
                  <a:pt x="1528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942838" y="1440719"/>
            <a:ext cx="3264300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4942388" y="1936372"/>
            <a:ext cx="3265200" cy="17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2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6430658" y="1855981"/>
            <a:ext cx="6884659" cy="4975843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-362823" y="-320375"/>
            <a:ext cx="5841347" cy="2519468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6705700" y="2199102"/>
            <a:ext cx="3543224" cy="3413764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1276825" y="-338425"/>
            <a:ext cx="3566904" cy="89128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" name="Google Shape;42;p6"/>
          <p:cNvSpPr/>
          <p:nvPr/>
        </p:nvSpPr>
        <p:spPr>
          <a:xfrm rot="10800000">
            <a:off x="6888750" y="4295000"/>
            <a:ext cx="3566904" cy="89128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-758875" y="-493000"/>
            <a:ext cx="2531000" cy="1293450"/>
          </a:xfrm>
          <a:custGeom>
            <a:avLst/>
            <a:gdLst/>
            <a:ahLst/>
            <a:cxnLst/>
            <a:rect l="l" t="t" r="r" b="b"/>
            <a:pathLst>
              <a:path w="101240" h="51738" extrusionOk="0">
                <a:moveTo>
                  <a:pt x="100572" y="234"/>
                </a:moveTo>
                <a:cubicBezTo>
                  <a:pt x="96369" y="2669"/>
                  <a:pt x="93000" y="6139"/>
                  <a:pt x="90531" y="10342"/>
                </a:cubicBezTo>
                <a:cubicBezTo>
                  <a:pt x="89364" y="12343"/>
                  <a:pt x="88530" y="14511"/>
                  <a:pt x="87930" y="16746"/>
                </a:cubicBezTo>
                <a:cubicBezTo>
                  <a:pt x="87162" y="19581"/>
                  <a:pt x="87029" y="22584"/>
                  <a:pt x="86162" y="25352"/>
                </a:cubicBezTo>
                <a:cubicBezTo>
                  <a:pt x="83827" y="32624"/>
                  <a:pt x="75354" y="33091"/>
                  <a:pt x="69150" y="31490"/>
                </a:cubicBezTo>
                <a:cubicBezTo>
                  <a:pt x="64513" y="30322"/>
                  <a:pt x="59476" y="27687"/>
                  <a:pt x="55206" y="31223"/>
                </a:cubicBezTo>
                <a:cubicBezTo>
                  <a:pt x="53572" y="32624"/>
                  <a:pt x="52671" y="34726"/>
                  <a:pt x="51737" y="36594"/>
                </a:cubicBezTo>
                <a:cubicBezTo>
                  <a:pt x="50369" y="39362"/>
                  <a:pt x="48702" y="41797"/>
                  <a:pt x="46133" y="43632"/>
                </a:cubicBezTo>
                <a:cubicBezTo>
                  <a:pt x="40162" y="47802"/>
                  <a:pt x="34692" y="43899"/>
                  <a:pt x="29488" y="40763"/>
                </a:cubicBezTo>
                <a:cubicBezTo>
                  <a:pt x="20582" y="35326"/>
                  <a:pt x="9307" y="37494"/>
                  <a:pt x="3002" y="45700"/>
                </a:cubicBezTo>
                <a:cubicBezTo>
                  <a:pt x="1701" y="47368"/>
                  <a:pt x="801" y="49236"/>
                  <a:pt x="134" y="51204"/>
                </a:cubicBezTo>
                <a:cubicBezTo>
                  <a:pt x="0" y="51571"/>
                  <a:pt x="567" y="51738"/>
                  <a:pt x="701" y="51371"/>
                </a:cubicBezTo>
                <a:cubicBezTo>
                  <a:pt x="2702" y="45667"/>
                  <a:pt x="7139" y="41297"/>
                  <a:pt x="12843" y="39296"/>
                </a:cubicBezTo>
                <a:cubicBezTo>
                  <a:pt x="19181" y="37061"/>
                  <a:pt x="25485" y="38862"/>
                  <a:pt x="30889" y="42364"/>
                </a:cubicBezTo>
                <a:cubicBezTo>
                  <a:pt x="35092" y="45033"/>
                  <a:pt x="39195" y="47301"/>
                  <a:pt x="44198" y="45400"/>
                </a:cubicBezTo>
                <a:cubicBezTo>
                  <a:pt x="48802" y="43665"/>
                  <a:pt x="51037" y="39462"/>
                  <a:pt x="53138" y="35359"/>
                </a:cubicBezTo>
                <a:cubicBezTo>
                  <a:pt x="54639" y="32457"/>
                  <a:pt x="56574" y="30222"/>
                  <a:pt x="60076" y="30056"/>
                </a:cubicBezTo>
                <a:cubicBezTo>
                  <a:pt x="63345" y="29889"/>
                  <a:pt x="66648" y="31523"/>
                  <a:pt x="69717" y="32324"/>
                </a:cubicBezTo>
                <a:cubicBezTo>
                  <a:pt x="74220" y="33458"/>
                  <a:pt x="79724" y="33491"/>
                  <a:pt x="83493" y="30322"/>
                </a:cubicBezTo>
                <a:cubicBezTo>
                  <a:pt x="87729" y="26787"/>
                  <a:pt x="87396" y="21216"/>
                  <a:pt x="88730" y="16312"/>
                </a:cubicBezTo>
                <a:cubicBezTo>
                  <a:pt x="90231" y="10809"/>
                  <a:pt x="93800" y="5938"/>
                  <a:pt x="98304" y="2469"/>
                </a:cubicBezTo>
                <a:cubicBezTo>
                  <a:pt x="99138" y="1835"/>
                  <a:pt x="100038" y="1302"/>
                  <a:pt x="100906" y="768"/>
                </a:cubicBezTo>
                <a:cubicBezTo>
                  <a:pt x="101239" y="568"/>
                  <a:pt x="100906" y="1"/>
                  <a:pt x="100572" y="2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078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69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>
            <a:off x="7916175" y="4193400"/>
            <a:ext cx="1538510" cy="1000431"/>
          </a:xfrm>
          <a:custGeom>
            <a:avLst/>
            <a:gdLst/>
            <a:ahLst/>
            <a:cxnLst/>
            <a:rect l="l" t="t" r="r" b="b"/>
            <a:pathLst>
              <a:path w="27509" h="17888" extrusionOk="0">
                <a:moveTo>
                  <a:pt x="18162" y="0"/>
                </a:moveTo>
                <a:cubicBezTo>
                  <a:pt x="18036" y="0"/>
                  <a:pt x="17908" y="3"/>
                  <a:pt x="17780" y="8"/>
                </a:cubicBezTo>
                <a:cubicBezTo>
                  <a:pt x="15078" y="74"/>
                  <a:pt x="12443" y="1209"/>
                  <a:pt x="10174" y="2710"/>
                </a:cubicBezTo>
                <a:cubicBezTo>
                  <a:pt x="4971" y="6112"/>
                  <a:pt x="1301" y="11749"/>
                  <a:pt x="1" y="17887"/>
                </a:cubicBezTo>
                <a:lnTo>
                  <a:pt x="23818" y="17887"/>
                </a:lnTo>
                <a:cubicBezTo>
                  <a:pt x="25586" y="15619"/>
                  <a:pt x="26786" y="13150"/>
                  <a:pt x="26987" y="10782"/>
                </a:cubicBezTo>
                <a:cubicBezTo>
                  <a:pt x="27509" y="5200"/>
                  <a:pt x="23973" y="0"/>
                  <a:pt x="18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13"/>
          <p:cNvSpPr/>
          <p:nvPr/>
        </p:nvSpPr>
        <p:spPr>
          <a:xfrm rot="5400000">
            <a:off x="213009" y="3380700"/>
            <a:ext cx="1000431" cy="2971193"/>
          </a:xfrm>
          <a:custGeom>
            <a:avLst/>
            <a:gdLst/>
            <a:ahLst/>
            <a:cxnLst/>
            <a:rect l="l" t="t" r="r" b="b"/>
            <a:pathLst>
              <a:path w="8941" h="26554" extrusionOk="0">
                <a:moveTo>
                  <a:pt x="4437" y="535"/>
                </a:moveTo>
                <a:cubicBezTo>
                  <a:pt x="2269" y="1335"/>
                  <a:pt x="701" y="3570"/>
                  <a:pt x="334" y="5938"/>
                </a:cubicBezTo>
                <a:cubicBezTo>
                  <a:pt x="0" y="8340"/>
                  <a:pt x="834" y="10775"/>
                  <a:pt x="2402" y="12510"/>
                </a:cubicBezTo>
                <a:cubicBezTo>
                  <a:pt x="3469" y="13711"/>
                  <a:pt x="4870" y="14611"/>
                  <a:pt x="5571" y="16079"/>
                </a:cubicBezTo>
                <a:cubicBezTo>
                  <a:pt x="6538" y="18181"/>
                  <a:pt x="5804" y="20682"/>
                  <a:pt x="5237" y="22917"/>
                </a:cubicBezTo>
                <a:cubicBezTo>
                  <a:pt x="4937" y="24085"/>
                  <a:pt x="4670" y="25352"/>
                  <a:pt x="4670" y="26553"/>
                </a:cubicBezTo>
                <a:lnTo>
                  <a:pt x="8940" y="26553"/>
                </a:lnTo>
                <a:lnTo>
                  <a:pt x="8940" y="434"/>
                </a:lnTo>
                <a:cubicBezTo>
                  <a:pt x="7406" y="68"/>
                  <a:pt x="5871" y="1"/>
                  <a:pt x="4437" y="53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-681475" y="-849132"/>
            <a:ext cx="2789405" cy="2016024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7377925" y="3965475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2"/>
          </p:nvPr>
        </p:nvSpPr>
        <p:spPr>
          <a:xfrm>
            <a:off x="1698000" y="1607750"/>
            <a:ext cx="2741700" cy="53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698900" y="2304824"/>
            <a:ext cx="2739900" cy="5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3" hasCustomPrompt="1"/>
          </p:nvPr>
        </p:nvSpPr>
        <p:spPr>
          <a:xfrm>
            <a:off x="815358" y="1647350"/>
            <a:ext cx="678900" cy="6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4"/>
          </p:nvPr>
        </p:nvSpPr>
        <p:spPr>
          <a:xfrm>
            <a:off x="1671845" y="3152150"/>
            <a:ext cx="2741700" cy="53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5"/>
          </p:nvPr>
        </p:nvSpPr>
        <p:spPr>
          <a:xfrm>
            <a:off x="1672746" y="3848766"/>
            <a:ext cx="2739900" cy="5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6" hasCustomPrompt="1"/>
          </p:nvPr>
        </p:nvSpPr>
        <p:spPr>
          <a:xfrm>
            <a:off x="813816" y="3172850"/>
            <a:ext cx="678900" cy="6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7"/>
          </p:nvPr>
        </p:nvSpPr>
        <p:spPr>
          <a:xfrm>
            <a:off x="5685076" y="1626650"/>
            <a:ext cx="2745600" cy="53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R="457200"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8"/>
          </p:nvPr>
        </p:nvSpPr>
        <p:spPr>
          <a:xfrm>
            <a:off x="5685928" y="2304288"/>
            <a:ext cx="2744100" cy="5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9" hasCustomPrompt="1"/>
          </p:nvPr>
        </p:nvSpPr>
        <p:spPr>
          <a:xfrm>
            <a:off x="4829393" y="1647361"/>
            <a:ext cx="677100" cy="6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3"/>
          </p:nvPr>
        </p:nvSpPr>
        <p:spPr>
          <a:xfrm>
            <a:off x="5685076" y="3152150"/>
            <a:ext cx="2745600" cy="53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R="457200"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4"/>
          </p:nvPr>
        </p:nvSpPr>
        <p:spPr>
          <a:xfrm>
            <a:off x="5685928" y="3849660"/>
            <a:ext cx="2744100" cy="5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829393" y="3172856"/>
            <a:ext cx="677100" cy="6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9043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 rot="10800000" flipH="1">
            <a:off x="6726600" y="-233325"/>
            <a:ext cx="2947210" cy="1506323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102;p15"/>
          <p:cNvSpPr/>
          <p:nvPr/>
        </p:nvSpPr>
        <p:spPr>
          <a:xfrm rot="10800000" flipH="1">
            <a:off x="-798250" y="3199269"/>
            <a:ext cx="3075543" cy="2222829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103;p15"/>
          <p:cNvSpPr/>
          <p:nvPr/>
        </p:nvSpPr>
        <p:spPr>
          <a:xfrm rot="10369521" flipH="1">
            <a:off x="-177835" y="3407852"/>
            <a:ext cx="2155859" cy="1948081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4" name="Google Shape;104;p15"/>
          <p:cNvSpPr/>
          <p:nvPr/>
        </p:nvSpPr>
        <p:spPr>
          <a:xfrm rot="10800000" flipH="1">
            <a:off x="7318425" y="-149877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2140950" y="1473238"/>
            <a:ext cx="4864500" cy="8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45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2138550" y="2361274"/>
            <a:ext cx="4866900" cy="12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33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-21275" y="-60700"/>
            <a:ext cx="2635657" cy="1136802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9" name="Google Shape;109;p16"/>
          <p:cNvSpPr/>
          <p:nvPr/>
        </p:nvSpPr>
        <p:spPr>
          <a:xfrm rot="10800000">
            <a:off x="6034253" y="4475810"/>
            <a:ext cx="3336125" cy="833615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776299" y="3228725"/>
            <a:ext cx="23133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1"/>
          </p:nvPr>
        </p:nvSpPr>
        <p:spPr>
          <a:xfrm>
            <a:off x="778249" y="3718907"/>
            <a:ext cx="23094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2"/>
          </p:nvPr>
        </p:nvSpPr>
        <p:spPr>
          <a:xfrm>
            <a:off x="3415350" y="3228725"/>
            <a:ext cx="23133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3"/>
          </p:nvPr>
        </p:nvSpPr>
        <p:spPr>
          <a:xfrm>
            <a:off x="3415350" y="3718907"/>
            <a:ext cx="23133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4"/>
          </p:nvPr>
        </p:nvSpPr>
        <p:spPr>
          <a:xfrm>
            <a:off x="6031851" y="3228725"/>
            <a:ext cx="23133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5"/>
          </p:nvPr>
        </p:nvSpPr>
        <p:spPr>
          <a:xfrm>
            <a:off x="6031851" y="3718907"/>
            <a:ext cx="23133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title" idx="6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7749100" y="3505025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01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/>
          <p:nvPr/>
        </p:nvSpPr>
        <p:spPr>
          <a:xfrm>
            <a:off x="3929675" y="4535527"/>
            <a:ext cx="4002127" cy="748110"/>
          </a:xfrm>
          <a:custGeom>
            <a:avLst/>
            <a:gdLst/>
            <a:ahLst/>
            <a:cxnLst/>
            <a:rect l="l" t="t" r="r" b="b"/>
            <a:pathLst>
              <a:path w="85129" h="15913" extrusionOk="0">
                <a:moveTo>
                  <a:pt x="81192" y="11976"/>
                </a:moveTo>
                <a:cubicBezTo>
                  <a:pt x="76022" y="6973"/>
                  <a:pt x="68016" y="4037"/>
                  <a:pt x="61511" y="7073"/>
                </a:cubicBezTo>
                <a:cubicBezTo>
                  <a:pt x="58643" y="8407"/>
                  <a:pt x="56207" y="10575"/>
                  <a:pt x="53005" y="11075"/>
                </a:cubicBezTo>
                <a:cubicBezTo>
                  <a:pt x="51437" y="11342"/>
                  <a:pt x="49803" y="11242"/>
                  <a:pt x="48202" y="10975"/>
                </a:cubicBezTo>
                <a:cubicBezTo>
                  <a:pt x="46434" y="10608"/>
                  <a:pt x="44666" y="10008"/>
                  <a:pt x="43031" y="9241"/>
                </a:cubicBezTo>
                <a:cubicBezTo>
                  <a:pt x="38795" y="7239"/>
                  <a:pt x="34992" y="4304"/>
                  <a:pt x="30689" y="2403"/>
                </a:cubicBezTo>
                <a:cubicBezTo>
                  <a:pt x="26353" y="568"/>
                  <a:pt x="21016" y="1"/>
                  <a:pt x="17180" y="2803"/>
                </a:cubicBezTo>
                <a:cubicBezTo>
                  <a:pt x="15745" y="3870"/>
                  <a:pt x="14611" y="5338"/>
                  <a:pt x="13143" y="6405"/>
                </a:cubicBezTo>
                <a:cubicBezTo>
                  <a:pt x="10942" y="8040"/>
                  <a:pt x="8140" y="8640"/>
                  <a:pt x="5671" y="9741"/>
                </a:cubicBezTo>
                <a:cubicBezTo>
                  <a:pt x="3336" y="10842"/>
                  <a:pt x="1335" y="13210"/>
                  <a:pt x="1" y="15912"/>
                </a:cubicBezTo>
                <a:lnTo>
                  <a:pt x="44032" y="15912"/>
                </a:lnTo>
                <a:lnTo>
                  <a:pt x="85128" y="15912"/>
                </a:lnTo>
                <a:cubicBezTo>
                  <a:pt x="83727" y="14678"/>
                  <a:pt x="82526" y="13244"/>
                  <a:pt x="81192" y="119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-40125" y="-49167"/>
            <a:ext cx="2605145" cy="65096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7615100" y="3954513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" name="Google Shape;136;p19"/>
          <p:cNvSpPr/>
          <p:nvPr/>
        </p:nvSpPr>
        <p:spPr>
          <a:xfrm rot="10800000" flipH="1">
            <a:off x="-79600" y="-109724"/>
            <a:ext cx="2755853" cy="596752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905375" y="2156701"/>
            <a:ext cx="2094000" cy="4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907862" y="2737725"/>
            <a:ext cx="2093100" cy="10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 idx="2"/>
          </p:nvPr>
        </p:nvSpPr>
        <p:spPr>
          <a:xfrm>
            <a:off x="6144625" y="2015125"/>
            <a:ext cx="2094000" cy="4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3"/>
          </p:nvPr>
        </p:nvSpPr>
        <p:spPr>
          <a:xfrm>
            <a:off x="6144637" y="2589995"/>
            <a:ext cx="20940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 idx="4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78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/>
          <p:nvPr/>
        </p:nvSpPr>
        <p:spPr>
          <a:xfrm rot="10800000" flipH="1">
            <a:off x="7837877" y="2932289"/>
            <a:ext cx="3678948" cy="2369960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" name="Google Shape;158;p21"/>
          <p:cNvSpPr/>
          <p:nvPr/>
        </p:nvSpPr>
        <p:spPr>
          <a:xfrm rot="10800000">
            <a:off x="-1316617" y="-1310600"/>
            <a:ext cx="2933467" cy="2884739"/>
          </a:xfrm>
          <a:custGeom>
            <a:avLst/>
            <a:gdLst/>
            <a:ahLst/>
            <a:cxnLst/>
            <a:rect l="l" t="t" r="r" b="b"/>
            <a:pathLst>
              <a:path w="28054" h="27588" extrusionOk="0">
                <a:moveTo>
                  <a:pt x="20915" y="1969"/>
                </a:moveTo>
                <a:cubicBezTo>
                  <a:pt x="20548" y="1635"/>
                  <a:pt x="20114" y="1302"/>
                  <a:pt x="19647" y="1035"/>
                </a:cubicBezTo>
                <a:cubicBezTo>
                  <a:pt x="17779" y="1"/>
                  <a:pt x="15244" y="168"/>
                  <a:pt x="13576" y="1535"/>
                </a:cubicBezTo>
                <a:cubicBezTo>
                  <a:pt x="11608" y="3070"/>
                  <a:pt x="10608" y="5805"/>
                  <a:pt x="9707" y="8040"/>
                </a:cubicBezTo>
                <a:cubicBezTo>
                  <a:pt x="9640" y="8173"/>
                  <a:pt x="9607" y="8240"/>
                  <a:pt x="9574" y="8374"/>
                </a:cubicBezTo>
                <a:cubicBezTo>
                  <a:pt x="8573" y="10809"/>
                  <a:pt x="7305" y="12043"/>
                  <a:pt x="4970" y="13411"/>
                </a:cubicBezTo>
                <a:cubicBezTo>
                  <a:pt x="4136" y="13911"/>
                  <a:pt x="3236" y="14411"/>
                  <a:pt x="2569" y="15145"/>
                </a:cubicBezTo>
                <a:cubicBezTo>
                  <a:pt x="0" y="17714"/>
                  <a:pt x="934" y="22417"/>
                  <a:pt x="3769" y="24685"/>
                </a:cubicBezTo>
                <a:cubicBezTo>
                  <a:pt x="7439" y="27587"/>
                  <a:pt x="12876" y="26853"/>
                  <a:pt x="17179" y="25019"/>
                </a:cubicBezTo>
                <a:cubicBezTo>
                  <a:pt x="17980" y="24685"/>
                  <a:pt x="18747" y="24318"/>
                  <a:pt x="19481" y="23885"/>
                </a:cubicBezTo>
                <a:cubicBezTo>
                  <a:pt x="21182" y="22917"/>
                  <a:pt x="22783" y="21750"/>
                  <a:pt x="23984" y="20215"/>
                </a:cubicBezTo>
                <a:cubicBezTo>
                  <a:pt x="28053" y="14978"/>
                  <a:pt x="25652" y="6072"/>
                  <a:pt x="20915" y="19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" name="Google Shape;159;p21"/>
          <p:cNvSpPr/>
          <p:nvPr/>
        </p:nvSpPr>
        <p:spPr>
          <a:xfrm rot="10800000">
            <a:off x="-1339675" y="4064989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1204188" y="1756923"/>
            <a:ext cx="3264300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1"/>
          </p:nvPr>
        </p:nvSpPr>
        <p:spPr>
          <a:xfrm>
            <a:off x="1203750" y="2252577"/>
            <a:ext cx="3265200" cy="11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22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455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48.gif"/><Relationship Id="rId5" Type="http://schemas.openxmlformats.org/officeDocument/2006/relationships/image" Target="../media/image46.svg"/><Relationship Id="rId10" Type="http://schemas.openxmlformats.org/officeDocument/2006/relationships/image" Target="../media/image47.pn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6902" y="2133972"/>
            <a:ext cx="6713570" cy="1636092"/>
          </a:xfrm>
        </p:spPr>
        <p:txBody>
          <a:bodyPr>
            <a:noAutofit/>
          </a:bodyPr>
          <a:lstStyle/>
          <a:p>
            <a:r>
              <a:rPr lang="ru-RU" sz="3200" b="1" kern="1800" spc="-30" dirty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>РЕСУРСНЫЙ ЦЕНТР </a:t>
            </a:r>
            <a:r>
              <a:rPr lang="ru-RU" sz="3200" b="1" kern="1800" spc="-30" dirty="0" smtClean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/>
            </a:r>
            <a:br>
              <a:rPr lang="ru-RU" sz="3200" b="1" kern="1800" spc="-30" dirty="0" smtClean="0">
                <a:solidFill>
                  <a:srgbClr val="116348"/>
                </a:solidFill>
                <a:latin typeface="Arial Black" pitchFamily="34" charset="0"/>
                <a:ea typeface="Times New Roman"/>
              </a:rPr>
            </a:br>
            <a:r>
              <a:rPr lang="ru-RU" sz="2000" b="1" kern="1800" spc="-30" dirty="0" smtClean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>ПО СОПРОВОЖДЕНИЮ ЛЮДЕЙ С РАС </a:t>
            </a:r>
            <a:r>
              <a:rPr lang="ru-RU" sz="2000" b="1" kern="1800" spc="-30" dirty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>И </a:t>
            </a:r>
            <a:r>
              <a:rPr lang="ru-RU" sz="2000" b="1" kern="1800" spc="-30" dirty="0" smtClean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>ДРУГИМИ МЕНТАЛЬНЫМИ НАРУШЕНИЯМИ В </a:t>
            </a:r>
            <a:r>
              <a:rPr lang="ru-RU" sz="2000" b="1" kern="1800" spc="-30" dirty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>СФЕРЕ </a:t>
            </a:r>
            <a:r>
              <a:rPr lang="ru-RU" sz="2000" b="1" kern="1800" spc="-30" dirty="0" smtClean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>ФИЗИЧЕСКОЙ </a:t>
            </a:r>
            <a:r>
              <a:rPr lang="ru-RU" sz="2000" b="1" kern="1800" spc="-30" dirty="0">
                <a:solidFill>
                  <a:srgbClr val="116348"/>
                </a:solidFill>
                <a:latin typeface="Arial Black" pitchFamily="34" charset="0"/>
                <a:ea typeface="Times New Roman"/>
              </a:rPr>
              <a:t>КУЛЬТУРЫ И СПОРТА </a:t>
            </a:r>
            <a:endParaRPr lang="ru-RU" sz="2000" dirty="0">
              <a:solidFill>
                <a:srgbClr val="116348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9702"/>
            <a:ext cx="1962026" cy="135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470"/>
            <a:ext cx="10801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8709"/>
            <a:ext cx="1167255" cy="118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201CC6-806C-8243-A75F-E0C7FF968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15" b="47685" l="3583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4" t="18613" r="50332" b="53821"/>
          <a:stretch/>
        </p:blipFill>
        <p:spPr bwMode="auto">
          <a:xfrm>
            <a:off x="3347864" y="-27096"/>
            <a:ext cx="1080120" cy="115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7617"/>
            <a:ext cx="2985540" cy="67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5" y="1273"/>
            <a:ext cx="2054575" cy="115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7"/>
          <p:cNvSpPr/>
          <p:nvPr/>
        </p:nvSpPr>
        <p:spPr>
          <a:xfrm>
            <a:off x="3256198" y="378019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1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3" name="直接连接符 8"/>
          <p:cNvCxnSpPr/>
          <p:nvPr/>
        </p:nvCxnSpPr>
        <p:spPr>
          <a:xfrm>
            <a:off x="3857646" y="695690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4" name="标题 11"/>
          <p:cNvSpPr txBox="1">
            <a:spLocks/>
          </p:cNvSpPr>
          <p:nvPr/>
        </p:nvSpPr>
        <p:spPr>
          <a:xfrm>
            <a:off x="4913280" y="71321"/>
            <a:ext cx="4105943" cy="10571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Консультации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специалистов учреждений сферы физической культуры и спорта  по комплексному психолого-педагогическому сопровождению семей, имеющих в своем составе лиц с РАС и ДМН, в том числе с применением электронных дистанционных технологий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5" name="椭圆 13"/>
          <p:cNvSpPr/>
          <p:nvPr/>
        </p:nvSpPr>
        <p:spPr>
          <a:xfrm>
            <a:off x="3256199" y="1128431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2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14"/>
          <p:cNvCxnSpPr/>
          <p:nvPr/>
        </p:nvCxnSpPr>
        <p:spPr>
          <a:xfrm>
            <a:off x="3857648" y="1446102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7" name="标题 11"/>
          <p:cNvSpPr txBox="1">
            <a:spLocks/>
          </p:cNvSpPr>
          <p:nvPr/>
        </p:nvSpPr>
        <p:spPr>
          <a:xfrm>
            <a:off x="4913280" y="1267642"/>
            <a:ext cx="4105943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Формирование 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и </a:t>
            </a:r>
            <a:r>
              <a:rPr lang="ru-RU" altLang="zh-CN" sz="1200" dirty="0" smtClean="0">
                <a:latin typeface="+mn-lt"/>
                <a:ea typeface="微软雅黑" pitchFamily="34" charset="-122"/>
              </a:rPr>
              <a:t>реализация планов 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развивающей работы с обучающимися с учетом их индивидуально-психологических особенностей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8" name="椭圆 16"/>
          <p:cNvSpPr/>
          <p:nvPr/>
        </p:nvSpPr>
        <p:spPr>
          <a:xfrm>
            <a:off x="3256199" y="2005208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3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9" name="直接连接符 17"/>
          <p:cNvCxnSpPr/>
          <p:nvPr/>
        </p:nvCxnSpPr>
        <p:spPr>
          <a:xfrm>
            <a:off x="3857648" y="2305748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0" name="标题 11"/>
          <p:cNvSpPr txBox="1">
            <a:spLocks/>
          </p:cNvSpPr>
          <p:nvPr/>
        </p:nvSpPr>
        <p:spPr>
          <a:xfrm>
            <a:off x="4889833" y="1991895"/>
            <a:ext cx="4129390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Консультации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родителей </a:t>
            </a:r>
            <a:r>
              <a:rPr lang="ru-RU" altLang="zh-CN" sz="1200" dirty="0" smtClean="0">
                <a:latin typeface="+mn-lt"/>
                <a:ea typeface="微软雅黑" pitchFamily="34" charset="-122"/>
              </a:rPr>
              <a:t>и специалистов (законных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представителей) по вопросам обучения, реабилитации и воспитания детей, имеющих РАС и ДМН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1" name="椭圆 19"/>
          <p:cNvSpPr/>
          <p:nvPr/>
        </p:nvSpPr>
        <p:spPr>
          <a:xfrm>
            <a:off x="3258481" y="2872328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4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2" name="直接连接符 20"/>
          <p:cNvCxnSpPr/>
          <p:nvPr/>
        </p:nvCxnSpPr>
        <p:spPr>
          <a:xfrm>
            <a:off x="3881096" y="3147814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3" name="标题 11"/>
          <p:cNvSpPr txBox="1">
            <a:spLocks/>
          </p:cNvSpPr>
          <p:nvPr/>
        </p:nvSpPr>
        <p:spPr>
          <a:xfrm>
            <a:off x="4930554" y="2849393"/>
            <a:ext cx="4105942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Осуществление мониторинга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психоэмоционального состояния занимающихся по дополнительным общеразвивающим программам в сфере физической культуры и спорта;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3243340" y="3744226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5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5" name="直接连接符 23"/>
          <p:cNvCxnSpPr/>
          <p:nvPr/>
        </p:nvCxnSpPr>
        <p:spPr>
          <a:xfrm>
            <a:off x="3881095" y="4004732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6" name="标题 11"/>
          <p:cNvSpPr txBox="1">
            <a:spLocks/>
          </p:cNvSpPr>
          <p:nvPr/>
        </p:nvSpPr>
        <p:spPr>
          <a:xfrm>
            <a:off x="4896009" y="3727188"/>
            <a:ext cx="4140487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Организация мастер-классов, тренингов, </a:t>
            </a:r>
            <a:r>
              <a:rPr lang="ru-RU" altLang="zh-CN" sz="1200" dirty="0" err="1" smtClean="0">
                <a:latin typeface="+mn-lt"/>
                <a:ea typeface="微软雅黑" pitchFamily="34" charset="-122"/>
              </a:rPr>
              <a:t>вебинаров</a:t>
            </a:r>
            <a:r>
              <a:rPr lang="ru-RU" altLang="zh-CN" sz="1200" dirty="0" smtClean="0">
                <a:latin typeface="+mn-lt"/>
                <a:ea typeface="微软雅黑" pitchFamily="34" charset="-122"/>
              </a:rPr>
              <a:t>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для профильных специалистов, родителей, представителей иных сфер, участвующих в реализации Проекта «Ментальное здоровья». </a:t>
            </a:r>
            <a:endParaRPr kumimoji="0" lang="ru-RU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  <p:sp>
        <p:nvSpPr>
          <p:cNvPr id="19" name="椭圆 6"/>
          <p:cNvSpPr/>
          <p:nvPr/>
        </p:nvSpPr>
        <p:spPr>
          <a:xfrm>
            <a:off x="145598" y="883434"/>
            <a:ext cx="2589974" cy="2589974"/>
          </a:xfrm>
          <a:prstGeom prst="ellipse">
            <a:avLst/>
          </a:prstGeom>
          <a:solidFill>
            <a:srgbClr val="1163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0" name="椭圆 10"/>
          <p:cNvSpPr/>
          <p:nvPr/>
        </p:nvSpPr>
        <p:spPr>
          <a:xfrm>
            <a:off x="179512" y="227936"/>
            <a:ext cx="2589974" cy="1218329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21" name="Picture 2" descr="C:\Users\1\Desktop\m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5" y="1514965"/>
            <a:ext cx="1784069" cy="1784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3"/>
          <p:cNvGrpSpPr/>
          <p:nvPr/>
        </p:nvGrpSpPr>
        <p:grpSpPr>
          <a:xfrm>
            <a:off x="120856" y="560214"/>
            <a:ext cx="2707285" cy="470947"/>
            <a:chOff x="3343511" y="1739094"/>
            <a:chExt cx="552628" cy="552628"/>
          </a:xfrm>
        </p:grpSpPr>
        <p:sp>
          <p:nvSpPr>
            <p:cNvPr id="23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26" name="标题 11"/>
          <p:cNvSpPr txBox="1">
            <a:spLocks/>
          </p:cNvSpPr>
          <p:nvPr/>
        </p:nvSpPr>
        <p:spPr>
          <a:xfrm>
            <a:off x="477205" y="653589"/>
            <a:ext cx="211190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b="1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</a:rPr>
              <a:t>Педагог-психолог</a:t>
            </a:r>
            <a:endParaRPr lang="zh-CN" altLang="en-US" sz="1400" b="1" dirty="0">
              <a:solidFill>
                <a:srgbClr val="40937D"/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椭圆 10"/>
          <p:cNvSpPr/>
          <p:nvPr/>
        </p:nvSpPr>
        <p:spPr>
          <a:xfrm>
            <a:off x="203700" y="3115497"/>
            <a:ext cx="2589974" cy="1047800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8" name="组合 23"/>
          <p:cNvGrpSpPr/>
          <p:nvPr/>
        </p:nvGrpSpPr>
        <p:grpSpPr>
          <a:xfrm>
            <a:off x="155451" y="3403923"/>
            <a:ext cx="2707285" cy="470947"/>
            <a:chOff x="3343511" y="1739094"/>
            <a:chExt cx="552628" cy="552628"/>
          </a:xfrm>
        </p:grpSpPr>
        <p:sp>
          <p:nvSpPr>
            <p:cNvPr id="29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32" name="标题 11"/>
          <p:cNvSpPr txBox="1">
            <a:spLocks/>
          </p:cNvSpPr>
          <p:nvPr/>
        </p:nvSpPr>
        <p:spPr>
          <a:xfrm>
            <a:off x="453142" y="3506357"/>
            <a:ext cx="211190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b="1" dirty="0" smtClean="0">
                <a:solidFill>
                  <a:srgbClr val="40937D"/>
                </a:solidFill>
                <a:latin typeface="+mn-lt"/>
                <a:ea typeface="微软雅黑" panose="020B0503020204020204" pitchFamily="34" charset="-122"/>
              </a:rPr>
              <a:t>контакты</a:t>
            </a:r>
            <a:endParaRPr lang="zh-CN" altLang="en-US" sz="1400" b="1" dirty="0">
              <a:solidFill>
                <a:srgbClr val="40937D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9287" y="4163297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+79274321257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5175" y="466787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volder1968@mail.ru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5" y="4584739"/>
            <a:ext cx="449559" cy="46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8" descr="Иконка телефон серая (179 фото) » ФОНОВАЯ ГАЛЕРЕЯ КАТЕРИНЫ АСКВИ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7" y="4042181"/>
            <a:ext cx="487908" cy="4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3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7"/>
          <p:cNvSpPr/>
          <p:nvPr/>
        </p:nvSpPr>
        <p:spPr>
          <a:xfrm>
            <a:off x="3256198" y="378019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1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3" name="直接连接符 8"/>
          <p:cNvCxnSpPr/>
          <p:nvPr/>
        </p:nvCxnSpPr>
        <p:spPr>
          <a:xfrm>
            <a:off x="3857646" y="695690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4" name="标题 11"/>
          <p:cNvSpPr txBox="1">
            <a:spLocks/>
          </p:cNvSpPr>
          <p:nvPr/>
        </p:nvSpPr>
        <p:spPr>
          <a:xfrm>
            <a:off x="4918830" y="200953"/>
            <a:ext cx="4105943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Разработка дополнительных общеразвивающих программ, методических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и </a:t>
            </a:r>
            <a:r>
              <a:rPr lang="ru-RU" altLang="zh-CN" sz="1200" dirty="0" smtClean="0">
                <a:latin typeface="+mn-lt"/>
                <a:ea typeface="微软雅黑" pitchFamily="34" charset="-122"/>
              </a:rPr>
              <a:t>информационных материалов .для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специалистов, родителей, обучающихся с РАС и ДМН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5" name="椭圆 13"/>
          <p:cNvSpPr/>
          <p:nvPr/>
        </p:nvSpPr>
        <p:spPr>
          <a:xfrm>
            <a:off x="3256199" y="1128431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2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14"/>
          <p:cNvCxnSpPr/>
          <p:nvPr/>
        </p:nvCxnSpPr>
        <p:spPr>
          <a:xfrm>
            <a:off x="3857648" y="1446102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7" name="标题 11"/>
          <p:cNvSpPr txBox="1">
            <a:spLocks/>
          </p:cNvSpPr>
          <p:nvPr/>
        </p:nvSpPr>
        <p:spPr>
          <a:xfrm>
            <a:off x="4930553" y="1031161"/>
            <a:ext cx="4105943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zh-CN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</a:endParaRPr>
          </a:p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Анализ и контроль деятельности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групп, </a:t>
            </a:r>
            <a:r>
              <a:rPr lang="ru-RU" altLang="zh-CN" sz="1200" dirty="0" smtClean="0">
                <a:latin typeface="+mn-lt"/>
                <a:ea typeface="微软雅黑" pitchFamily="34" charset="-122"/>
              </a:rPr>
              <a:t>занимающихся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по дополнительным общеразвивающим программам в области физической культуры и спорта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8" name="椭圆 16"/>
          <p:cNvSpPr/>
          <p:nvPr/>
        </p:nvSpPr>
        <p:spPr>
          <a:xfrm>
            <a:off x="3256199" y="2005208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3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9" name="直接连接符 17"/>
          <p:cNvCxnSpPr/>
          <p:nvPr/>
        </p:nvCxnSpPr>
        <p:spPr>
          <a:xfrm>
            <a:off x="3857648" y="2305748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0" name="标题 11"/>
          <p:cNvSpPr txBox="1">
            <a:spLocks/>
          </p:cNvSpPr>
          <p:nvPr/>
        </p:nvSpPr>
        <p:spPr>
          <a:xfrm>
            <a:off x="4907107" y="2082326"/>
            <a:ext cx="4129390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Мониторинг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и анализ эффективности деятельности физкультурно-спортивных организаций по предоставлению услуг лицам с РАС и ДМН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1" name="椭圆 19"/>
          <p:cNvSpPr/>
          <p:nvPr/>
        </p:nvSpPr>
        <p:spPr>
          <a:xfrm>
            <a:off x="3258481" y="2872328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4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2" name="直接连接符 20"/>
          <p:cNvCxnSpPr/>
          <p:nvPr/>
        </p:nvCxnSpPr>
        <p:spPr>
          <a:xfrm>
            <a:off x="3881096" y="3147814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3" name="标题 11"/>
          <p:cNvSpPr txBox="1">
            <a:spLocks/>
          </p:cNvSpPr>
          <p:nvPr/>
        </p:nvSpPr>
        <p:spPr>
          <a:xfrm>
            <a:off x="4930555" y="2842602"/>
            <a:ext cx="4105942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Консультации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педагогов и специалистов по вопросам реализации дополнительных общеразвивающих программ в области физической культуры и спорта для лиц с РАС и ДМН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3243340" y="3744226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5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5" name="直接连接符 23"/>
          <p:cNvCxnSpPr/>
          <p:nvPr/>
        </p:nvCxnSpPr>
        <p:spPr>
          <a:xfrm>
            <a:off x="3881095" y="4004732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6" name="标题 11"/>
          <p:cNvSpPr txBox="1">
            <a:spLocks/>
          </p:cNvSpPr>
          <p:nvPr/>
        </p:nvSpPr>
        <p:spPr>
          <a:xfrm>
            <a:off x="4896009" y="3814986"/>
            <a:ext cx="4140487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ts val="1500"/>
              </a:lnSpc>
              <a:buClrTx/>
              <a:defRPr/>
            </a:pPr>
            <a:r>
              <a:rPr lang="ru-RU" altLang="zh-CN" sz="1200" dirty="0" smtClean="0">
                <a:latin typeface="+mn-lt"/>
                <a:ea typeface="微软雅黑" pitchFamily="34" charset="-122"/>
              </a:rPr>
              <a:t>Реализация мероприятий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и </a:t>
            </a:r>
            <a:r>
              <a:rPr lang="ru-RU" altLang="zh-CN" sz="1200" dirty="0" smtClean="0">
                <a:latin typeface="+mn-lt"/>
                <a:ea typeface="微软雅黑" pitchFamily="34" charset="-122"/>
              </a:rPr>
              <a:t>проектов, направленных </a:t>
            </a:r>
            <a:r>
              <a:rPr lang="ru-RU" altLang="zh-CN" sz="1200" dirty="0">
                <a:latin typeface="+mn-lt"/>
                <a:ea typeface="微软雅黑" pitchFamily="34" charset="-122"/>
              </a:rPr>
              <a:t>на формирование в обществе толерантного отношения к лицам с РАС и ДМН, их адаптацию к жизни в обществе</a:t>
            </a:r>
            <a:endParaRPr kumimoji="0" lang="ru-RU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  <p:sp>
        <p:nvSpPr>
          <p:cNvPr id="19" name="椭圆 6"/>
          <p:cNvSpPr/>
          <p:nvPr/>
        </p:nvSpPr>
        <p:spPr>
          <a:xfrm>
            <a:off x="145598" y="883434"/>
            <a:ext cx="2589974" cy="2589974"/>
          </a:xfrm>
          <a:prstGeom prst="ellipse">
            <a:avLst/>
          </a:prstGeom>
          <a:solidFill>
            <a:srgbClr val="1163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0" name="椭圆 10"/>
          <p:cNvSpPr/>
          <p:nvPr/>
        </p:nvSpPr>
        <p:spPr>
          <a:xfrm>
            <a:off x="179512" y="227936"/>
            <a:ext cx="2589974" cy="1218329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120856" y="560214"/>
            <a:ext cx="2707285" cy="470947"/>
            <a:chOff x="3343511" y="1739094"/>
            <a:chExt cx="552628" cy="552628"/>
          </a:xfrm>
        </p:grpSpPr>
        <p:sp>
          <p:nvSpPr>
            <p:cNvPr id="23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26" name="标题 11"/>
          <p:cNvSpPr txBox="1">
            <a:spLocks/>
          </p:cNvSpPr>
          <p:nvPr/>
        </p:nvSpPr>
        <p:spPr>
          <a:xfrm>
            <a:off x="477205" y="612077"/>
            <a:ext cx="211190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b="1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</a:rPr>
              <a:t>Методисты</a:t>
            </a:r>
            <a:endParaRPr lang="zh-CN" altLang="en-US" sz="1400" b="1" dirty="0">
              <a:solidFill>
                <a:srgbClr val="40937D"/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椭圆 10"/>
          <p:cNvSpPr/>
          <p:nvPr/>
        </p:nvSpPr>
        <p:spPr>
          <a:xfrm>
            <a:off x="203700" y="3115497"/>
            <a:ext cx="2589974" cy="1047800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8" name="组合 23"/>
          <p:cNvGrpSpPr/>
          <p:nvPr/>
        </p:nvGrpSpPr>
        <p:grpSpPr>
          <a:xfrm>
            <a:off x="155451" y="3403923"/>
            <a:ext cx="2707285" cy="470947"/>
            <a:chOff x="3343511" y="1739094"/>
            <a:chExt cx="552628" cy="552628"/>
          </a:xfrm>
        </p:grpSpPr>
        <p:sp>
          <p:nvSpPr>
            <p:cNvPr id="29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32" name="标题 11"/>
          <p:cNvSpPr txBox="1">
            <a:spLocks/>
          </p:cNvSpPr>
          <p:nvPr/>
        </p:nvSpPr>
        <p:spPr>
          <a:xfrm>
            <a:off x="453142" y="3506357"/>
            <a:ext cx="211190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b="1" dirty="0" smtClean="0">
                <a:solidFill>
                  <a:srgbClr val="40937D"/>
                </a:solidFill>
                <a:latin typeface="+mn-lt"/>
                <a:ea typeface="微软雅黑" panose="020B0503020204020204" pitchFamily="34" charset="-122"/>
              </a:rPr>
              <a:t>контакты</a:t>
            </a:r>
            <a:endParaRPr lang="zh-CN" altLang="en-US" sz="1400" b="1" dirty="0">
              <a:solidFill>
                <a:srgbClr val="40937D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9286" y="415699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+79824993625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8" descr="Иконка телефон серая (179 фото) » ФОНОВАЯ ГАЛЕРЕЯ КАТЕРИНЫ АСКВ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7" y="4042181"/>
            <a:ext cx="487908" cy="4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Z:\Фотографии\2022\КАФЕДРА АФК\для сайта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" y="1387304"/>
            <a:ext cx="1372163" cy="18295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5" y="4584739"/>
            <a:ext cx="449559" cy="46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91708" y="4664825"/>
            <a:ext cx="2526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shaimiewa.albina@yandex.ru</a:t>
            </a:r>
            <a:endParaRPr lang="ru-RU" dirty="0"/>
          </a:p>
        </p:txBody>
      </p:sp>
      <p:pic>
        <p:nvPicPr>
          <p:cNvPr id="1026" name="Picture 2" descr="C:\Users\BurcevaEV\Desktop\БУРЦЕВА ЕВГЕНИЯ\МЕНТАЛЬНОЕ ЗДОРОВЬЕ 2023\МАТЕРИАЛ МИНСПОРТ\IMG_9494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34" y="1308504"/>
            <a:ext cx="1441165" cy="18857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67555" y="267494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КОМАНДА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РЕСУРСНОГО ЦЕНТРА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220" name="Picture 4" descr="Z:\Фотографии\2022\КАФЕДРА АФК\для сайта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4" y="915566"/>
            <a:ext cx="1622580" cy="21634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68;p43"/>
          <p:cNvSpPr/>
          <p:nvPr/>
        </p:nvSpPr>
        <p:spPr>
          <a:xfrm>
            <a:off x="3421819" y="3124203"/>
            <a:ext cx="2012331" cy="42499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200">
              <a:latin typeface="+mn-lt"/>
            </a:endParaRPr>
          </a:p>
        </p:txBody>
      </p:sp>
      <p:sp>
        <p:nvSpPr>
          <p:cNvPr id="15" name="Google Shape;368;p43"/>
          <p:cNvSpPr/>
          <p:nvPr/>
        </p:nvSpPr>
        <p:spPr>
          <a:xfrm>
            <a:off x="251520" y="3103107"/>
            <a:ext cx="2592288" cy="42499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200">
              <a:latin typeface="+mn-lt"/>
            </a:endParaRPr>
          </a:p>
        </p:txBody>
      </p:sp>
      <p:sp>
        <p:nvSpPr>
          <p:cNvPr id="16" name="Google Shape;369;p43"/>
          <p:cNvSpPr txBox="1">
            <a:spLocks/>
          </p:cNvSpPr>
          <p:nvPr/>
        </p:nvSpPr>
        <p:spPr>
          <a:xfrm>
            <a:off x="645164" y="3154221"/>
            <a:ext cx="2054628" cy="538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>
              <a:buClr>
                <a:srgbClr val="164A4A"/>
              </a:buClr>
            </a:pPr>
            <a:r>
              <a:rPr lang="ru-RU" sz="1400" b="1" dirty="0" smtClean="0">
                <a:solidFill>
                  <a:srgbClr val="2E3338"/>
                </a:solidFill>
                <a:latin typeface="+mn-lt"/>
              </a:rPr>
              <a:t>Альбина Шаймиева</a:t>
            </a:r>
            <a:endParaRPr lang="ru-RU" sz="1400" b="1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451" y="3692518"/>
            <a:ext cx="2626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Методист Центра. Инновационные </a:t>
            </a:r>
            <a:r>
              <a:rPr lang="ru-RU" dirty="0">
                <a:solidFill>
                  <a:srgbClr val="2E3338"/>
                </a:solidFill>
                <a:latin typeface="+mn-lt"/>
              </a:rPr>
              <a:t>социально-оздоровительные </a:t>
            </a:r>
            <a:r>
              <a:rPr lang="ru-RU" dirty="0" smtClean="0">
                <a:solidFill>
                  <a:srgbClr val="2E3338"/>
                </a:solidFill>
                <a:latin typeface="+mn-lt"/>
              </a:rPr>
              <a:t>практики. Тренер по танцевальному спорту.</a:t>
            </a:r>
            <a:endParaRPr lang="ru-RU" dirty="0">
              <a:solidFill>
                <a:srgbClr val="2E3338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15388"/>
            <a:ext cx="1872208" cy="244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oogle Shape;369;p43"/>
          <p:cNvSpPr txBox="1">
            <a:spLocks/>
          </p:cNvSpPr>
          <p:nvPr/>
        </p:nvSpPr>
        <p:spPr>
          <a:xfrm>
            <a:off x="3559667" y="3181743"/>
            <a:ext cx="1736634" cy="27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>
              <a:buClr>
                <a:srgbClr val="164A4A"/>
              </a:buClr>
            </a:pPr>
            <a:r>
              <a:rPr lang="ru-RU" sz="1400" b="1" dirty="0" smtClean="0">
                <a:solidFill>
                  <a:srgbClr val="2E3338"/>
                </a:solidFill>
                <a:latin typeface="+mn-lt"/>
              </a:rPr>
              <a:t>Ксения Воронцова</a:t>
            </a:r>
            <a:endParaRPr lang="ru-RU" sz="1400" b="1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9444" y="3692519"/>
            <a:ext cx="2525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Методист Центра. Тренер по </a:t>
            </a:r>
            <a:r>
              <a:rPr lang="ru-RU" dirty="0" err="1" smtClean="0">
                <a:solidFill>
                  <a:srgbClr val="2E3338"/>
                </a:solidFill>
                <a:latin typeface="+mn-lt"/>
              </a:rPr>
              <a:t>нейродвигательной</a:t>
            </a:r>
            <a:r>
              <a:rPr lang="ru-RU" dirty="0" smtClean="0">
                <a:solidFill>
                  <a:srgbClr val="2E3338"/>
                </a:solidFill>
                <a:latin typeface="+mn-lt"/>
              </a:rPr>
              <a:t> гимнастике</a:t>
            </a:r>
            <a:endParaRPr lang="ru-RU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23" name="Google Shape;368;p43"/>
          <p:cNvSpPr/>
          <p:nvPr/>
        </p:nvSpPr>
        <p:spPr>
          <a:xfrm>
            <a:off x="6156176" y="3108067"/>
            <a:ext cx="2592288" cy="42499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200">
              <a:latin typeface="+mn-lt"/>
            </a:endParaRPr>
          </a:p>
        </p:txBody>
      </p:sp>
      <p:sp>
        <p:nvSpPr>
          <p:cNvPr id="24" name="Google Shape;369;p43"/>
          <p:cNvSpPr txBox="1">
            <a:spLocks/>
          </p:cNvSpPr>
          <p:nvPr/>
        </p:nvSpPr>
        <p:spPr>
          <a:xfrm>
            <a:off x="6584003" y="3181743"/>
            <a:ext cx="1736634" cy="27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lvl="0">
              <a:buClr>
                <a:srgbClr val="164A4A"/>
              </a:buClr>
              <a:buSzTx/>
            </a:pPr>
            <a:r>
              <a:rPr lang="ru-RU" sz="1400" b="1" dirty="0" smtClean="0">
                <a:solidFill>
                  <a:srgbClr val="2E3338"/>
                </a:solidFill>
                <a:latin typeface="Arial"/>
                <a:cs typeface="Arial"/>
                <a:sym typeface="Arial"/>
              </a:rPr>
              <a:t>Никита </a:t>
            </a:r>
            <a:r>
              <a:rPr lang="ru-RU" sz="1400" b="1" dirty="0" err="1" smtClean="0">
                <a:solidFill>
                  <a:srgbClr val="2E3338"/>
                </a:solidFill>
                <a:latin typeface="+mn-lt"/>
              </a:rPr>
              <a:t>Цухлов</a:t>
            </a:r>
            <a:endParaRPr lang="ru-RU" sz="1400" b="1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72200" y="3692518"/>
            <a:ext cx="27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Информационная поддержка страницы сайта. </a:t>
            </a:r>
          </a:p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Тренер по инклюзивному </a:t>
            </a:r>
            <a:r>
              <a:rPr lang="ru-RU" dirty="0" err="1" smtClean="0">
                <a:solidFill>
                  <a:srgbClr val="2E3338"/>
                </a:solidFill>
                <a:latin typeface="+mn-lt"/>
              </a:rPr>
              <a:t>фиджитал</a:t>
            </a:r>
            <a:r>
              <a:rPr lang="ru-RU" dirty="0" smtClean="0">
                <a:solidFill>
                  <a:srgbClr val="2E3338"/>
                </a:solidFill>
                <a:latin typeface="+mn-lt"/>
              </a:rPr>
              <a:t> футболу</a:t>
            </a:r>
            <a:endParaRPr lang="ru-RU" dirty="0">
              <a:solidFill>
                <a:srgbClr val="2E3338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15388"/>
            <a:ext cx="1482630" cy="24743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9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68;p43"/>
          <p:cNvSpPr/>
          <p:nvPr/>
        </p:nvSpPr>
        <p:spPr>
          <a:xfrm>
            <a:off x="549163" y="3010471"/>
            <a:ext cx="2116425" cy="4320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200">
              <a:latin typeface="+mn-lt"/>
            </a:endParaRPr>
          </a:p>
        </p:txBody>
      </p:sp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593568" y="238012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КОМАНДА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РЕСУРСНОГО ЦЕНТРА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218" name="Picture 2" descr="Z:\Фотографии\2022\КАФЕДРА АФК\для сайта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5" y="677337"/>
            <a:ext cx="1665196" cy="22202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Фотографии\2022\КАФЕДРА АФК\для сайта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94" y="644856"/>
            <a:ext cx="1726404" cy="2301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68;p43"/>
          <p:cNvSpPr/>
          <p:nvPr/>
        </p:nvSpPr>
        <p:spPr>
          <a:xfrm>
            <a:off x="3535694" y="2983729"/>
            <a:ext cx="2116425" cy="4320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200">
              <a:latin typeface="+mn-lt"/>
            </a:endParaRPr>
          </a:p>
        </p:txBody>
      </p:sp>
      <p:sp>
        <p:nvSpPr>
          <p:cNvPr id="7" name="Google Shape;369;p43"/>
          <p:cNvSpPr txBox="1">
            <a:spLocks/>
          </p:cNvSpPr>
          <p:nvPr/>
        </p:nvSpPr>
        <p:spPr>
          <a:xfrm>
            <a:off x="3391719" y="3061436"/>
            <a:ext cx="2274275" cy="39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>
              <a:buClr>
                <a:srgbClr val="164A4A"/>
              </a:buClr>
            </a:pPr>
            <a:r>
              <a:rPr lang="ru-RU" sz="1400" b="1" dirty="0" smtClean="0">
                <a:solidFill>
                  <a:srgbClr val="2E3338"/>
                </a:solidFill>
                <a:latin typeface="+mn-lt"/>
              </a:rPr>
              <a:t>Евгений Герасимов</a:t>
            </a:r>
            <a:endParaRPr lang="ru-RU" sz="1400" b="1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8" name="Google Shape;368;p43"/>
          <p:cNvSpPr/>
          <p:nvPr/>
        </p:nvSpPr>
        <p:spPr>
          <a:xfrm>
            <a:off x="6156176" y="2978857"/>
            <a:ext cx="2097496" cy="42499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200">
              <a:latin typeface="+mn-lt"/>
            </a:endParaRPr>
          </a:p>
        </p:txBody>
      </p:sp>
      <p:sp>
        <p:nvSpPr>
          <p:cNvPr id="9" name="Google Shape;369;p43"/>
          <p:cNvSpPr txBox="1">
            <a:spLocks/>
          </p:cNvSpPr>
          <p:nvPr/>
        </p:nvSpPr>
        <p:spPr>
          <a:xfrm>
            <a:off x="667014" y="3089429"/>
            <a:ext cx="1873680" cy="49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>
              <a:buClr>
                <a:srgbClr val="164A4A"/>
              </a:buClr>
            </a:pPr>
            <a:r>
              <a:rPr lang="ru-RU" sz="1400" b="1" dirty="0" err="1" smtClean="0">
                <a:solidFill>
                  <a:srgbClr val="2E3338"/>
                </a:solidFill>
                <a:latin typeface="+mn-lt"/>
              </a:rPr>
              <a:t>Сария</a:t>
            </a:r>
            <a:r>
              <a:rPr lang="ru-RU" sz="1400" b="1" dirty="0">
                <a:solidFill>
                  <a:srgbClr val="2E3338"/>
                </a:solidFill>
                <a:latin typeface="+mn-lt"/>
              </a:rPr>
              <a:t> </a:t>
            </a:r>
            <a:r>
              <a:rPr lang="ru-RU" sz="1400" b="1" dirty="0" smtClean="0">
                <a:solidFill>
                  <a:srgbClr val="2E3338"/>
                </a:solidFill>
                <a:latin typeface="+mn-lt"/>
              </a:rPr>
              <a:t>Хасанова</a:t>
            </a:r>
            <a:endParaRPr lang="ru-RU" sz="1400" b="1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11" name="Google Shape;369;p43"/>
          <p:cNvSpPr txBox="1">
            <a:spLocks/>
          </p:cNvSpPr>
          <p:nvPr/>
        </p:nvSpPr>
        <p:spPr>
          <a:xfrm>
            <a:off x="6156176" y="3052533"/>
            <a:ext cx="2232247" cy="27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>
              <a:buClr>
                <a:srgbClr val="164A4A"/>
              </a:buClr>
            </a:pPr>
            <a:r>
              <a:rPr lang="ru-RU" sz="1400" b="1" dirty="0" err="1" smtClean="0">
                <a:solidFill>
                  <a:srgbClr val="2E3338"/>
                </a:solidFill>
                <a:latin typeface="+mn-lt"/>
              </a:rPr>
              <a:t>Алсу</a:t>
            </a:r>
            <a:r>
              <a:rPr lang="ru-RU" sz="1400" b="1" dirty="0" smtClean="0">
                <a:solidFill>
                  <a:srgbClr val="2E3338"/>
                </a:solidFill>
                <a:latin typeface="+mn-lt"/>
              </a:rPr>
              <a:t> </a:t>
            </a:r>
            <a:r>
              <a:rPr lang="ru-RU" sz="1400" b="1" dirty="0" err="1" smtClean="0">
                <a:solidFill>
                  <a:srgbClr val="2E3338"/>
                </a:solidFill>
                <a:latin typeface="+mn-lt"/>
              </a:rPr>
              <a:t>Гирфанова</a:t>
            </a:r>
            <a:endParaRPr lang="ru-RU" sz="1400" b="1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5693" y="3568827"/>
            <a:ext cx="24831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Инновационные социально-спортивные практики. </a:t>
            </a:r>
          </a:p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Тренер по </a:t>
            </a:r>
            <a:r>
              <a:rPr lang="ru-RU" dirty="0" err="1" smtClean="0">
                <a:solidFill>
                  <a:srgbClr val="2E3338"/>
                </a:solidFill>
                <a:latin typeface="+mn-lt"/>
              </a:rPr>
              <a:t>флорболу</a:t>
            </a:r>
            <a:r>
              <a:rPr lang="ru-RU" dirty="0" smtClean="0">
                <a:solidFill>
                  <a:srgbClr val="2E3338"/>
                </a:solidFill>
                <a:latin typeface="+mn-lt"/>
              </a:rPr>
              <a:t>, адаптивному хоккею</a:t>
            </a:r>
            <a:endParaRPr lang="ru-RU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3575027"/>
            <a:ext cx="2126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Работа с волонтерами.</a:t>
            </a:r>
          </a:p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Специалист по программе «Молодые атлеты»</a:t>
            </a:r>
            <a:endParaRPr lang="ru-RU" dirty="0">
              <a:solidFill>
                <a:srgbClr val="2E3338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176" y="3568827"/>
            <a:ext cx="2532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E3338"/>
                </a:solidFill>
                <a:latin typeface="+mn-lt"/>
              </a:rPr>
              <a:t>Работа с волонтерами. Тренер по адаптивной гимнастике</a:t>
            </a:r>
            <a:endParaRPr lang="ru-RU" dirty="0">
              <a:solidFill>
                <a:srgbClr val="2E3338"/>
              </a:solidFill>
              <a:latin typeface="+mn-lt"/>
            </a:endParaRPr>
          </a:p>
        </p:txBody>
      </p:sp>
      <p:pic>
        <p:nvPicPr>
          <p:cNvPr id="3074" name="Picture 2" descr="C:\Users\BurcevaEV\Desktop\БУРЦЕВА ЕВГЕНИЯ\МЕНТАЛЬНОЕ ЗДОРОВЬЕ 2023\МАТЕРИАЛ МИНСПОРТ\girfano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611951"/>
            <a:ext cx="1733843" cy="23117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19" y="209887"/>
            <a:ext cx="1366441" cy="18219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7" name="Google Shape;367;p43"/>
          <p:cNvSpPr/>
          <p:nvPr/>
        </p:nvSpPr>
        <p:spPr>
          <a:xfrm>
            <a:off x="2840840" y="1821278"/>
            <a:ext cx="2664295" cy="3254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8" name="Google Shape;368;p43"/>
          <p:cNvSpPr/>
          <p:nvPr/>
        </p:nvSpPr>
        <p:spPr>
          <a:xfrm>
            <a:off x="110371" y="1821278"/>
            <a:ext cx="2377641" cy="3254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9" name="Google Shape;369;p43"/>
          <p:cNvSpPr txBox="1">
            <a:spLocks noGrp="1"/>
          </p:cNvSpPr>
          <p:nvPr>
            <p:ph type="title"/>
          </p:nvPr>
        </p:nvSpPr>
        <p:spPr>
          <a:xfrm>
            <a:off x="468605" y="1917628"/>
            <a:ext cx="1730314" cy="3139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400" dirty="0" err="1" smtClean="0">
                <a:solidFill>
                  <a:schemeClr val="tx1"/>
                </a:solidFill>
                <a:latin typeface="Arial Black" pitchFamily="34" charset="0"/>
              </a:rPr>
              <a:t>Фируза</a:t>
            </a:r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 Зотова</a:t>
            </a:r>
            <a:endParaRPr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73" name="Google Shape;373;p43"/>
          <p:cNvSpPr txBox="1">
            <a:spLocks noGrp="1"/>
          </p:cNvSpPr>
          <p:nvPr>
            <p:ph type="title" idx="4"/>
          </p:nvPr>
        </p:nvSpPr>
        <p:spPr>
          <a:xfrm>
            <a:off x="2963177" y="1885318"/>
            <a:ext cx="2473667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Светлана Максимова</a:t>
            </a:r>
            <a:endParaRPr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Google Shape;360;p42"/>
          <p:cNvSpPr txBox="1">
            <a:spLocks/>
          </p:cNvSpPr>
          <p:nvPr/>
        </p:nvSpPr>
        <p:spPr>
          <a:xfrm>
            <a:off x="2123728" y="14992"/>
            <a:ext cx="6548484" cy="36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>
              <a:buClr>
                <a:srgbClr val="164A4A"/>
              </a:buClr>
            </a:pPr>
            <a:r>
              <a:rPr lang="ru-RU" sz="2000" b="1" dirty="0" smtClean="0">
                <a:solidFill>
                  <a:srgbClr val="3F4853">
                    <a:lumMod val="75000"/>
                  </a:srgbClr>
                </a:solidFill>
                <a:latin typeface="Arial Black" pitchFamily="34" charset="0"/>
              </a:rPr>
              <a:t>ЭКСПЕРТЫ РЕСУРСНОГО ЦЕНТРА</a:t>
            </a:r>
            <a:endParaRPr lang="ru-RU" sz="2000" b="1" dirty="0">
              <a:solidFill>
                <a:srgbClr val="3F4853">
                  <a:lumMod val="75000"/>
                </a:srgbClr>
              </a:solidFill>
              <a:latin typeface="Arial Black" pitchFamily="34" charset="0"/>
            </a:endParaRPr>
          </a:p>
        </p:txBody>
      </p:sp>
      <p:pic>
        <p:nvPicPr>
          <p:cNvPr id="4099" name="Picture 3" descr="Z:\Фотографии\2022\КАФЕДРА ТиМФК\для сайта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3" y="195744"/>
            <a:ext cx="1435343" cy="17564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68;p43"/>
          <p:cNvSpPr/>
          <p:nvPr/>
        </p:nvSpPr>
        <p:spPr>
          <a:xfrm>
            <a:off x="5891994" y="1824627"/>
            <a:ext cx="2403996" cy="3254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370;p43"/>
          <p:cNvSpPr txBox="1">
            <a:spLocks noGrp="1"/>
          </p:cNvSpPr>
          <p:nvPr>
            <p:ph type="subTitle" idx="1"/>
          </p:nvPr>
        </p:nvSpPr>
        <p:spPr>
          <a:xfrm>
            <a:off x="6012160" y="2150123"/>
            <a:ext cx="2880320" cy="351065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400" b="1" dirty="0" smtClean="0">
                <a:latin typeface="+mn-lt"/>
              </a:rPr>
              <a:t>Психологическое консультирование и поддержка</a:t>
            </a:r>
            <a:endParaRPr sz="1400" b="1" dirty="0">
              <a:latin typeface="+mn-lt"/>
            </a:endParaRPr>
          </a:p>
        </p:txBody>
      </p:sp>
      <p:sp>
        <p:nvSpPr>
          <p:cNvPr id="17" name="Google Shape;369;p43"/>
          <p:cNvSpPr txBox="1">
            <a:spLocks noGrp="1"/>
          </p:cNvSpPr>
          <p:nvPr>
            <p:ph type="title"/>
          </p:nvPr>
        </p:nvSpPr>
        <p:spPr>
          <a:xfrm>
            <a:off x="6193892" y="1918865"/>
            <a:ext cx="18002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Мария </a:t>
            </a:r>
            <a:r>
              <a:rPr lang="ru-RU" sz="1400" dirty="0" err="1" smtClean="0">
                <a:solidFill>
                  <a:schemeClr val="tx1"/>
                </a:solidFill>
                <a:latin typeface="Arial Black" pitchFamily="34" charset="0"/>
              </a:rPr>
              <a:t>Ракова</a:t>
            </a:r>
            <a:endParaRPr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9"/>
          <a:stretch/>
        </p:blipFill>
        <p:spPr bwMode="auto">
          <a:xfrm>
            <a:off x="3383159" y="195486"/>
            <a:ext cx="1493914" cy="1788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直接连接符 31"/>
          <p:cNvCxnSpPr/>
          <p:nvPr/>
        </p:nvCxnSpPr>
        <p:spPr>
          <a:xfrm>
            <a:off x="251520" y="2499742"/>
            <a:ext cx="0" cy="2080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标题 11"/>
          <p:cNvSpPr txBox="1">
            <a:spLocks/>
          </p:cNvSpPr>
          <p:nvPr/>
        </p:nvSpPr>
        <p:spPr>
          <a:xfrm>
            <a:off x="338688" y="2715766"/>
            <a:ext cx="2379054" cy="2091080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доктор педагогических наук, профессор, советник при ректорате Поволжского государственного университета физической культуры, спорта и туризма</a:t>
            </a:r>
          </a:p>
        </p:txBody>
      </p:sp>
      <p:cxnSp>
        <p:nvCxnSpPr>
          <p:cNvPr id="34" name="直接连接符 31"/>
          <p:cNvCxnSpPr/>
          <p:nvPr/>
        </p:nvCxnSpPr>
        <p:spPr>
          <a:xfrm>
            <a:off x="2771800" y="2499741"/>
            <a:ext cx="0" cy="2080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标题 11"/>
          <p:cNvSpPr txBox="1">
            <a:spLocks/>
          </p:cNvSpPr>
          <p:nvPr/>
        </p:nvSpPr>
        <p:spPr>
          <a:xfrm>
            <a:off x="2916986" y="2715766"/>
            <a:ext cx="2379054" cy="2091080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доктор педагогических наук, доцент, заведующий кафедрой физической культуры и здоровья Волгоградского государственного медицинского университета</a:t>
            </a:r>
          </a:p>
        </p:txBody>
      </p:sp>
      <p:sp>
        <p:nvSpPr>
          <p:cNvPr id="36" name="Google Shape;370;p43"/>
          <p:cNvSpPr txBox="1">
            <a:spLocks noGrp="1"/>
          </p:cNvSpPr>
          <p:nvPr>
            <p:ph type="subTitle" idx="1"/>
          </p:nvPr>
        </p:nvSpPr>
        <p:spPr>
          <a:xfrm>
            <a:off x="110371" y="2158134"/>
            <a:ext cx="2596157" cy="385488"/>
          </a:xfrm>
          <a:prstGeom prst="rect">
            <a:avLst/>
          </a:prstGeom>
          <a:ln>
            <a:noFill/>
            <a:prstDash val="sys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ru-RU" sz="1400" b="1" dirty="0" smtClean="0">
                <a:latin typeface="+mn-lt"/>
              </a:rPr>
              <a:t>Аналитика и научные исследования</a:t>
            </a:r>
            <a:endParaRPr sz="1400" b="1" dirty="0">
              <a:latin typeface="+mn-lt"/>
            </a:endParaRPr>
          </a:p>
        </p:txBody>
      </p:sp>
      <p:sp>
        <p:nvSpPr>
          <p:cNvPr id="37" name="Google Shape;370;p43"/>
          <p:cNvSpPr txBox="1">
            <a:spLocks noGrp="1"/>
          </p:cNvSpPr>
          <p:nvPr>
            <p:ph type="subTitle" idx="1"/>
          </p:nvPr>
        </p:nvSpPr>
        <p:spPr>
          <a:xfrm>
            <a:off x="2815070" y="2188775"/>
            <a:ext cx="2715833" cy="40639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400" b="1" dirty="0">
                <a:latin typeface="+mn-lt"/>
              </a:rPr>
              <a:t>Методическое </a:t>
            </a:r>
            <a:r>
              <a:rPr lang="ru-RU" sz="1400" b="1" dirty="0" smtClean="0">
                <a:latin typeface="+mn-lt"/>
              </a:rPr>
              <a:t>обеспечение, </a:t>
            </a:r>
          </a:p>
          <a:p>
            <a:pPr marL="0" indent="0"/>
            <a:r>
              <a:rPr lang="ru-RU" sz="1400" b="1" dirty="0" smtClean="0">
                <a:latin typeface="+mn-lt"/>
              </a:rPr>
              <a:t>практические инновации</a:t>
            </a:r>
            <a:endParaRPr sz="1400" b="1" dirty="0">
              <a:latin typeface="+mn-lt"/>
            </a:endParaRPr>
          </a:p>
        </p:txBody>
      </p:sp>
      <p:cxnSp>
        <p:nvCxnSpPr>
          <p:cNvPr id="40" name="直接连接符 31"/>
          <p:cNvCxnSpPr/>
          <p:nvPr/>
        </p:nvCxnSpPr>
        <p:spPr>
          <a:xfrm>
            <a:off x="5878441" y="2499742"/>
            <a:ext cx="0" cy="2080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标题 11"/>
          <p:cNvSpPr txBox="1">
            <a:spLocks/>
          </p:cNvSpPr>
          <p:nvPr/>
        </p:nvSpPr>
        <p:spPr>
          <a:xfrm>
            <a:off x="6012160" y="2715766"/>
            <a:ext cx="2379054" cy="2091080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первый заместитель генерального директора Специальной Олимпиады России</a:t>
            </a:r>
          </a:p>
        </p:txBody>
      </p:sp>
    </p:spTree>
    <p:extLst>
      <p:ext uri="{BB962C8B-B14F-4D97-AF65-F5344CB8AC3E}">
        <p14:creationId xmlns:p14="http://schemas.microsoft.com/office/powerpoint/2010/main" val="18290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68;p43"/>
          <p:cNvSpPr/>
          <p:nvPr/>
        </p:nvSpPr>
        <p:spPr>
          <a:xfrm>
            <a:off x="557130" y="2348623"/>
            <a:ext cx="2308500" cy="2982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370;p43"/>
          <p:cNvSpPr txBox="1">
            <a:spLocks noGrp="1"/>
          </p:cNvSpPr>
          <p:nvPr>
            <p:ph type="subTitle" idx="1"/>
          </p:nvPr>
        </p:nvSpPr>
        <p:spPr>
          <a:xfrm>
            <a:off x="116532" y="2664079"/>
            <a:ext cx="3303340" cy="432048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400" b="1" dirty="0" smtClean="0">
                <a:latin typeface="+mn-lt"/>
              </a:rPr>
              <a:t>Взаимодействие с образовательными организациями, консультирование</a:t>
            </a:r>
            <a:endParaRPr sz="1400" b="1" dirty="0">
              <a:latin typeface="+mn-lt"/>
            </a:endParaRPr>
          </a:p>
        </p:txBody>
      </p:sp>
      <p:sp>
        <p:nvSpPr>
          <p:cNvPr id="23" name="Google Shape;366;p43"/>
          <p:cNvSpPr/>
          <p:nvPr/>
        </p:nvSpPr>
        <p:spPr>
          <a:xfrm>
            <a:off x="6372200" y="2289339"/>
            <a:ext cx="2308500" cy="2982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" name="Google Shape;370;p43"/>
          <p:cNvSpPr txBox="1">
            <a:spLocks noGrp="1"/>
          </p:cNvSpPr>
          <p:nvPr>
            <p:ph type="subTitle" idx="1"/>
          </p:nvPr>
        </p:nvSpPr>
        <p:spPr>
          <a:xfrm>
            <a:off x="6308884" y="2646879"/>
            <a:ext cx="2435131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400" b="1" dirty="0" smtClean="0">
                <a:latin typeface="+mn-lt"/>
              </a:rPr>
              <a:t>Взаимодействие </a:t>
            </a:r>
            <a:r>
              <a:rPr lang="ru-RU" sz="1400" b="1" dirty="0">
                <a:latin typeface="+mn-lt"/>
              </a:rPr>
              <a:t>с </a:t>
            </a:r>
            <a:r>
              <a:rPr lang="ru-RU" sz="1400" b="1" dirty="0" smtClean="0">
                <a:latin typeface="+mn-lt"/>
              </a:rPr>
              <a:t>НКО, семьями и волонтерами</a:t>
            </a:r>
            <a:endParaRPr sz="1400" b="1" dirty="0">
              <a:latin typeface="+mn-lt"/>
            </a:endParaRPr>
          </a:p>
        </p:txBody>
      </p:sp>
      <p:sp>
        <p:nvSpPr>
          <p:cNvPr id="26" name="Google Shape;368;p43"/>
          <p:cNvSpPr/>
          <p:nvPr/>
        </p:nvSpPr>
        <p:spPr>
          <a:xfrm>
            <a:off x="3419872" y="2300646"/>
            <a:ext cx="2397941" cy="29825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b="1" dirty="0">
              <a:solidFill>
                <a:srgbClr val="2E3338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2325554"/>
            <a:ext cx="2356265" cy="26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164A4A"/>
              </a:buClr>
              <a:buSzPts val="2800"/>
            </a:pPr>
            <a:r>
              <a:rPr lang="ru-RU" b="1" dirty="0" smtClean="0">
                <a:solidFill>
                  <a:srgbClr val="2E3338"/>
                </a:solidFill>
                <a:latin typeface="Arial Black" pitchFamily="34" charset="0"/>
                <a:ea typeface="Syne"/>
                <a:cs typeface="Syne"/>
                <a:sym typeface="Syne"/>
              </a:rPr>
              <a:t>Дмитрий Седов</a:t>
            </a:r>
            <a:endParaRPr lang="ru-RU" b="1" dirty="0">
              <a:solidFill>
                <a:srgbClr val="2E3338"/>
              </a:solidFill>
              <a:latin typeface="Arial Black" pitchFamily="34" charset="0"/>
              <a:ea typeface="Syne"/>
              <a:cs typeface="Syne"/>
              <a:sym typeface="Syne"/>
            </a:endParaRPr>
          </a:p>
        </p:txBody>
      </p:sp>
      <p:sp>
        <p:nvSpPr>
          <p:cNvPr id="27" name="Google Shape;370;p43"/>
          <p:cNvSpPr txBox="1">
            <a:spLocks noGrp="1"/>
          </p:cNvSpPr>
          <p:nvPr>
            <p:ph type="subTitle" idx="1"/>
          </p:nvPr>
        </p:nvSpPr>
        <p:spPr>
          <a:xfrm>
            <a:off x="3373242" y="2658266"/>
            <a:ext cx="2858430" cy="432048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400" b="1" dirty="0" smtClean="0">
                <a:latin typeface="+mn-lt"/>
              </a:rPr>
              <a:t>Правовая поддержка, практико-методическое обеспечение, профориентация</a:t>
            </a:r>
            <a:endParaRPr sz="1400" b="1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t="43745" r="55028" b="18293"/>
          <a:stretch/>
        </p:blipFill>
        <p:spPr bwMode="auto">
          <a:xfrm>
            <a:off x="839321" y="465553"/>
            <a:ext cx="1594261" cy="19221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0" t="24117" r="24296" b="37073"/>
          <a:stretch/>
        </p:blipFill>
        <p:spPr bwMode="auto">
          <a:xfrm>
            <a:off x="3806814" y="444062"/>
            <a:ext cx="1582380" cy="190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80656" y="2289339"/>
            <a:ext cx="1810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2E3338"/>
                </a:solidFill>
                <a:latin typeface="Arial Black" pitchFamily="34" charset="0"/>
              </a:rPr>
              <a:t>Алсу</a:t>
            </a:r>
            <a:r>
              <a:rPr lang="ru-RU" dirty="0" smtClean="0">
                <a:solidFill>
                  <a:srgbClr val="2E3338"/>
                </a:solidFill>
                <a:latin typeface="Arial Black" pitchFamily="34" charset="0"/>
              </a:rPr>
              <a:t> Богданова</a:t>
            </a:r>
            <a:endParaRPr lang="ru-RU" dirty="0">
              <a:solidFill>
                <a:srgbClr val="2E3338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311896"/>
            <a:ext cx="2199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2E3338"/>
                </a:solidFill>
                <a:latin typeface="Arial Black" pitchFamily="34" charset="0"/>
              </a:rPr>
              <a:t>Наталья Ермолаева</a:t>
            </a:r>
            <a:endParaRPr lang="ru-RU" dirty="0">
              <a:solidFill>
                <a:srgbClr val="2E3338"/>
              </a:solidFill>
              <a:latin typeface="Arial Black" pitchFamily="34" charset="0"/>
            </a:endParaRPr>
          </a:p>
        </p:txBody>
      </p:sp>
      <p:pic>
        <p:nvPicPr>
          <p:cNvPr id="6" name="Picture 2" descr="C:\Users\Teacher\Downloads\WhatsApp Image 2023-09-20 at 13.41.09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"/>
          <a:stretch/>
        </p:blipFill>
        <p:spPr bwMode="auto">
          <a:xfrm flipH="1">
            <a:off x="6744985" y="465553"/>
            <a:ext cx="1562929" cy="1912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360;p42"/>
          <p:cNvSpPr txBox="1">
            <a:spLocks/>
          </p:cNvSpPr>
          <p:nvPr/>
        </p:nvSpPr>
        <p:spPr>
          <a:xfrm>
            <a:off x="2123728" y="82559"/>
            <a:ext cx="6548484" cy="36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>
              <a:buClr>
                <a:srgbClr val="164A4A"/>
              </a:buClr>
            </a:pPr>
            <a:r>
              <a:rPr lang="ru-RU" sz="2000" b="1" dirty="0" smtClean="0">
                <a:solidFill>
                  <a:srgbClr val="3F4853">
                    <a:lumMod val="75000"/>
                  </a:srgbClr>
                </a:solidFill>
                <a:latin typeface="Arial Black" pitchFamily="34" charset="0"/>
              </a:rPr>
              <a:t>ЭКСПЕРТЫ РЕСУРСНОГО ЦЕНТРА</a:t>
            </a:r>
            <a:endParaRPr lang="ru-RU" sz="2000" b="1" dirty="0">
              <a:solidFill>
                <a:srgbClr val="3F4853">
                  <a:lumMod val="75000"/>
                </a:srgbClr>
              </a:solidFill>
              <a:latin typeface="Arial Black" pitchFamily="34" charset="0"/>
            </a:endParaRPr>
          </a:p>
        </p:txBody>
      </p:sp>
      <p:cxnSp>
        <p:nvCxnSpPr>
          <p:cNvPr id="34" name="直接连接符 31"/>
          <p:cNvCxnSpPr/>
          <p:nvPr/>
        </p:nvCxnSpPr>
        <p:spPr>
          <a:xfrm>
            <a:off x="582993" y="3258349"/>
            <a:ext cx="0" cy="16484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标题 11"/>
          <p:cNvSpPr txBox="1">
            <a:spLocks/>
          </p:cNvSpPr>
          <p:nvPr/>
        </p:nvSpPr>
        <p:spPr>
          <a:xfrm>
            <a:off x="628067" y="3347096"/>
            <a:ext cx="2379054" cy="147094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директор  </a:t>
            </a:r>
            <a:r>
              <a:rPr lang="ru-RU" altLang="zh-CN" sz="1200" dirty="0">
                <a:latin typeface="Arial" pitchFamily="34" charset="0"/>
                <a:cs typeface="Arial" pitchFamily="34" charset="0"/>
              </a:rPr>
              <a:t>ГБУ </a:t>
            </a: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Республиканский центр психолого-педагогической и медико-социальной помощи «Центральная психолого-медико-педагогическая комиссия» </a:t>
            </a:r>
          </a:p>
        </p:txBody>
      </p:sp>
      <p:cxnSp>
        <p:nvCxnSpPr>
          <p:cNvPr id="37" name="直接连接符 31"/>
          <p:cNvCxnSpPr/>
          <p:nvPr/>
        </p:nvCxnSpPr>
        <p:spPr>
          <a:xfrm>
            <a:off x="3491880" y="3258348"/>
            <a:ext cx="0" cy="16484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标题 11"/>
          <p:cNvSpPr txBox="1">
            <a:spLocks/>
          </p:cNvSpPr>
          <p:nvPr/>
        </p:nvSpPr>
        <p:spPr>
          <a:xfrm>
            <a:off x="3635896" y="3368533"/>
            <a:ext cx="2379054" cy="147094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директор ГАУ дополнительного </a:t>
            </a:r>
            <a:r>
              <a:rPr lang="ru-RU" altLang="zh-CN" sz="1200" dirty="0">
                <a:latin typeface="Arial" pitchFamily="34" charset="0"/>
                <a:cs typeface="Arial" pitchFamily="34" charset="0"/>
              </a:rPr>
              <a:t>образования Новосибирской области </a:t>
            </a: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«Центр </a:t>
            </a:r>
            <a:r>
              <a:rPr lang="ru-RU" altLang="zh-CN" sz="1200" dirty="0">
                <a:latin typeface="Arial" pitchFamily="34" charset="0"/>
                <a:cs typeface="Arial" pitchFamily="34" charset="0"/>
              </a:rPr>
              <a:t>адаптивной физической культуры и спорта Новосибирской </a:t>
            </a: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области» </a:t>
            </a:r>
          </a:p>
        </p:txBody>
      </p:sp>
      <p:sp>
        <p:nvSpPr>
          <p:cNvPr id="39" name="标题 11"/>
          <p:cNvSpPr txBox="1">
            <a:spLocks/>
          </p:cNvSpPr>
          <p:nvPr/>
        </p:nvSpPr>
        <p:spPr>
          <a:xfrm>
            <a:off x="6457236" y="3347096"/>
            <a:ext cx="2379054" cy="147094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заместитель председателя </a:t>
            </a:r>
          </a:p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РО ВОРДИ РТ, </a:t>
            </a:r>
          </a:p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координатор направлений АФК и адаптивный спорт, инклюзивное образование, инклюзивный отдых. </a:t>
            </a:r>
          </a:p>
        </p:txBody>
      </p:sp>
      <p:cxnSp>
        <p:nvCxnSpPr>
          <p:cNvPr id="40" name="直接连接符 31"/>
          <p:cNvCxnSpPr/>
          <p:nvPr/>
        </p:nvCxnSpPr>
        <p:spPr>
          <a:xfrm>
            <a:off x="6372200" y="3209315"/>
            <a:ext cx="0" cy="16484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7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319"/>
            <a:ext cx="8280920" cy="37405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ВНЕШНИЕ СВЯЗИ РЕСУРСНОГО ЦЕНТРА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AutoShape 4" descr="https://silavdetyah.ru/wp-content/uploads/2023/06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silavdetyah.ru/wp-content/uploads/2023/06/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silavdetyah.ru/wp-content/uploads/2023/06/logo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silavdetyah.ru/wp-content/uploads/2023/06/logo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92" y="862871"/>
            <a:ext cx="1446306" cy="81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72" y="1023182"/>
            <a:ext cx="1124301" cy="2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8" y="943343"/>
            <a:ext cx="1536975" cy="94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77" y="1130571"/>
            <a:ext cx="2179899" cy="355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组合 174">
            <a:extLst>
              <a:ext uri="{FF2B5EF4-FFF2-40B4-BE49-F238E27FC236}">
                <a16:creationId xmlns:a16="http://schemas.microsoft.com/office/drawing/2014/main" xmlns="" id="{03F357FA-0FC9-44C7-B6CC-DE9C2E897F23}"/>
              </a:ext>
            </a:extLst>
          </p:cNvPr>
          <p:cNvGrpSpPr/>
          <p:nvPr/>
        </p:nvGrpSpPr>
        <p:grpSpPr>
          <a:xfrm>
            <a:off x="3029477" y="2906326"/>
            <a:ext cx="484670" cy="484670"/>
            <a:chOff x="2771800" y="2974815"/>
            <a:chExt cx="265776" cy="265776"/>
          </a:xfrm>
        </p:grpSpPr>
        <p:sp>
          <p:nvSpPr>
            <p:cNvPr id="57" name="椭圆 175">
              <a:extLst>
                <a:ext uri="{FF2B5EF4-FFF2-40B4-BE49-F238E27FC236}">
                  <a16:creationId xmlns:a16="http://schemas.microsoft.com/office/drawing/2014/main" xmlns="" id="{9E2FA47E-18E5-4910-B9CB-3A3A2A24207D}"/>
                </a:ext>
              </a:extLst>
            </p:cNvPr>
            <p:cNvSpPr/>
            <p:nvPr/>
          </p:nvSpPr>
          <p:spPr>
            <a:xfrm>
              <a:off x="2771800" y="2974815"/>
              <a:ext cx="265776" cy="26577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椭圆 176">
              <a:extLst>
                <a:ext uri="{FF2B5EF4-FFF2-40B4-BE49-F238E27FC236}">
                  <a16:creationId xmlns:a16="http://schemas.microsoft.com/office/drawing/2014/main" xmlns="" id="{6F9D2A37-E8B8-4788-BC7D-BFC0A4E55538}"/>
                </a:ext>
              </a:extLst>
            </p:cNvPr>
            <p:cNvSpPr/>
            <p:nvPr/>
          </p:nvSpPr>
          <p:spPr>
            <a:xfrm>
              <a:off x="2798757" y="2999947"/>
              <a:ext cx="211861" cy="211861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Freeform 154">
              <a:extLst>
                <a:ext uri="{FF2B5EF4-FFF2-40B4-BE49-F238E27FC236}">
                  <a16:creationId xmlns:a16="http://schemas.microsoft.com/office/drawing/2014/main" xmlns="" id="{1560FE1D-EF3C-474B-8462-D3B75C772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622" y="3032686"/>
              <a:ext cx="132129" cy="136685"/>
            </a:xfrm>
            <a:custGeom>
              <a:avLst/>
              <a:gdLst>
                <a:gd name="T0" fmla="*/ 18 w 37"/>
                <a:gd name="T1" fmla="*/ 38 h 38"/>
                <a:gd name="T2" fmla="*/ 14 w 37"/>
                <a:gd name="T3" fmla="*/ 33 h 38"/>
                <a:gd name="T4" fmla="*/ 14 w 37"/>
                <a:gd name="T5" fmla="*/ 23 h 38"/>
                <a:gd name="T6" fmla="*/ 4 w 37"/>
                <a:gd name="T7" fmla="*/ 23 h 38"/>
                <a:gd name="T8" fmla="*/ 0 w 37"/>
                <a:gd name="T9" fmla="*/ 19 h 38"/>
                <a:gd name="T10" fmla="*/ 4 w 37"/>
                <a:gd name="T11" fmla="*/ 15 h 38"/>
                <a:gd name="T12" fmla="*/ 14 w 37"/>
                <a:gd name="T13" fmla="*/ 15 h 38"/>
                <a:gd name="T14" fmla="*/ 14 w 37"/>
                <a:gd name="T15" fmla="*/ 4 h 38"/>
                <a:gd name="T16" fmla="*/ 18 w 37"/>
                <a:gd name="T17" fmla="*/ 0 h 38"/>
                <a:gd name="T18" fmla="*/ 23 w 37"/>
                <a:gd name="T19" fmla="*/ 4 h 38"/>
                <a:gd name="T20" fmla="*/ 23 w 37"/>
                <a:gd name="T21" fmla="*/ 15 h 38"/>
                <a:gd name="T22" fmla="*/ 33 w 37"/>
                <a:gd name="T23" fmla="*/ 15 h 38"/>
                <a:gd name="T24" fmla="*/ 37 w 37"/>
                <a:gd name="T25" fmla="*/ 19 h 38"/>
                <a:gd name="T26" fmla="*/ 33 w 37"/>
                <a:gd name="T27" fmla="*/ 23 h 38"/>
                <a:gd name="T28" fmla="*/ 23 w 37"/>
                <a:gd name="T29" fmla="*/ 23 h 38"/>
                <a:gd name="T30" fmla="*/ 23 w 37"/>
                <a:gd name="T31" fmla="*/ 33 h 38"/>
                <a:gd name="T32" fmla="*/ 18 w 37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38">
                  <a:moveTo>
                    <a:pt x="18" y="38"/>
                  </a:moveTo>
                  <a:cubicBezTo>
                    <a:pt x="16" y="38"/>
                    <a:pt x="14" y="36"/>
                    <a:pt x="14" y="3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1"/>
                    <a:pt x="0" y="19"/>
                  </a:cubicBezTo>
                  <a:cubicBezTo>
                    <a:pt x="0" y="17"/>
                    <a:pt x="2" y="15"/>
                    <a:pt x="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6" y="0"/>
                    <a:pt x="18" y="0"/>
                  </a:cubicBezTo>
                  <a:cubicBezTo>
                    <a:pt x="21" y="0"/>
                    <a:pt x="23" y="2"/>
                    <a:pt x="23" y="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5" y="15"/>
                    <a:pt x="37" y="17"/>
                    <a:pt x="37" y="19"/>
                  </a:cubicBezTo>
                  <a:cubicBezTo>
                    <a:pt x="37" y="21"/>
                    <a:pt x="35" y="23"/>
                    <a:pt x="3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6"/>
                    <a:pt x="21" y="38"/>
                    <a:pt x="18" y="3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组合 178">
            <a:extLst>
              <a:ext uri="{FF2B5EF4-FFF2-40B4-BE49-F238E27FC236}">
                <a16:creationId xmlns:a16="http://schemas.microsoft.com/office/drawing/2014/main" xmlns="" id="{9C42E67E-0280-42D8-BCBC-3E87419902E6}"/>
              </a:ext>
            </a:extLst>
          </p:cNvPr>
          <p:cNvGrpSpPr/>
          <p:nvPr/>
        </p:nvGrpSpPr>
        <p:grpSpPr>
          <a:xfrm>
            <a:off x="3017190" y="1563638"/>
            <a:ext cx="484670" cy="484670"/>
            <a:chOff x="2771800" y="2974815"/>
            <a:chExt cx="265776" cy="265776"/>
          </a:xfrm>
        </p:grpSpPr>
        <p:sp>
          <p:nvSpPr>
            <p:cNvPr id="61" name="椭圆 179">
              <a:extLst>
                <a:ext uri="{FF2B5EF4-FFF2-40B4-BE49-F238E27FC236}">
                  <a16:creationId xmlns:a16="http://schemas.microsoft.com/office/drawing/2014/main" xmlns="" id="{42BC6E49-BEA2-43C4-BAC3-A3B6B16A7812}"/>
                </a:ext>
              </a:extLst>
            </p:cNvPr>
            <p:cNvSpPr/>
            <p:nvPr/>
          </p:nvSpPr>
          <p:spPr>
            <a:xfrm>
              <a:off x="2771800" y="2974815"/>
              <a:ext cx="265776" cy="26577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2" name="椭圆 180">
              <a:extLst>
                <a:ext uri="{FF2B5EF4-FFF2-40B4-BE49-F238E27FC236}">
                  <a16:creationId xmlns:a16="http://schemas.microsoft.com/office/drawing/2014/main" xmlns="" id="{83BF2D4A-3724-4D6E-8C5D-1C8273740155}"/>
                </a:ext>
              </a:extLst>
            </p:cNvPr>
            <p:cNvSpPr/>
            <p:nvPr/>
          </p:nvSpPr>
          <p:spPr>
            <a:xfrm>
              <a:off x="2798757" y="2999947"/>
              <a:ext cx="211861" cy="211861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3" name="Freeform 154">
              <a:extLst>
                <a:ext uri="{FF2B5EF4-FFF2-40B4-BE49-F238E27FC236}">
                  <a16:creationId xmlns:a16="http://schemas.microsoft.com/office/drawing/2014/main" xmlns="" id="{0E6D0941-7D7C-4EB3-B430-97ACD9CE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622" y="3032686"/>
              <a:ext cx="132129" cy="136685"/>
            </a:xfrm>
            <a:custGeom>
              <a:avLst/>
              <a:gdLst>
                <a:gd name="T0" fmla="*/ 18 w 37"/>
                <a:gd name="T1" fmla="*/ 38 h 38"/>
                <a:gd name="T2" fmla="*/ 14 w 37"/>
                <a:gd name="T3" fmla="*/ 33 h 38"/>
                <a:gd name="T4" fmla="*/ 14 w 37"/>
                <a:gd name="T5" fmla="*/ 23 h 38"/>
                <a:gd name="T6" fmla="*/ 4 w 37"/>
                <a:gd name="T7" fmla="*/ 23 h 38"/>
                <a:gd name="T8" fmla="*/ 0 w 37"/>
                <a:gd name="T9" fmla="*/ 19 h 38"/>
                <a:gd name="T10" fmla="*/ 4 w 37"/>
                <a:gd name="T11" fmla="*/ 15 h 38"/>
                <a:gd name="T12" fmla="*/ 14 w 37"/>
                <a:gd name="T13" fmla="*/ 15 h 38"/>
                <a:gd name="T14" fmla="*/ 14 w 37"/>
                <a:gd name="T15" fmla="*/ 4 h 38"/>
                <a:gd name="T16" fmla="*/ 18 w 37"/>
                <a:gd name="T17" fmla="*/ 0 h 38"/>
                <a:gd name="T18" fmla="*/ 23 w 37"/>
                <a:gd name="T19" fmla="*/ 4 h 38"/>
                <a:gd name="T20" fmla="*/ 23 w 37"/>
                <a:gd name="T21" fmla="*/ 15 h 38"/>
                <a:gd name="T22" fmla="*/ 33 w 37"/>
                <a:gd name="T23" fmla="*/ 15 h 38"/>
                <a:gd name="T24" fmla="*/ 37 w 37"/>
                <a:gd name="T25" fmla="*/ 19 h 38"/>
                <a:gd name="T26" fmla="*/ 33 w 37"/>
                <a:gd name="T27" fmla="*/ 23 h 38"/>
                <a:gd name="T28" fmla="*/ 23 w 37"/>
                <a:gd name="T29" fmla="*/ 23 h 38"/>
                <a:gd name="T30" fmla="*/ 23 w 37"/>
                <a:gd name="T31" fmla="*/ 33 h 38"/>
                <a:gd name="T32" fmla="*/ 18 w 37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38">
                  <a:moveTo>
                    <a:pt x="18" y="38"/>
                  </a:moveTo>
                  <a:cubicBezTo>
                    <a:pt x="16" y="38"/>
                    <a:pt x="14" y="36"/>
                    <a:pt x="14" y="3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1"/>
                    <a:pt x="0" y="19"/>
                  </a:cubicBezTo>
                  <a:cubicBezTo>
                    <a:pt x="0" y="17"/>
                    <a:pt x="2" y="15"/>
                    <a:pt x="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6" y="0"/>
                    <a:pt x="18" y="0"/>
                  </a:cubicBezTo>
                  <a:cubicBezTo>
                    <a:pt x="21" y="0"/>
                    <a:pt x="23" y="2"/>
                    <a:pt x="23" y="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5" y="15"/>
                    <a:pt x="37" y="17"/>
                    <a:pt x="37" y="19"/>
                  </a:cubicBezTo>
                  <a:cubicBezTo>
                    <a:pt x="37" y="21"/>
                    <a:pt x="35" y="23"/>
                    <a:pt x="3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6"/>
                    <a:pt x="21" y="38"/>
                    <a:pt x="18" y="3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0F1B0AB3-6E60-4815-A010-8DA3A0D04166}"/>
              </a:ext>
            </a:extLst>
          </p:cNvPr>
          <p:cNvSpPr txBox="1"/>
          <p:nvPr/>
        </p:nvSpPr>
        <p:spPr>
          <a:xfrm>
            <a:off x="157711" y="1704424"/>
            <a:ext cx="342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lnSpc>
                <a:spcPct val="100000"/>
              </a:lnSpc>
              <a:buClrTx/>
            </a:pPr>
            <a:r>
              <a:rPr lang="ru-RU" altLang="zh-CN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Учреждения </a:t>
            </a:r>
            <a:r>
              <a:rPr lang="ru-RU" altLang="zh-CN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 социального обслуживания населения, </a:t>
            </a:r>
            <a:r>
              <a:rPr lang="ru-RU" altLang="zh-CN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 здравоохранения</a:t>
            </a:r>
            <a:r>
              <a:rPr lang="ru-RU" altLang="zh-CN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системы образования, системы культуры</a:t>
            </a:r>
            <a:endParaRPr kumimoji="0" lang="ru-RU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F259ECBF-CDAA-4D6A-B3C9-E266AAECB26C}"/>
              </a:ext>
            </a:extLst>
          </p:cNvPr>
          <p:cNvSpPr txBox="1"/>
          <p:nvPr/>
        </p:nvSpPr>
        <p:spPr>
          <a:xfrm>
            <a:off x="157711" y="2845095"/>
            <a:ext cx="3163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lnSpc>
                <a:spcPct val="100000"/>
              </a:lnSpc>
              <a:buClrTx/>
            </a:pPr>
            <a:r>
              <a:rPr lang="ru-RU" altLang="zh-CN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Учреждения </a:t>
            </a:r>
            <a:r>
              <a:rPr lang="ru-RU" altLang="zh-CN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организации, занимающиеся повышением квалификации и профессиональной переподготовкой специалистов</a:t>
            </a:r>
            <a:endParaRPr kumimoji="0" lang="ru-RU" altLang="zh-CN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F1B0AB3-6E60-4815-A010-8DA3A0D04166}"/>
              </a:ext>
            </a:extLst>
          </p:cNvPr>
          <p:cNvSpPr txBox="1"/>
          <p:nvPr/>
        </p:nvSpPr>
        <p:spPr>
          <a:xfrm>
            <a:off x="5857276" y="1644766"/>
            <a:ext cx="2843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lnSpc>
                <a:spcPct val="100000"/>
              </a:lnSpc>
              <a:buClrTx/>
            </a:pPr>
            <a:r>
              <a:rPr lang="ru-RU" altLang="zh-CN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Общественные </a:t>
            </a:r>
            <a:r>
              <a:rPr lang="ru-RU" altLang="zh-CN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некоммерческие организации, занимающиеся внедрением и развитием физкультурно-оздоровительных и социально-спортивных программ для людей с РАС и ДМН</a:t>
            </a:r>
            <a:endParaRPr kumimoji="0" lang="ru-RU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17" y="1906188"/>
            <a:ext cx="585787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259ECBF-CDAA-4D6A-B3C9-E266AAECB26C}"/>
              </a:ext>
            </a:extLst>
          </p:cNvPr>
          <p:cNvSpPr txBox="1"/>
          <p:nvPr/>
        </p:nvSpPr>
        <p:spPr>
          <a:xfrm>
            <a:off x="5918146" y="3665987"/>
            <a:ext cx="292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lnSpc>
                <a:spcPct val="100000"/>
              </a:lnSpc>
              <a:buClrTx/>
            </a:pPr>
            <a:r>
              <a:rPr lang="ru-RU" altLang="zh-CN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Научные </a:t>
            </a:r>
            <a:r>
              <a:rPr lang="ru-RU" altLang="zh-CN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учреждения и кафедры вузов </a:t>
            </a:r>
            <a:endParaRPr kumimoji="0" lang="ru-RU" altLang="zh-CN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229" y="3610441"/>
            <a:ext cx="585787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24" y="4089943"/>
            <a:ext cx="585787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F259ECBF-CDAA-4D6A-B3C9-E266AAECB26C}"/>
              </a:ext>
            </a:extLst>
          </p:cNvPr>
          <p:cNvSpPr txBox="1"/>
          <p:nvPr/>
        </p:nvSpPr>
        <p:spPr>
          <a:xfrm>
            <a:off x="155575" y="4092525"/>
            <a:ext cx="247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lnSpc>
                <a:spcPct val="100000"/>
              </a:lnSpc>
              <a:buClrTx/>
            </a:pPr>
            <a:r>
              <a:rPr lang="ru-RU" altLang="zh-CN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Добровольческие </a:t>
            </a:r>
            <a:r>
              <a:rPr lang="ru-RU" altLang="zh-CN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(волонтерские) организации</a:t>
            </a:r>
            <a:endParaRPr kumimoji="0" lang="ru-RU" altLang="zh-CN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22" y="975112"/>
            <a:ext cx="1243137" cy="70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17" y="1048001"/>
            <a:ext cx="1511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22" y="3177054"/>
            <a:ext cx="2418376" cy="38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9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45642"/>
            <a:ext cx="8424936" cy="453900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МЕРОПРИЯТИЯ РЕСУРСНОГО ЦЕНТРА</a:t>
            </a:r>
            <a:endParaRPr lang="ru-RU" sz="2400" dirty="0"/>
          </a:p>
        </p:txBody>
      </p:sp>
      <p:grpSp>
        <p:nvGrpSpPr>
          <p:cNvPr id="5" name="Google Shape;5544;p84"/>
          <p:cNvGrpSpPr/>
          <p:nvPr/>
        </p:nvGrpSpPr>
        <p:grpSpPr>
          <a:xfrm>
            <a:off x="1596761" y="1980748"/>
            <a:ext cx="5578864" cy="3183296"/>
            <a:chOff x="2567815" y="3580811"/>
            <a:chExt cx="1600653" cy="801466"/>
          </a:xfrm>
        </p:grpSpPr>
        <p:grpSp>
          <p:nvGrpSpPr>
            <p:cNvPr id="6" name="Google Shape;5545;p84"/>
            <p:cNvGrpSpPr/>
            <p:nvPr/>
          </p:nvGrpSpPr>
          <p:grpSpPr>
            <a:xfrm>
              <a:off x="2567815" y="3580811"/>
              <a:ext cx="1600653" cy="801415"/>
              <a:chOff x="2567815" y="3580811"/>
              <a:chExt cx="1600653" cy="801415"/>
            </a:xfrm>
          </p:grpSpPr>
          <p:sp>
            <p:nvSpPr>
              <p:cNvPr id="11" name="Google Shape;5546;p84"/>
              <p:cNvSpPr/>
              <p:nvPr/>
            </p:nvSpPr>
            <p:spPr>
              <a:xfrm>
                <a:off x="2567815" y="3809577"/>
                <a:ext cx="1200140" cy="572649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548;p84"/>
              <p:cNvSpPr/>
              <p:nvPr/>
            </p:nvSpPr>
            <p:spPr>
              <a:xfrm>
                <a:off x="3410282" y="3853219"/>
                <a:ext cx="65100" cy="65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549;p84"/>
              <p:cNvSpPr/>
              <p:nvPr/>
            </p:nvSpPr>
            <p:spPr>
              <a:xfrm>
                <a:off x="3997331" y="4144957"/>
                <a:ext cx="65100" cy="65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550;p84"/>
              <p:cNvSpPr/>
              <p:nvPr/>
            </p:nvSpPr>
            <p:spPr>
              <a:xfrm>
                <a:off x="2843808" y="3858516"/>
                <a:ext cx="65100" cy="65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551;p84"/>
              <p:cNvSpPr/>
              <p:nvPr/>
            </p:nvSpPr>
            <p:spPr>
              <a:xfrm>
                <a:off x="2652010" y="4032917"/>
                <a:ext cx="65100" cy="65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" name="Google Shape;5554;p84"/>
              <p:cNvCxnSpPr>
                <a:stCxn id="13" idx="0"/>
                <a:endCxn id="25" idx="2"/>
              </p:cNvCxnSpPr>
              <p:nvPr/>
            </p:nvCxnSpPr>
            <p:spPr>
              <a:xfrm rot="5400000" flipH="1" flipV="1">
                <a:off x="3669446" y="3354197"/>
                <a:ext cx="272407" cy="725636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5555;p84"/>
              <p:cNvCxnSpPr>
                <a:stCxn id="16" idx="2"/>
              </p:cNvCxnSpPr>
              <p:nvPr/>
            </p:nvCxnSpPr>
            <p:spPr>
              <a:xfrm rot="10800000">
                <a:off x="2632227" y="3967259"/>
                <a:ext cx="19783" cy="98208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5556;p84"/>
              <p:cNvCxnSpPr>
                <a:stCxn id="14" idx="6"/>
                <a:endCxn id="27" idx="1"/>
              </p:cNvCxnSpPr>
              <p:nvPr/>
            </p:nvCxnSpPr>
            <p:spPr>
              <a:xfrm flipV="1">
                <a:off x="4062431" y="3788334"/>
                <a:ext cx="47131" cy="389173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" name="Google Shape;5557;p84"/>
            <p:cNvGrpSpPr/>
            <p:nvPr/>
          </p:nvGrpSpPr>
          <p:grpSpPr>
            <a:xfrm>
              <a:off x="2675275" y="3930557"/>
              <a:ext cx="1003306" cy="451720"/>
              <a:chOff x="2675275" y="4174282"/>
              <a:chExt cx="1003306" cy="451720"/>
            </a:xfrm>
          </p:grpSpPr>
          <p:sp>
            <p:nvSpPr>
              <p:cNvPr id="8" name="Google Shape;5558;p84"/>
              <p:cNvSpPr/>
              <p:nvPr/>
            </p:nvSpPr>
            <p:spPr>
              <a:xfrm>
                <a:off x="2675275" y="4174282"/>
                <a:ext cx="1003306" cy="451719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559;p84"/>
              <p:cNvSpPr/>
              <p:nvPr/>
            </p:nvSpPr>
            <p:spPr>
              <a:xfrm>
                <a:off x="2716046" y="4210984"/>
                <a:ext cx="921789" cy="415018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560;p84"/>
              <p:cNvSpPr/>
              <p:nvPr/>
            </p:nvSpPr>
            <p:spPr>
              <a:xfrm>
                <a:off x="2779806" y="4247735"/>
                <a:ext cx="828676" cy="373095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ru-RU" sz="1800" dirty="0" smtClean="0">
                  <a:solidFill>
                    <a:schemeClr val="bg1"/>
                  </a:solidFill>
                  <a:latin typeface="Arial Black" pitchFamily="34" charset="0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ru-RU" sz="1800" dirty="0">
                  <a:solidFill>
                    <a:schemeClr val="bg1"/>
                  </a:solidFill>
                  <a:latin typeface="Arial Black" pitchFamily="34" charset="0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 dirty="0" smtClean="0">
                    <a:solidFill>
                      <a:schemeClr val="bg1"/>
                    </a:solidFill>
                    <a:latin typeface="Arial Black" pitchFamily="34" charset="0"/>
                  </a:rPr>
                  <a:t>Образовательные мероприятия</a:t>
                </a: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181364" y="3062708"/>
            <a:ext cx="1765355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+mn-lt"/>
              </a:rPr>
              <a:t>Выездные мероприятия с мастер-классами  для целевых аудиторий</a:t>
            </a:r>
            <a:endParaRPr lang="ru-RU" sz="1200" b="1" dirty="0"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54862" y="2014392"/>
            <a:ext cx="2261191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+mn-lt"/>
              </a:rPr>
              <a:t>Обучение по программам повышения </a:t>
            </a:r>
            <a:r>
              <a:rPr lang="ru-RU" sz="1200" b="1" dirty="0" smtClean="0">
                <a:latin typeface="+mn-lt"/>
              </a:rPr>
              <a:t>квалификации, курс для родителей</a:t>
            </a:r>
            <a:endParaRPr lang="ru-RU" sz="1200" b="1" dirty="0"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63467" y="1519085"/>
            <a:ext cx="3624316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+mn-lt"/>
              </a:rPr>
              <a:t>Онлайн и выездные консультации </a:t>
            </a:r>
            <a:r>
              <a:rPr lang="ru-RU" sz="1200" b="1" dirty="0" err="1" smtClean="0">
                <a:latin typeface="+mn-lt"/>
              </a:rPr>
              <a:t>вебинары</a:t>
            </a:r>
            <a:r>
              <a:rPr lang="ru-RU" sz="1200" b="1" dirty="0" smtClean="0">
                <a:latin typeface="+mn-lt"/>
              </a:rPr>
              <a:t> для специалистов и родителей </a:t>
            </a:r>
            <a:endParaRPr lang="ru-RU" sz="1200" b="1" dirty="0"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70315" y="2297166"/>
            <a:ext cx="2016224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+mn-lt"/>
              </a:rPr>
              <a:t>Проведение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конференций, круглых столов, семинаров, мастер-классов</a:t>
            </a:r>
            <a:endParaRPr lang="ru-RU" sz="1200" b="1" dirty="0">
              <a:solidFill>
                <a:schemeClr val="tx1"/>
              </a:solidFill>
              <a:latin typeface="+mn-lt"/>
            </a:endParaRPr>
          </a:p>
          <a:p>
            <a:endParaRPr lang="ru-RU" sz="1200" i="1" dirty="0">
              <a:latin typeface="+mn-lt"/>
            </a:endParaRPr>
          </a:p>
        </p:txBody>
      </p:sp>
      <p:sp>
        <p:nvSpPr>
          <p:cNvPr id="47" name="Google Shape;476;p49"/>
          <p:cNvSpPr/>
          <p:nvPr/>
        </p:nvSpPr>
        <p:spPr>
          <a:xfrm>
            <a:off x="2803064" y="1410143"/>
            <a:ext cx="1192872" cy="27368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75;p49"/>
          <p:cNvSpPr/>
          <p:nvPr/>
        </p:nvSpPr>
        <p:spPr>
          <a:xfrm>
            <a:off x="1487484" y="1404266"/>
            <a:ext cx="1264880" cy="27368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74;p49"/>
          <p:cNvSpPr/>
          <p:nvPr/>
        </p:nvSpPr>
        <p:spPr>
          <a:xfrm>
            <a:off x="232084" y="1404266"/>
            <a:ext cx="1192872" cy="27368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456220" y="1389917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специалисты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882807" y="1370172"/>
            <a:ext cx="90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/>
              <a:t>тьюторы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48874" y="1390398"/>
            <a:ext cx="1093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волонтеры</a:t>
            </a:r>
            <a:endParaRPr lang="ru-RU" dirty="0"/>
          </a:p>
        </p:txBody>
      </p:sp>
      <p:sp>
        <p:nvSpPr>
          <p:cNvPr id="53" name="Google Shape;477;p49"/>
          <p:cNvSpPr/>
          <p:nvPr/>
        </p:nvSpPr>
        <p:spPr>
          <a:xfrm>
            <a:off x="3040666" y="713312"/>
            <a:ext cx="652685" cy="592569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480;p49"/>
          <p:cNvSpPr txBox="1">
            <a:spLocks/>
          </p:cNvSpPr>
          <p:nvPr/>
        </p:nvSpPr>
        <p:spPr>
          <a:xfrm>
            <a:off x="280084" y="1439781"/>
            <a:ext cx="1135027" cy="1837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57" name="Google Shape;9054;p92"/>
          <p:cNvGrpSpPr/>
          <p:nvPr/>
        </p:nvGrpSpPr>
        <p:grpSpPr>
          <a:xfrm>
            <a:off x="3154086" y="795782"/>
            <a:ext cx="427578" cy="431375"/>
            <a:chOff x="-5254775" y="3631325"/>
            <a:chExt cx="296950" cy="292625"/>
          </a:xfrm>
          <a:solidFill>
            <a:schemeClr val="bg2">
              <a:lumMod val="90000"/>
              <a:lumOff val="10000"/>
            </a:schemeClr>
          </a:solidFill>
        </p:grpSpPr>
        <p:sp>
          <p:nvSpPr>
            <p:cNvPr id="58" name="Google Shape;9055;p92"/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056;p92"/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057;p92"/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58;p92"/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59;p92"/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60;p92"/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61;p92"/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477;p49"/>
          <p:cNvSpPr/>
          <p:nvPr/>
        </p:nvSpPr>
        <p:spPr>
          <a:xfrm>
            <a:off x="1803299" y="699542"/>
            <a:ext cx="652685" cy="592569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477;p49"/>
          <p:cNvSpPr/>
          <p:nvPr/>
        </p:nvSpPr>
        <p:spPr>
          <a:xfrm>
            <a:off x="502177" y="713312"/>
            <a:ext cx="652685" cy="592569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985;p88"/>
          <p:cNvGrpSpPr/>
          <p:nvPr/>
        </p:nvGrpSpPr>
        <p:grpSpPr>
          <a:xfrm>
            <a:off x="664415" y="834102"/>
            <a:ext cx="366364" cy="376028"/>
            <a:chOff x="-61784125" y="3377700"/>
            <a:chExt cx="316650" cy="317450"/>
          </a:xfrm>
          <a:solidFill>
            <a:schemeClr val="bg2">
              <a:lumMod val="90000"/>
              <a:lumOff val="10000"/>
            </a:schemeClr>
          </a:solidFill>
        </p:grpSpPr>
        <p:sp>
          <p:nvSpPr>
            <p:cNvPr id="68" name="Google Shape;6986;p88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87;p88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988;p88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989;p88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990;p88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991;p88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992;p88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5560;p84"/>
          <p:cNvSpPr/>
          <p:nvPr/>
        </p:nvSpPr>
        <p:spPr>
          <a:xfrm>
            <a:off x="6210279" y="3715076"/>
            <a:ext cx="2888240" cy="1481874"/>
          </a:xfrm>
          <a:custGeom>
            <a:avLst/>
            <a:gdLst/>
            <a:ahLst/>
            <a:cxnLst/>
            <a:rect l="l" t="t" r="r" b="b"/>
            <a:pathLst>
              <a:path w="27286" h="12285" extrusionOk="0">
                <a:moveTo>
                  <a:pt x="13661" y="1"/>
                </a:moveTo>
                <a:cubicBezTo>
                  <a:pt x="10793" y="1"/>
                  <a:pt x="8149" y="858"/>
                  <a:pt x="5960" y="2341"/>
                </a:cubicBezTo>
                <a:cubicBezTo>
                  <a:pt x="5692" y="2529"/>
                  <a:pt x="5468" y="2681"/>
                  <a:pt x="5245" y="2868"/>
                </a:cubicBezTo>
                <a:cubicBezTo>
                  <a:pt x="4021" y="3798"/>
                  <a:pt x="2976" y="4950"/>
                  <a:pt x="2163" y="6219"/>
                </a:cubicBezTo>
                <a:cubicBezTo>
                  <a:pt x="1787" y="6808"/>
                  <a:pt x="1448" y="7407"/>
                  <a:pt x="1153" y="8041"/>
                </a:cubicBezTo>
                <a:cubicBezTo>
                  <a:pt x="1117" y="8113"/>
                  <a:pt x="1082" y="8193"/>
                  <a:pt x="1082" y="8265"/>
                </a:cubicBezTo>
                <a:cubicBezTo>
                  <a:pt x="519" y="9533"/>
                  <a:pt x="153" y="10873"/>
                  <a:pt x="1" y="12285"/>
                </a:cubicBezTo>
                <a:lnTo>
                  <a:pt x="27286" y="12285"/>
                </a:lnTo>
                <a:cubicBezTo>
                  <a:pt x="27250" y="11838"/>
                  <a:pt x="27178" y="11392"/>
                  <a:pt x="27098" y="10981"/>
                </a:cubicBezTo>
                <a:cubicBezTo>
                  <a:pt x="27098" y="10909"/>
                  <a:pt x="27062" y="10873"/>
                  <a:pt x="27062" y="10793"/>
                </a:cubicBezTo>
                <a:cubicBezTo>
                  <a:pt x="27026" y="10650"/>
                  <a:pt x="26991" y="10498"/>
                  <a:pt x="26955" y="10346"/>
                </a:cubicBezTo>
                <a:cubicBezTo>
                  <a:pt x="26955" y="10275"/>
                  <a:pt x="26910" y="10239"/>
                  <a:pt x="26910" y="10203"/>
                </a:cubicBezTo>
                <a:cubicBezTo>
                  <a:pt x="26910" y="10159"/>
                  <a:pt x="26910" y="10123"/>
                  <a:pt x="26875" y="10087"/>
                </a:cubicBezTo>
                <a:cubicBezTo>
                  <a:pt x="26205" y="7595"/>
                  <a:pt x="24864" y="5397"/>
                  <a:pt x="23006" y="3681"/>
                </a:cubicBezTo>
                <a:cubicBezTo>
                  <a:pt x="20549" y="1376"/>
                  <a:pt x="17270" y="1"/>
                  <a:pt x="13661" y="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bg1"/>
                </a:solidFill>
                <a:latin typeface="Arial Black" pitchFamily="34" charset="0"/>
              </a:rPr>
              <a:t>Методические мероприятия</a:t>
            </a:r>
          </a:p>
        </p:txBody>
      </p:sp>
      <p:sp>
        <p:nvSpPr>
          <p:cNvPr id="87" name="Google Shape;476;p49"/>
          <p:cNvSpPr/>
          <p:nvPr/>
        </p:nvSpPr>
        <p:spPr>
          <a:xfrm>
            <a:off x="4030997" y="1413649"/>
            <a:ext cx="1192872" cy="27368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Прямоугольник 87"/>
          <p:cNvSpPr/>
          <p:nvPr/>
        </p:nvSpPr>
        <p:spPr>
          <a:xfrm>
            <a:off x="4188973" y="1387218"/>
            <a:ext cx="974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родители</a:t>
            </a:r>
            <a:endParaRPr lang="ru-RU" dirty="0"/>
          </a:p>
        </p:txBody>
      </p:sp>
      <p:sp>
        <p:nvSpPr>
          <p:cNvPr id="89" name="Google Shape;477;p49"/>
          <p:cNvSpPr/>
          <p:nvPr/>
        </p:nvSpPr>
        <p:spPr>
          <a:xfrm>
            <a:off x="4248795" y="655470"/>
            <a:ext cx="855184" cy="674537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6392;p86"/>
          <p:cNvGrpSpPr/>
          <p:nvPr/>
        </p:nvGrpSpPr>
        <p:grpSpPr>
          <a:xfrm>
            <a:off x="4422286" y="800104"/>
            <a:ext cx="253265" cy="339253"/>
            <a:chOff x="3938800" y="4399275"/>
            <a:chExt cx="359700" cy="481825"/>
          </a:xfrm>
          <a:solidFill>
            <a:schemeClr val="bg2">
              <a:lumMod val="90000"/>
              <a:lumOff val="10000"/>
            </a:schemeClr>
          </a:solidFill>
        </p:grpSpPr>
        <p:sp>
          <p:nvSpPr>
            <p:cNvPr id="100" name="Google Shape;6393;p86"/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1" name="Google Shape;6394;p86"/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2" name="Google Shape;6395;p86"/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3" name="Google Shape;6396;p86"/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4" name="Google Shape;6397;p86"/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5" name="Google Shape;6384;p86"/>
          <p:cNvGrpSpPr/>
          <p:nvPr/>
        </p:nvGrpSpPr>
        <p:grpSpPr>
          <a:xfrm>
            <a:off x="4747437" y="827124"/>
            <a:ext cx="275057" cy="339271"/>
            <a:chOff x="3330525" y="4399275"/>
            <a:chExt cx="390650" cy="481850"/>
          </a:xfrm>
          <a:solidFill>
            <a:schemeClr val="bg2">
              <a:lumMod val="90000"/>
              <a:lumOff val="10000"/>
            </a:schemeClr>
          </a:solidFill>
        </p:grpSpPr>
        <p:sp>
          <p:nvSpPr>
            <p:cNvPr id="106" name="Google Shape;6385;p86"/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7" name="Google Shape;6386;p86"/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8" name="Google Shape;6387;p86"/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9" name="Google Shape;6388;p86"/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0" name="Google Shape;6389;p86"/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1" name="Google Shape;6390;p86"/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" name="Google Shape;6391;p86"/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3" name="Google Shape;6398;p86"/>
          <p:cNvGrpSpPr/>
          <p:nvPr/>
        </p:nvGrpSpPr>
        <p:grpSpPr>
          <a:xfrm>
            <a:off x="2040404" y="825277"/>
            <a:ext cx="159039" cy="339253"/>
            <a:chOff x="4584850" y="4399275"/>
            <a:chExt cx="225875" cy="481825"/>
          </a:xfrm>
          <a:solidFill>
            <a:schemeClr val="bg2">
              <a:lumMod val="90000"/>
              <a:lumOff val="10000"/>
            </a:schemeClr>
          </a:solidFill>
        </p:grpSpPr>
        <p:sp>
          <p:nvSpPr>
            <p:cNvPr id="114" name="Google Shape;6399;p86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5" name="Google Shape;6400;p86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63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9502"/>
            <a:ext cx="8424936" cy="453900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ОБРАЗОВАТЕЛЬНЫЕ ПРОДУКТЫ ЦЕНТРА</a:t>
            </a:r>
            <a:endParaRPr lang="ru-RU" sz="2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6464" y="944668"/>
            <a:ext cx="8892480" cy="9070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ДОПОЛНИТЕЛЬНЫЕ ОБЩЕРАЗВИВАЮЩИЕ ПРОГРАММЫ В ОБЛАСТИ ФИЗИЧЕСКОЙ КУЛЬТУРЫ И СПОРТА -</a:t>
            </a:r>
          </a:p>
          <a:p>
            <a:pPr algn="ctr"/>
            <a:r>
              <a:rPr lang="ru-RU" b="1" dirty="0" smtClean="0"/>
              <a:t>инновационный подход к содержанию, реализации и методическому сопровождению обучения</a:t>
            </a:r>
            <a:endParaRPr lang="ru-RU" b="1" dirty="0"/>
          </a:p>
        </p:txBody>
      </p:sp>
      <p:sp>
        <p:nvSpPr>
          <p:cNvPr id="5" name="Овал 4"/>
          <p:cNvSpPr/>
          <p:nvPr/>
        </p:nvSpPr>
        <p:spPr>
          <a:xfrm>
            <a:off x="6084168" y="2405442"/>
            <a:ext cx="2771303" cy="21962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50 + </a:t>
            </a:r>
          </a:p>
          <a:p>
            <a:pPr algn="ctr"/>
            <a:r>
              <a:rPr lang="ru-RU" sz="1200" dirty="0" smtClean="0"/>
              <a:t>методические материалы (рекомендации, описание практик, видеоматериалы, рабочие дневники тренеров и спортсменов) </a:t>
            </a:r>
            <a:endParaRPr lang="ru-RU" sz="1200" dirty="0"/>
          </a:p>
        </p:txBody>
      </p:sp>
      <p:grpSp>
        <p:nvGrpSpPr>
          <p:cNvPr id="9" name="Google Shape;1780;p80"/>
          <p:cNvGrpSpPr/>
          <p:nvPr/>
        </p:nvGrpSpPr>
        <p:grpSpPr>
          <a:xfrm flipH="1">
            <a:off x="251520" y="2211711"/>
            <a:ext cx="5422503" cy="864096"/>
            <a:chOff x="4314392" y="2478274"/>
            <a:chExt cx="838366" cy="167425"/>
          </a:xfrm>
          <a:solidFill>
            <a:schemeClr val="bg2">
              <a:lumMod val="75000"/>
              <a:lumOff val="25000"/>
            </a:schemeClr>
          </a:solidFill>
        </p:grpSpPr>
        <p:sp>
          <p:nvSpPr>
            <p:cNvPr id="10" name="Google Shape;1781;p80"/>
            <p:cNvSpPr/>
            <p:nvPr/>
          </p:nvSpPr>
          <p:spPr>
            <a:xfrm>
              <a:off x="4314392" y="2478274"/>
              <a:ext cx="176676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solidFill>
                <a:schemeClr val="bg2">
                  <a:lumMod val="90000"/>
                  <a:lumOff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 smtClean="0">
                  <a:solidFill>
                    <a:schemeClr val="bg1"/>
                  </a:solidFill>
                  <a:latin typeface="+mn-lt"/>
                </a:rPr>
                <a:t>  </a:t>
              </a:r>
              <a:endParaRPr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Google Shape;1782;p80"/>
            <p:cNvSpPr/>
            <p:nvPr/>
          </p:nvSpPr>
          <p:spPr>
            <a:xfrm>
              <a:off x="4468802" y="2478274"/>
              <a:ext cx="683956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90000"/>
                  <a:lumOff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Дополнительные общеразвивающие программы в сфере физической культуры и спорта</a:t>
              </a:r>
              <a:endParaRPr sz="1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0" name="Google Shape;1780;p80"/>
          <p:cNvGrpSpPr/>
          <p:nvPr/>
        </p:nvGrpSpPr>
        <p:grpSpPr>
          <a:xfrm flipH="1">
            <a:off x="262931" y="3219822"/>
            <a:ext cx="5422503" cy="812116"/>
            <a:chOff x="4314392" y="2478274"/>
            <a:chExt cx="838366" cy="167425"/>
          </a:xfrm>
          <a:solidFill>
            <a:schemeClr val="bg2">
              <a:lumMod val="75000"/>
              <a:lumOff val="25000"/>
            </a:schemeClr>
          </a:solidFill>
        </p:grpSpPr>
        <p:sp>
          <p:nvSpPr>
            <p:cNvPr id="21" name="Google Shape;1781;p80"/>
            <p:cNvSpPr/>
            <p:nvPr/>
          </p:nvSpPr>
          <p:spPr>
            <a:xfrm>
              <a:off x="4314392" y="2478274"/>
              <a:ext cx="176676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solidFill>
                <a:schemeClr val="bg2">
                  <a:lumMod val="90000"/>
                  <a:lumOff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 smtClean="0">
                  <a:solidFill>
                    <a:schemeClr val="bg1"/>
                  </a:solidFill>
                  <a:latin typeface="+mn-lt"/>
                </a:rPr>
                <a:t>  </a:t>
              </a:r>
              <a:endParaRPr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" name="Google Shape;1782;p80"/>
            <p:cNvSpPr/>
            <p:nvPr/>
          </p:nvSpPr>
          <p:spPr>
            <a:xfrm>
              <a:off x="4468802" y="2478274"/>
              <a:ext cx="683956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90000"/>
                  <a:lumOff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Программы 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</a:rPr>
                <a:t>повышения </a:t>
              </a:r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квалификации</a:t>
              </a:r>
            </a:p>
            <a:p>
              <a:pPr lvl="0"/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</a:rPr>
                <a:t>для </a:t>
              </a:r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специалистов, родителей, волонтеров</a:t>
              </a:r>
              <a:endParaRPr sz="1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3" name="Google Shape;1780;p80"/>
          <p:cNvGrpSpPr/>
          <p:nvPr/>
        </p:nvGrpSpPr>
        <p:grpSpPr>
          <a:xfrm flipH="1">
            <a:off x="251520" y="4155927"/>
            <a:ext cx="5433910" cy="792087"/>
            <a:chOff x="4314392" y="2478274"/>
            <a:chExt cx="838366" cy="167425"/>
          </a:xfrm>
          <a:solidFill>
            <a:schemeClr val="bg2">
              <a:lumMod val="75000"/>
              <a:lumOff val="25000"/>
            </a:schemeClr>
          </a:solidFill>
        </p:grpSpPr>
        <p:sp>
          <p:nvSpPr>
            <p:cNvPr id="24" name="Google Shape;1781;p80"/>
            <p:cNvSpPr/>
            <p:nvPr/>
          </p:nvSpPr>
          <p:spPr>
            <a:xfrm>
              <a:off x="4314392" y="2478274"/>
              <a:ext cx="176676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solidFill>
                <a:schemeClr val="bg2">
                  <a:lumMod val="90000"/>
                  <a:lumOff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 smtClean="0">
                  <a:solidFill>
                    <a:schemeClr val="bg1"/>
                  </a:solidFill>
                  <a:latin typeface="+mn-lt"/>
                </a:rPr>
                <a:t>  </a:t>
              </a:r>
              <a:endParaRPr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5" name="Google Shape;1782;p80"/>
            <p:cNvSpPr/>
            <p:nvPr/>
          </p:nvSpPr>
          <p:spPr>
            <a:xfrm>
              <a:off x="4448018" y="2478274"/>
              <a:ext cx="704740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90000"/>
                  <a:lumOff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Обучающий курс для родителей </a:t>
              </a:r>
            </a:p>
            <a:p>
              <a:pPr algn="just"/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«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</a:rPr>
                <a:t>Социально-спортивное сопровождение </a:t>
              </a:r>
              <a:endParaRPr lang="ru-RU" sz="1200" b="1" dirty="0" smtClean="0">
                <a:solidFill>
                  <a:schemeClr val="bg1"/>
                </a:solidFill>
                <a:latin typeface="+mn-lt"/>
              </a:endParaRPr>
            </a:p>
            <a:p>
              <a:pPr algn="just"/>
              <a:r>
                <a:rPr lang="ru-RU" sz="1200" b="1" dirty="0" smtClean="0">
                  <a:solidFill>
                    <a:schemeClr val="bg1"/>
                  </a:solidFill>
                  <a:latin typeface="+mn-lt"/>
                </a:rPr>
                <a:t>в 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</a:rPr>
                <a:t>условиях семьи»</a:t>
              </a:r>
            </a:p>
          </p:txBody>
        </p:sp>
      </p:grpSp>
      <p:pic>
        <p:nvPicPr>
          <p:cNvPr id="14" name="Рисунок 13" descr="Отзыв клиента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AB1E48D6-C602-4CE0-B907-B8C4B8F9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854997" y="3295698"/>
            <a:ext cx="660363" cy="660363"/>
          </a:xfrm>
          <a:prstGeom prst="rect">
            <a:avLst/>
          </a:prstGeom>
        </p:spPr>
      </p:pic>
      <p:pic>
        <p:nvPicPr>
          <p:cNvPr id="15" name="Рисунок 14" descr="Подключения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13BF467C-F0FE-40BA-9918-4F201F602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40359" y="4248623"/>
            <a:ext cx="729679" cy="729679"/>
          </a:xfrm>
          <a:prstGeom prst="rect">
            <a:avLst/>
          </a:prstGeom>
        </p:spPr>
      </p:pic>
      <p:pic>
        <p:nvPicPr>
          <p:cNvPr id="16" name="Google Shape;1519;p79"/>
          <p:cNvPicPr preferRelativeResize="0"/>
          <p:nvPr/>
        </p:nvPicPr>
        <p:blipFill rotWithShape="1">
          <a:blip r:embed="rId11">
            <a:alphaModFix/>
          </a:blip>
          <a:srcRect t="16540" b="16547"/>
          <a:stretch/>
        </p:blipFill>
        <p:spPr>
          <a:xfrm>
            <a:off x="6924123" y="2159470"/>
            <a:ext cx="1091391" cy="753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7016;p88"/>
          <p:cNvGrpSpPr/>
          <p:nvPr/>
        </p:nvGrpSpPr>
        <p:grpSpPr>
          <a:xfrm>
            <a:off x="4917640" y="2435732"/>
            <a:ext cx="541740" cy="463781"/>
            <a:chOff x="580725" y="3617925"/>
            <a:chExt cx="299325" cy="297375"/>
          </a:xfrm>
          <a:solidFill>
            <a:schemeClr val="accent5"/>
          </a:solidFill>
        </p:grpSpPr>
        <p:sp>
          <p:nvSpPr>
            <p:cNvPr id="19" name="Google Shape;7017;p88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018;p88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19;p88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20;p88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1;p88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3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/>
          <p:nvPr/>
        </p:nvSpPr>
        <p:spPr>
          <a:xfrm>
            <a:off x="4577543" y="2035766"/>
            <a:ext cx="28" cy="1434374"/>
          </a:xfrm>
          <a:custGeom>
            <a:avLst/>
            <a:gdLst/>
            <a:ahLst/>
            <a:cxnLst/>
            <a:rect l="l" t="t" r="r" b="b"/>
            <a:pathLst>
              <a:path w="1" h="50923" extrusionOk="0">
                <a:moveTo>
                  <a:pt x="1" y="50923"/>
                </a:moveTo>
                <a:lnTo>
                  <a:pt x="1" y="0"/>
                </a:lnTo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1" name="Google Shape;411;p47"/>
          <p:cNvSpPr/>
          <p:nvPr/>
        </p:nvSpPr>
        <p:spPr>
          <a:xfrm>
            <a:off x="179512" y="1220929"/>
            <a:ext cx="2436714" cy="490554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600" dirty="0">
                <a:solidFill>
                  <a:srgbClr val="F6EFDC"/>
                </a:solidFill>
                <a:latin typeface="Arial Black" pitchFamily="34" charset="0"/>
              </a:rPr>
              <a:t>Б</a:t>
            </a:r>
            <a:r>
              <a:rPr lang="ru-RU" sz="1600" dirty="0" smtClean="0">
                <a:solidFill>
                  <a:srgbClr val="F6EFDC"/>
                </a:solidFill>
                <a:latin typeface="Arial Black" pitchFamily="34" charset="0"/>
              </a:rPr>
              <a:t>аза </a:t>
            </a:r>
            <a:r>
              <a:rPr lang="ru-RU" sz="1600" dirty="0">
                <a:solidFill>
                  <a:srgbClr val="F6EFDC"/>
                </a:solidFill>
                <a:latin typeface="Arial Black" pitchFamily="34" charset="0"/>
              </a:rPr>
              <a:t>данных</a:t>
            </a:r>
            <a:endParaRPr sz="1000" b="1" dirty="0">
              <a:solidFill>
                <a:srgbClr val="F6EFDC"/>
              </a:solidFill>
              <a:latin typeface="Arial Black" pitchFamily="34" charset="0"/>
              <a:ea typeface="Commissioner"/>
              <a:cs typeface="Commissioner"/>
              <a:sym typeface="Commissioner"/>
            </a:endParaRPr>
          </a:p>
        </p:txBody>
      </p:sp>
      <p:sp>
        <p:nvSpPr>
          <p:cNvPr id="414" name="Google Shape;414;p47"/>
          <p:cNvSpPr/>
          <p:nvPr/>
        </p:nvSpPr>
        <p:spPr>
          <a:xfrm>
            <a:off x="6612249" y="1289195"/>
            <a:ext cx="2424247" cy="5430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SzPts val="1100"/>
            </a:pPr>
            <a:endParaRPr b="1" dirty="0">
              <a:solidFill>
                <a:srgbClr val="3F4853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22" name="Google Shape;422;p47"/>
          <p:cNvSpPr/>
          <p:nvPr/>
        </p:nvSpPr>
        <p:spPr>
          <a:xfrm>
            <a:off x="2311791" y="843558"/>
            <a:ext cx="1714069" cy="143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+mn-lt"/>
            </a:endParaRPr>
          </a:p>
        </p:txBody>
      </p:sp>
      <p:sp>
        <p:nvSpPr>
          <p:cNvPr id="423" name="Google Shape;423;p47"/>
          <p:cNvSpPr txBox="1">
            <a:spLocks noGrp="1"/>
          </p:cNvSpPr>
          <p:nvPr>
            <p:ph type="subTitle" idx="4294967295"/>
          </p:nvPr>
        </p:nvSpPr>
        <p:spPr>
          <a:xfrm>
            <a:off x="2429242" y="843558"/>
            <a:ext cx="1574698" cy="143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ru-RU" sz="1400" dirty="0" smtClean="0">
                <a:latin typeface="Archivo Narrow"/>
              </a:rPr>
              <a:t>Эксперты, лучшие практики </a:t>
            </a:r>
            <a:r>
              <a:rPr lang="ru-RU" sz="1400" dirty="0">
                <a:latin typeface="Archivo Narrow"/>
              </a:rPr>
              <a:t>АФК</a:t>
            </a:r>
            <a:endParaRPr sz="1400" dirty="0">
              <a:latin typeface="Archivo Narrow"/>
            </a:endParaRPr>
          </a:p>
        </p:txBody>
      </p:sp>
      <p:sp>
        <p:nvSpPr>
          <p:cNvPr id="424" name="Google Shape;424;p47"/>
          <p:cNvSpPr/>
          <p:nvPr/>
        </p:nvSpPr>
        <p:spPr>
          <a:xfrm>
            <a:off x="107504" y="3688430"/>
            <a:ext cx="2462822" cy="4771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F6EFDC"/>
                </a:solidFill>
                <a:latin typeface="Arial Black" pitchFamily="34" charset="0"/>
                <a:ea typeface="Syne"/>
                <a:cs typeface="Syne"/>
                <a:sym typeface="Syne"/>
              </a:rPr>
              <a:t>Модель</a:t>
            </a:r>
            <a:endParaRPr sz="1000" b="1" dirty="0">
              <a:solidFill>
                <a:srgbClr val="F6EFDC"/>
              </a:solidFill>
              <a:latin typeface="Arial Black" pitchFamily="34" charset="0"/>
              <a:ea typeface="Commissioner"/>
              <a:cs typeface="Commissioner"/>
              <a:sym typeface="Commissioner"/>
            </a:endParaRPr>
          </a:p>
        </p:txBody>
      </p:sp>
      <p:sp>
        <p:nvSpPr>
          <p:cNvPr id="425" name="Google Shape;425;p47"/>
          <p:cNvSpPr/>
          <p:nvPr/>
        </p:nvSpPr>
        <p:spPr>
          <a:xfrm>
            <a:off x="2290861" y="3297690"/>
            <a:ext cx="1714877" cy="143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subTitle" idx="4294967295"/>
          </p:nvPr>
        </p:nvSpPr>
        <p:spPr>
          <a:xfrm>
            <a:off x="2068669" y="3300022"/>
            <a:ext cx="1839481" cy="143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ru-RU" sz="1400" dirty="0">
                <a:latin typeface="+mn-lt"/>
              </a:rPr>
              <a:t>С</a:t>
            </a:r>
            <a:r>
              <a:rPr lang="ru-RU" sz="1400" dirty="0" smtClean="0">
                <a:latin typeface="+mn-lt"/>
              </a:rPr>
              <a:t>оциально-спортивного обеспечения</a:t>
            </a:r>
            <a:endParaRPr sz="1400" dirty="0">
              <a:latin typeface="+mn-lt"/>
            </a:endParaRPr>
          </a:p>
        </p:txBody>
      </p:sp>
      <p:sp>
        <p:nvSpPr>
          <p:cNvPr id="427" name="Google Shape;427;p47"/>
          <p:cNvSpPr/>
          <p:nvPr/>
        </p:nvSpPr>
        <p:spPr>
          <a:xfrm>
            <a:off x="5120570" y="843558"/>
            <a:ext cx="1749405" cy="143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8" name="Google Shape;428;p47"/>
          <p:cNvSpPr txBox="1">
            <a:spLocks noGrp="1"/>
          </p:cNvSpPr>
          <p:nvPr>
            <p:ph type="subTitle" idx="4294967295"/>
          </p:nvPr>
        </p:nvSpPr>
        <p:spPr>
          <a:xfrm>
            <a:off x="5295488" y="822407"/>
            <a:ext cx="1433350" cy="143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ru-RU" sz="1400" dirty="0" smtClean="0">
                <a:latin typeface="+mn-lt"/>
              </a:rPr>
              <a:t>Сетевое </a:t>
            </a:r>
            <a:r>
              <a:rPr lang="ru-RU" sz="1200" dirty="0" smtClean="0">
                <a:latin typeface="+mn-lt"/>
              </a:rPr>
              <a:t>профессиональное</a:t>
            </a:r>
            <a:r>
              <a:rPr lang="ru-RU" sz="1400" dirty="0" smtClean="0">
                <a:latin typeface="+mn-lt"/>
              </a:rPr>
              <a:t> объединение</a:t>
            </a:r>
            <a:endParaRPr sz="1400" dirty="0">
              <a:latin typeface="+mn-lt"/>
            </a:endParaRPr>
          </a:p>
        </p:txBody>
      </p:sp>
      <p:sp>
        <p:nvSpPr>
          <p:cNvPr id="429" name="Google Shape;429;p47"/>
          <p:cNvSpPr/>
          <p:nvPr/>
        </p:nvSpPr>
        <p:spPr>
          <a:xfrm>
            <a:off x="6856823" y="3766413"/>
            <a:ext cx="2179673" cy="47121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600" b="1" dirty="0" smtClean="0">
                <a:solidFill>
                  <a:srgbClr val="F6EFDC"/>
                </a:solidFill>
                <a:latin typeface="Arial Black" pitchFamily="34" charset="0"/>
                <a:ea typeface="Syne"/>
                <a:cs typeface="Syne"/>
                <a:sym typeface="Syne"/>
              </a:rPr>
              <a:t>Модель</a:t>
            </a:r>
            <a:endParaRPr b="1" dirty="0">
              <a:solidFill>
                <a:srgbClr val="F6EFDC"/>
              </a:solidFill>
              <a:latin typeface="Arial Black" pitchFamily="34" charset="0"/>
              <a:ea typeface="Commissioner"/>
              <a:cs typeface="Commissioner"/>
              <a:sym typeface="Commissioner"/>
            </a:endParaRPr>
          </a:p>
        </p:txBody>
      </p:sp>
      <p:sp>
        <p:nvSpPr>
          <p:cNvPr id="430" name="Google Shape;430;p47"/>
          <p:cNvSpPr/>
          <p:nvPr/>
        </p:nvSpPr>
        <p:spPr>
          <a:xfrm>
            <a:off x="5556141" y="3263010"/>
            <a:ext cx="1588844" cy="143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1" name="Google Shape;431;p47"/>
          <p:cNvSpPr txBox="1">
            <a:spLocks noGrp="1"/>
          </p:cNvSpPr>
          <p:nvPr>
            <p:ph type="subTitle" idx="4294967295"/>
          </p:nvPr>
        </p:nvSpPr>
        <p:spPr>
          <a:xfrm>
            <a:off x="5380979" y="3276982"/>
            <a:ext cx="1939167" cy="158655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ru-RU" sz="1400" dirty="0" smtClean="0">
                <a:latin typeface="+mn-lt"/>
              </a:rPr>
              <a:t>Межсекторное взаимодействие </a:t>
            </a:r>
            <a:endParaRPr sz="1400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77466" y="1367263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100"/>
            </a:pPr>
            <a:r>
              <a:rPr lang="ru-RU" sz="1200" dirty="0">
                <a:solidFill>
                  <a:srgbClr val="F6EFDC"/>
                </a:solidFill>
                <a:latin typeface="Arial Black" pitchFamily="34" charset="0"/>
              </a:rPr>
              <a:t>«Специальный </a:t>
            </a:r>
            <a:endParaRPr lang="ru-RU" sz="1200" dirty="0" smtClean="0">
              <a:solidFill>
                <a:srgbClr val="F6EFDC"/>
              </a:solidFill>
              <a:latin typeface="Arial Black" pitchFamily="34" charset="0"/>
            </a:endParaRPr>
          </a:p>
          <a:p>
            <a:pPr algn="ctr">
              <a:buSzPts val="1100"/>
            </a:pPr>
            <a:r>
              <a:rPr lang="ru-RU" sz="1200" dirty="0" smtClean="0">
                <a:solidFill>
                  <a:srgbClr val="F6EFDC"/>
                </a:solidFill>
                <a:latin typeface="Arial Black" pitchFamily="34" charset="0"/>
              </a:rPr>
              <a:t>навигатор</a:t>
            </a:r>
            <a:r>
              <a:rPr lang="ru-RU" sz="1200" dirty="0">
                <a:solidFill>
                  <a:srgbClr val="F6EFDC"/>
                </a:solidFill>
                <a:latin typeface="Arial Black" pitchFamily="34" charset="0"/>
              </a:rPr>
              <a:t>»</a:t>
            </a:r>
          </a:p>
        </p:txBody>
      </p:sp>
      <p:grpSp>
        <p:nvGrpSpPr>
          <p:cNvPr id="16" name="Google Shape;1834;p80"/>
          <p:cNvGrpSpPr/>
          <p:nvPr/>
        </p:nvGrpSpPr>
        <p:grpSpPr>
          <a:xfrm>
            <a:off x="3140730" y="1645384"/>
            <a:ext cx="2911348" cy="2538416"/>
            <a:chOff x="6039282" y="1042577"/>
            <a:chExt cx="734315" cy="731929"/>
          </a:xfrm>
          <a:solidFill>
            <a:schemeClr val="bg2">
              <a:lumMod val="90000"/>
              <a:lumOff val="10000"/>
            </a:schemeClr>
          </a:solidFill>
        </p:grpSpPr>
        <p:sp>
          <p:nvSpPr>
            <p:cNvPr id="17" name="Google Shape;1835;p80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36;p80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837;p80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838;p80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839;p80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840;p80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841;p80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842;p80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843;p80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844;p80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845;p80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846;p80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847;p80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848;p80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849;p80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850;p80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851;p80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852;p80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853;p80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854;p80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855;p80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48282" y="2398155"/>
            <a:ext cx="1824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Лица с РАС другими ментальными нарушениями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11094" y="355711"/>
            <a:ext cx="9298703" cy="453900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НАУЧНО-ПРАКТИЧЕСКИЕ ПРОДУКТЫ ЦЕНТРА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991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>
            <a:spLocks noGrp="1"/>
          </p:cNvSpPr>
          <p:nvPr>
            <p:ph type="title"/>
          </p:nvPr>
        </p:nvSpPr>
        <p:spPr>
          <a:xfrm>
            <a:off x="2771800" y="627534"/>
            <a:ext cx="6264696" cy="108012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РЕСУРСНЫЙ ЦЕНТР</a:t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единое информационно-образовательное 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пространство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04" name="Google Shape;404;p46"/>
          <p:cNvSpPr txBox="1">
            <a:spLocks noGrp="1"/>
          </p:cNvSpPr>
          <p:nvPr>
            <p:ph type="subTitle" idx="1"/>
          </p:nvPr>
        </p:nvSpPr>
        <p:spPr>
          <a:xfrm>
            <a:off x="1547664" y="1851670"/>
            <a:ext cx="7236296" cy="17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для практической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реализации комплексного непрерывного сопровождения людей с РАС и ДМН с применением технологий и программ адаптивной физической культуры коррекционно-развивающей и спортивно-оздоровительной направленности, а также совершенствования методического сопровождения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 </a:t>
            </a:r>
          </a:p>
        </p:txBody>
      </p:sp>
      <p:pic>
        <p:nvPicPr>
          <p:cNvPr id="1029" name="Picture 5" descr="Смешанное (гибридное) обучение: все, что вам нужно знать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000" l="4000" r="9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47256"/>
            <a:ext cx="4392488" cy="21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5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7470123" y="3489963"/>
            <a:ext cx="1576749" cy="30646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   МЕРОПРИЯТИЯ</a:t>
            </a:r>
            <a:endParaRPr lang="ru-RU" sz="1200" dirty="0"/>
          </a:p>
        </p:txBody>
      </p:sp>
      <p:sp>
        <p:nvSpPr>
          <p:cNvPr id="76" name="TextBox 75"/>
          <p:cNvSpPr txBox="1"/>
          <p:nvPr/>
        </p:nvSpPr>
        <p:spPr>
          <a:xfrm>
            <a:off x="7534645" y="1273735"/>
            <a:ext cx="1717875" cy="30646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РАСПИСАНИЕ</a:t>
            </a:r>
          </a:p>
        </p:txBody>
      </p:sp>
      <p:pic>
        <p:nvPicPr>
          <p:cNvPr id="4098" name="Picture 2" descr="Сайт библиотеки - отличный сайт Школы № 619 — Школа №61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8" y="618923"/>
            <a:ext cx="7371451" cy="43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108461" y="2463966"/>
            <a:ext cx="1140865" cy="30646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  ОБУЧЕНИЕ</a:t>
            </a:r>
            <a:endParaRPr lang="ru-RU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6228184" y="4135812"/>
            <a:ext cx="2915816" cy="715089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ОБРАЗОВАТЕЛЬНЫЕ ПРОГРАММЫ И МЕТОДИЧЕСКИЕ МАТЕРИАЛЫ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74343" y="4226840"/>
            <a:ext cx="1549234" cy="30646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КОНСУЛЬТАЦИИ  </a:t>
            </a:r>
            <a:endParaRPr lang="ru-RU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57573" y="3308857"/>
            <a:ext cx="1459806" cy="30646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ДОКУМЕНТЫ</a:t>
            </a:r>
            <a:endParaRPr lang="ru-RU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57573" y="1882795"/>
            <a:ext cx="1069273" cy="510778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ОБРАТНАЯ</a:t>
            </a:r>
          </a:p>
          <a:p>
            <a:r>
              <a:rPr lang="ru-RU" sz="1200" dirty="0" smtClean="0"/>
              <a:t>СВЯЗЬ</a:t>
            </a:r>
            <a:endParaRPr lang="ru-RU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482609" y="1160733"/>
            <a:ext cx="1093479" cy="30646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КОМАНДА   </a:t>
            </a:r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236" y="165023"/>
            <a:ext cx="8352928" cy="453900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СТРАНИЦА РЕСУРСНОГО ЦЕНТРА НА САЙТЕ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6" name="Google Shape;316;p39"/>
          <p:cNvSpPr/>
          <p:nvPr/>
        </p:nvSpPr>
        <p:spPr>
          <a:xfrm>
            <a:off x="1380795" y="3013421"/>
            <a:ext cx="1222235" cy="108012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tx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316;p39"/>
          <p:cNvSpPr/>
          <p:nvPr/>
        </p:nvSpPr>
        <p:spPr>
          <a:xfrm>
            <a:off x="6372200" y="3015022"/>
            <a:ext cx="1222235" cy="108012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tx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316;p39"/>
          <p:cNvSpPr/>
          <p:nvPr/>
        </p:nvSpPr>
        <p:spPr>
          <a:xfrm>
            <a:off x="2617152" y="3561159"/>
            <a:ext cx="1222235" cy="108012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316;p39"/>
          <p:cNvSpPr/>
          <p:nvPr/>
        </p:nvSpPr>
        <p:spPr>
          <a:xfrm>
            <a:off x="7020144" y="1995686"/>
            <a:ext cx="1222235" cy="108012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316;p39"/>
          <p:cNvSpPr/>
          <p:nvPr/>
        </p:nvSpPr>
        <p:spPr>
          <a:xfrm>
            <a:off x="792530" y="1995686"/>
            <a:ext cx="1222235" cy="1080120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316;p39"/>
          <p:cNvSpPr/>
          <p:nvPr/>
        </p:nvSpPr>
        <p:spPr>
          <a:xfrm>
            <a:off x="5198688" y="3588121"/>
            <a:ext cx="1222235" cy="1080120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" name="Google Shape;316;p39"/>
          <p:cNvSpPr/>
          <p:nvPr/>
        </p:nvSpPr>
        <p:spPr>
          <a:xfrm>
            <a:off x="3902191" y="3921419"/>
            <a:ext cx="1222235" cy="1080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3" name="Google Shape;316;p39"/>
          <p:cNvSpPr/>
          <p:nvPr/>
        </p:nvSpPr>
        <p:spPr>
          <a:xfrm>
            <a:off x="1380794" y="987574"/>
            <a:ext cx="1222235" cy="1080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" name="Google Shape;316;p39"/>
          <p:cNvSpPr/>
          <p:nvPr/>
        </p:nvSpPr>
        <p:spPr>
          <a:xfrm>
            <a:off x="6378364" y="975971"/>
            <a:ext cx="1222235" cy="1080120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>
            <a:solidFill>
              <a:schemeClr val="bg2">
                <a:lumMod val="25000"/>
                <a:lumOff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5" name="Google Shape;6122;p86"/>
          <p:cNvGrpSpPr/>
          <p:nvPr/>
        </p:nvGrpSpPr>
        <p:grpSpPr>
          <a:xfrm>
            <a:off x="1006538" y="2188616"/>
            <a:ext cx="776757" cy="623432"/>
            <a:chOff x="900750" y="1436075"/>
            <a:chExt cx="481825" cy="481825"/>
          </a:xfrm>
          <a:solidFill>
            <a:schemeClr val="bg1"/>
          </a:solidFill>
        </p:grpSpPr>
        <p:sp>
          <p:nvSpPr>
            <p:cNvPr id="16" name="Google Shape;6123;p86"/>
            <p:cNvSpPr/>
            <p:nvPr/>
          </p:nvSpPr>
          <p:spPr>
            <a:xfrm>
              <a:off x="900750" y="1627500"/>
              <a:ext cx="481825" cy="290400"/>
            </a:xfrm>
            <a:custGeom>
              <a:avLst/>
              <a:gdLst/>
              <a:ahLst/>
              <a:cxnLst/>
              <a:rect l="l" t="t" r="r" b="b"/>
              <a:pathLst>
                <a:path w="19273" h="11616" extrusionOk="0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124;p86"/>
            <p:cNvSpPr/>
            <p:nvPr/>
          </p:nvSpPr>
          <p:spPr>
            <a:xfrm>
              <a:off x="129695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6125;p86"/>
            <p:cNvSpPr/>
            <p:nvPr/>
          </p:nvSpPr>
          <p:spPr>
            <a:xfrm>
              <a:off x="91490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" name="Google Shape;6126;p86"/>
            <p:cNvSpPr/>
            <p:nvPr/>
          </p:nvSpPr>
          <p:spPr>
            <a:xfrm>
              <a:off x="1014650" y="1436075"/>
              <a:ext cx="254100" cy="336150"/>
            </a:xfrm>
            <a:custGeom>
              <a:avLst/>
              <a:gdLst/>
              <a:ahLst/>
              <a:cxnLst/>
              <a:rect l="l" t="t" r="r" b="b"/>
              <a:pathLst>
                <a:path w="10164" h="13446" extrusionOk="0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5" name="Google Shape;6494;p87"/>
          <p:cNvGrpSpPr/>
          <p:nvPr/>
        </p:nvGrpSpPr>
        <p:grpSpPr>
          <a:xfrm>
            <a:off x="1645258" y="3223465"/>
            <a:ext cx="654910" cy="568611"/>
            <a:chOff x="-40745125" y="3632900"/>
            <a:chExt cx="318225" cy="289875"/>
          </a:xfrm>
          <a:solidFill>
            <a:schemeClr val="bg1"/>
          </a:solidFill>
        </p:grpSpPr>
        <p:sp>
          <p:nvSpPr>
            <p:cNvPr id="26" name="Google Shape;6495;p87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6496;p87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6497;p87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6498;p87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6499;p87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6500;p87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501;p87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" name="Google Shape;6523;p87"/>
          <p:cNvGrpSpPr/>
          <p:nvPr/>
        </p:nvGrpSpPr>
        <p:grpSpPr>
          <a:xfrm>
            <a:off x="5468051" y="3768176"/>
            <a:ext cx="683508" cy="605239"/>
            <a:chOff x="-40378075" y="3267450"/>
            <a:chExt cx="317425" cy="289075"/>
          </a:xfrm>
          <a:solidFill>
            <a:schemeClr val="bg1"/>
          </a:solidFill>
        </p:grpSpPr>
        <p:sp>
          <p:nvSpPr>
            <p:cNvPr id="34" name="Google Shape;6524;p87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525;p87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526;p87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527;p87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8" name="Google Shape;7016;p88"/>
          <p:cNvGrpSpPr/>
          <p:nvPr/>
        </p:nvGrpSpPr>
        <p:grpSpPr>
          <a:xfrm>
            <a:off x="2925149" y="3815895"/>
            <a:ext cx="593758" cy="590496"/>
            <a:chOff x="580725" y="3617925"/>
            <a:chExt cx="299325" cy="297375"/>
          </a:xfrm>
          <a:solidFill>
            <a:schemeClr val="bg1"/>
          </a:solidFill>
        </p:grpSpPr>
        <p:sp>
          <p:nvSpPr>
            <p:cNvPr id="39" name="Google Shape;7017;p88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7018;p88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7019;p88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7020;p88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7021;p88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Google Shape;6099;p86"/>
          <p:cNvGrpSpPr/>
          <p:nvPr/>
        </p:nvGrpSpPr>
        <p:grpSpPr>
          <a:xfrm>
            <a:off x="4249504" y="4111143"/>
            <a:ext cx="588358" cy="565667"/>
            <a:chOff x="4467200" y="877100"/>
            <a:chExt cx="481825" cy="423475"/>
          </a:xfrm>
          <a:solidFill>
            <a:schemeClr val="bg1"/>
          </a:solidFill>
        </p:grpSpPr>
        <p:sp>
          <p:nvSpPr>
            <p:cNvPr id="45" name="Google Shape;6100;p86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6101;p86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" name="Google Shape;6102;p86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6103;p86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7348;p89"/>
          <p:cNvGrpSpPr/>
          <p:nvPr/>
        </p:nvGrpSpPr>
        <p:grpSpPr>
          <a:xfrm>
            <a:off x="6663846" y="1125388"/>
            <a:ext cx="670831" cy="683626"/>
            <a:chOff x="-34005425" y="3945575"/>
            <a:chExt cx="293025" cy="292250"/>
          </a:xfrm>
          <a:solidFill>
            <a:schemeClr val="bg1"/>
          </a:solidFill>
        </p:grpSpPr>
        <p:sp>
          <p:nvSpPr>
            <p:cNvPr id="50" name="Google Shape;7349;p89"/>
            <p:cNvSpPr/>
            <p:nvPr/>
          </p:nvSpPr>
          <p:spPr>
            <a:xfrm>
              <a:off x="-33952650" y="3998350"/>
              <a:ext cx="186700" cy="186700"/>
            </a:xfrm>
            <a:custGeom>
              <a:avLst/>
              <a:gdLst/>
              <a:ahLst/>
              <a:cxnLst/>
              <a:rect l="l" t="t" r="r" b="b"/>
              <a:pathLst>
                <a:path w="7468" h="7468" extrusionOk="0">
                  <a:moveTo>
                    <a:pt x="5861" y="2017"/>
                  </a:moveTo>
                  <a:cubicBezTo>
                    <a:pt x="6050" y="2017"/>
                    <a:pt x="6207" y="2143"/>
                    <a:pt x="6207" y="2364"/>
                  </a:cubicBezTo>
                  <a:lnTo>
                    <a:pt x="6207" y="3750"/>
                  </a:lnTo>
                  <a:lnTo>
                    <a:pt x="6207" y="5104"/>
                  </a:lnTo>
                  <a:cubicBezTo>
                    <a:pt x="6207" y="5325"/>
                    <a:pt x="6050" y="5451"/>
                    <a:pt x="5861" y="5451"/>
                  </a:cubicBezTo>
                  <a:cubicBezTo>
                    <a:pt x="5672" y="5451"/>
                    <a:pt x="5514" y="5325"/>
                    <a:pt x="5514" y="5104"/>
                  </a:cubicBezTo>
                  <a:lnTo>
                    <a:pt x="5514" y="4096"/>
                  </a:lnTo>
                  <a:lnTo>
                    <a:pt x="4474" y="4096"/>
                  </a:lnTo>
                  <a:cubicBezTo>
                    <a:pt x="4285" y="4096"/>
                    <a:pt x="4128" y="3939"/>
                    <a:pt x="4128" y="3750"/>
                  </a:cubicBezTo>
                  <a:lnTo>
                    <a:pt x="4128" y="2364"/>
                  </a:lnTo>
                  <a:cubicBezTo>
                    <a:pt x="4128" y="2143"/>
                    <a:pt x="4285" y="2017"/>
                    <a:pt x="4474" y="2017"/>
                  </a:cubicBezTo>
                  <a:cubicBezTo>
                    <a:pt x="4695" y="2017"/>
                    <a:pt x="4852" y="2143"/>
                    <a:pt x="4852" y="2364"/>
                  </a:cubicBezTo>
                  <a:lnTo>
                    <a:pt x="4852" y="3372"/>
                  </a:lnTo>
                  <a:lnTo>
                    <a:pt x="5514" y="3372"/>
                  </a:lnTo>
                  <a:lnTo>
                    <a:pt x="5514" y="2364"/>
                  </a:lnTo>
                  <a:cubicBezTo>
                    <a:pt x="5514" y="2143"/>
                    <a:pt x="5672" y="2017"/>
                    <a:pt x="5861" y="2017"/>
                  </a:cubicBezTo>
                  <a:close/>
                  <a:moveTo>
                    <a:pt x="2332" y="2017"/>
                  </a:moveTo>
                  <a:cubicBezTo>
                    <a:pt x="2868" y="2017"/>
                    <a:pt x="3340" y="2490"/>
                    <a:pt x="3340" y="3025"/>
                  </a:cubicBezTo>
                  <a:lnTo>
                    <a:pt x="3340" y="3309"/>
                  </a:lnTo>
                  <a:lnTo>
                    <a:pt x="3435" y="3309"/>
                  </a:lnTo>
                  <a:cubicBezTo>
                    <a:pt x="3435" y="3687"/>
                    <a:pt x="3183" y="4065"/>
                    <a:pt x="2868" y="4222"/>
                  </a:cubicBezTo>
                  <a:lnTo>
                    <a:pt x="2238" y="4537"/>
                  </a:lnTo>
                  <a:cubicBezTo>
                    <a:pt x="2175" y="4569"/>
                    <a:pt x="2080" y="4632"/>
                    <a:pt x="2049" y="4758"/>
                  </a:cubicBezTo>
                  <a:lnTo>
                    <a:pt x="3057" y="4758"/>
                  </a:lnTo>
                  <a:cubicBezTo>
                    <a:pt x="3277" y="4758"/>
                    <a:pt x="3435" y="4915"/>
                    <a:pt x="3435" y="5104"/>
                  </a:cubicBezTo>
                  <a:cubicBezTo>
                    <a:pt x="3435" y="5325"/>
                    <a:pt x="3277" y="5483"/>
                    <a:pt x="3057" y="5483"/>
                  </a:cubicBezTo>
                  <a:lnTo>
                    <a:pt x="1702" y="5483"/>
                  </a:lnTo>
                  <a:cubicBezTo>
                    <a:pt x="1481" y="5483"/>
                    <a:pt x="1324" y="5325"/>
                    <a:pt x="1324" y="5104"/>
                  </a:cubicBezTo>
                  <a:lnTo>
                    <a:pt x="1324" y="4852"/>
                  </a:lnTo>
                  <a:cubicBezTo>
                    <a:pt x="1324" y="4443"/>
                    <a:pt x="1576" y="4096"/>
                    <a:pt x="1891" y="3939"/>
                  </a:cubicBezTo>
                  <a:lnTo>
                    <a:pt x="2521" y="3624"/>
                  </a:lnTo>
                  <a:cubicBezTo>
                    <a:pt x="2647" y="3592"/>
                    <a:pt x="2710" y="3466"/>
                    <a:pt x="2710" y="3309"/>
                  </a:cubicBezTo>
                  <a:lnTo>
                    <a:pt x="2710" y="3025"/>
                  </a:lnTo>
                  <a:cubicBezTo>
                    <a:pt x="2710" y="2836"/>
                    <a:pt x="2553" y="2679"/>
                    <a:pt x="2364" y="2679"/>
                  </a:cubicBezTo>
                  <a:cubicBezTo>
                    <a:pt x="2175" y="2679"/>
                    <a:pt x="2017" y="2836"/>
                    <a:pt x="2017" y="3025"/>
                  </a:cubicBezTo>
                  <a:cubicBezTo>
                    <a:pt x="2017" y="3214"/>
                    <a:pt x="1859" y="3372"/>
                    <a:pt x="1639" y="3372"/>
                  </a:cubicBezTo>
                  <a:cubicBezTo>
                    <a:pt x="1450" y="3372"/>
                    <a:pt x="1292" y="3214"/>
                    <a:pt x="1292" y="3025"/>
                  </a:cubicBezTo>
                  <a:cubicBezTo>
                    <a:pt x="1292" y="2490"/>
                    <a:pt x="1765" y="2017"/>
                    <a:pt x="2332" y="2017"/>
                  </a:cubicBezTo>
                  <a:close/>
                  <a:moveTo>
                    <a:pt x="3214" y="1"/>
                  </a:moveTo>
                  <a:cubicBezTo>
                    <a:pt x="3214" y="127"/>
                    <a:pt x="3183" y="284"/>
                    <a:pt x="3120" y="379"/>
                  </a:cubicBezTo>
                  <a:cubicBezTo>
                    <a:pt x="2962" y="662"/>
                    <a:pt x="2679" y="914"/>
                    <a:pt x="2364" y="946"/>
                  </a:cubicBezTo>
                  <a:lnTo>
                    <a:pt x="1009" y="1135"/>
                  </a:lnTo>
                  <a:cubicBezTo>
                    <a:pt x="473" y="1733"/>
                    <a:pt x="64" y="2521"/>
                    <a:pt x="1" y="3372"/>
                  </a:cubicBezTo>
                  <a:lnTo>
                    <a:pt x="316" y="3372"/>
                  </a:lnTo>
                  <a:cubicBezTo>
                    <a:pt x="505" y="3372"/>
                    <a:pt x="662" y="3529"/>
                    <a:pt x="662" y="3750"/>
                  </a:cubicBezTo>
                  <a:cubicBezTo>
                    <a:pt x="662" y="3939"/>
                    <a:pt x="505" y="4096"/>
                    <a:pt x="316" y="4096"/>
                  </a:cubicBezTo>
                  <a:lnTo>
                    <a:pt x="1" y="4096"/>
                  </a:lnTo>
                  <a:cubicBezTo>
                    <a:pt x="158" y="5892"/>
                    <a:pt x="1607" y="7310"/>
                    <a:pt x="3372" y="7467"/>
                  </a:cubicBezTo>
                  <a:lnTo>
                    <a:pt x="3372" y="7121"/>
                  </a:lnTo>
                  <a:cubicBezTo>
                    <a:pt x="3372" y="6932"/>
                    <a:pt x="3529" y="6774"/>
                    <a:pt x="3750" y="6774"/>
                  </a:cubicBezTo>
                  <a:cubicBezTo>
                    <a:pt x="3939" y="6774"/>
                    <a:pt x="4096" y="6932"/>
                    <a:pt x="4096" y="7121"/>
                  </a:cubicBezTo>
                  <a:lnTo>
                    <a:pt x="4096" y="7436"/>
                  </a:lnTo>
                  <a:lnTo>
                    <a:pt x="4254" y="7436"/>
                  </a:lnTo>
                  <a:cubicBezTo>
                    <a:pt x="4254" y="7373"/>
                    <a:pt x="4285" y="7278"/>
                    <a:pt x="4317" y="7215"/>
                  </a:cubicBezTo>
                  <a:cubicBezTo>
                    <a:pt x="4443" y="6900"/>
                    <a:pt x="4758" y="6648"/>
                    <a:pt x="5073" y="6617"/>
                  </a:cubicBezTo>
                  <a:lnTo>
                    <a:pt x="6491" y="6333"/>
                  </a:lnTo>
                  <a:cubicBezTo>
                    <a:pt x="7089" y="5703"/>
                    <a:pt x="7404" y="5010"/>
                    <a:pt x="7467" y="4096"/>
                  </a:cubicBezTo>
                  <a:lnTo>
                    <a:pt x="7152" y="4096"/>
                  </a:lnTo>
                  <a:cubicBezTo>
                    <a:pt x="6963" y="4096"/>
                    <a:pt x="6806" y="3939"/>
                    <a:pt x="6806" y="3750"/>
                  </a:cubicBezTo>
                  <a:cubicBezTo>
                    <a:pt x="6806" y="3529"/>
                    <a:pt x="6963" y="3372"/>
                    <a:pt x="7152" y="3372"/>
                  </a:cubicBezTo>
                  <a:lnTo>
                    <a:pt x="7467" y="3372"/>
                  </a:lnTo>
                  <a:cubicBezTo>
                    <a:pt x="7310" y="1576"/>
                    <a:pt x="5861" y="158"/>
                    <a:pt x="4096" y="1"/>
                  </a:cubicBezTo>
                  <a:lnTo>
                    <a:pt x="4096" y="316"/>
                  </a:lnTo>
                  <a:cubicBezTo>
                    <a:pt x="4096" y="505"/>
                    <a:pt x="3939" y="662"/>
                    <a:pt x="3750" y="662"/>
                  </a:cubicBezTo>
                  <a:cubicBezTo>
                    <a:pt x="3529" y="662"/>
                    <a:pt x="3372" y="505"/>
                    <a:pt x="3372" y="316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7350;p89"/>
            <p:cNvSpPr/>
            <p:nvPr/>
          </p:nvSpPr>
          <p:spPr>
            <a:xfrm>
              <a:off x="-33944775" y="3945575"/>
              <a:ext cx="232375" cy="247350"/>
            </a:xfrm>
            <a:custGeom>
              <a:avLst/>
              <a:gdLst/>
              <a:ahLst/>
              <a:cxnLst/>
              <a:rect l="l" t="t" r="r" b="b"/>
              <a:pathLst>
                <a:path w="9295" h="9894" extrusionOk="0">
                  <a:moveTo>
                    <a:pt x="3466" y="1"/>
                  </a:moveTo>
                  <a:cubicBezTo>
                    <a:pt x="2490" y="1"/>
                    <a:pt x="1450" y="316"/>
                    <a:pt x="1103" y="536"/>
                  </a:cubicBezTo>
                  <a:lnTo>
                    <a:pt x="1040" y="410"/>
                  </a:lnTo>
                  <a:cubicBezTo>
                    <a:pt x="970" y="340"/>
                    <a:pt x="881" y="304"/>
                    <a:pt x="788" y="304"/>
                  </a:cubicBezTo>
                  <a:cubicBezTo>
                    <a:pt x="757" y="304"/>
                    <a:pt x="725" y="308"/>
                    <a:pt x="694" y="316"/>
                  </a:cubicBezTo>
                  <a:cubicBezTo>
                    <a:pt x="599" y="379"/>
                    <a:pt x="505" y="473"/>
                    <a:pt x="473" y="568"/>
                  </a:cubicBezTo>
                  <a:cubicBezTo>
                    <a:pt x="347" y="1041"/>
                    <a:pt x="442" y="726"/>
                    <a:pt x="32" y="2143"/>
                  </a:cubicBezTo>
                  <a:cubicBezTo>
                    <a:pt x="1" y="2269"/>
                    <a:pt x="32" y="2395"/>
                    <a:pt x="127" y="2458"/>
                  </a:cubicBezTo>
                  <a:cubicBezTo>
                    <a:pt x="253" y="2584"/>
                    <a:pt x="316" y="2584"/>
                    <a:pt x="473" y="2584"/>
                  </a:cubicBezTo>
                  <a:lnTo>
                    <a:pt x="2049" y="2332"/>
                  </a:lnTo>
                  <a:cubicBezTo>
                    <a:pt x="2238" y="2301"/>
                    <a:pt x="2395" y="2080"/>
                    <a:pt x="2332" y="1860"/>
                  </a:cubicBezTo>
                  <a:lnTo>
                    <a:pt x="2206" y="1545"/>
                  </a:lnTo>
                  <a:cubicBezTo>
                    <a:pt x="2647" y="1450"/>
                    <a:pt x="3057" y="1356"/>
                    <a:pt x="3529" y="1356"/>
                  </a:cubicBezTo>
                  <a:cubicBezTo>
                    <a:pt x="5987" y="1356"/>
                    <a:pt x="8003" y="3372"/>
                    <a:pt x="8003" y="5798"/>
                  </a:cubicBezTo>
                  <a:cubicBezTo>
                    <a:pt x="8003" y="6806"/>
                    <a:pt x="7688" y="7657"/>
                    <a:pt x="7152" y="8413"/>
                  </a:cubicBezTo>
                  <a:cubicBezTo>
                    <a:pt x="7278" y="8444"/>
                    <a:pt x="7404" y="8539"/>
                    <a:pt x="7530" y="8633"/>
                  </a:cubicBezTo>
                  <a:cubicBezTo>
                    <a:pt x="7751" y="8885"/>
                    <a:pt x="7845" y="9232"/>
                    <a:pt x="7751" y="9578"/>
                  </a:cubicBezTo>
                  <a:lnTo>
                    <a:pt x="7593" y="9893"/>
                  </a:lnTo>
                  <a:cubicBezTo>
                    <a:pt x="8633" y="8854"/>
                    <a:pt x="9295" y="7436"/>
                    <a:pt x="9295" y="5861"/>
                  </a:cubicBezTo>
                  <a:cubicBezTo>
                    <a:pt x="9295" y="2616"/>
                    <a:pt x="6648" y="1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7351;p89"/>
            <p:cNvSpPr/>
            <p:nvPr/>
          </p:nvSpPr>
          <p:spPr>
            <a:xfrm>
              <a:off x="-34005425" y="3987325"/>
              <a:ext cx="237100" cy="250500"/>
            </a:xfrm>
            <a:custGeom>
              <a:avLst/>
              <a:gdLst/>
              <a:ahLst/>
              <a:cxnLst/>
              <a:rect l="l" t="t" r="r" b="b"/>
              <a:pathLst>
                <a:path w="9484" h="10020" extrusionOk="0">
                  <a:moveTo>
                    <a:pt x="1797" y="1"/>
                  </a:moveTo>
                  <a:lnTo>
                    <a:pt x="1797" y="1"/>
                  </a:lnTo>
                  <a:cubicBezTo>
                    <a:pt x="694" y="1072"/>
                    <a:pt x="1" y="2521"/>
                    <a:pt x="1" y="4191"/>
                  </a:cubicBezTo>
                  <a:cubicBezTo>
                    <a:pt x="64" y="7373"/>
                    <a:pt x="2647" y="10019"/>
                    <a:pt x="5892" y="10019"/>
                  </a:cubicBezTo>
                  <a:cubicBezTo>
                    <a:pt x="6239" y="10019"/>
                    <a:pt x="7972" y="9736"/>
                    <a:pt x="8224" y="9547"/>
                  </a:cubicBezTo>
                  <a:cubicBezTo>
                    <a:pt x="8255" y="9547"/>
                    <a:pt x="8287" y="9484"/>
                    <a:pt x="8350" y="9484"/>
                  </a:cubicBezTo>
                  <a:lnTo>
                    <a:pt x="8507" y="9641"/>
                  </a:lnTo>
                  <a:cubicBezTo>
                    <a:pt x="8576" y="9710"/>
                    <a:pt x="8661" y="9741"/>
                    <a:pt x="8743" y="9741"/>
                  </a:cubicBezTo>
                  <a:cubicBezTo>
                    <a:pt x="8887" y="9741"/>
                    <a:pt x="9023" y="9644"/>
                    <a:pt x="9043" y="9484"/>
                  </a:cubicBezTo>
                  <a:lnTo>
                    <a:pt x="9169" y="9011"/>
                  </a:lnTo>
                  <a:lnTo>
                    <a:pt x="9452" y="7814"/>
                  </a:lnTo>
                  <a:cubicBezTo>
                    <a:pt x="9484" y="7688"/>
                    <a:pt x="9452" y="7562"/>
                    <a:pt x="9358" y="7467"/>
                  </a:cubicBezTo>
                  <a:cubicBezTo>
                    <a:pt x="9278" y="7407"/>
                    <a:pt x="9211" y="7385"/>
                    <a:pt x="9132" y="7385"/>
                  </a:cubicBezTo>
                  <a:cubicBezTo>
                    <a:pt x="9087" y="7385"/>
                    <a:pt x="9037" y="7393"/>
                    <a:pt x="8980" y="7404"/>
                  </a:cubicBezTo>
                  <a:lnTo>
                    <a:pt x="7310" y="7719"/>
                  </a:lnTo>
                  <a:cubicBezTo>
                    <a:pt x="7089" y="7751"/>
                    <a:pt x="6963" y="8034"/>
                    <a:pt x="7089" y="8223"/>
                  </a:cubicBezTo>
                  <a:lnTo>
                    <a:pt x="7184" y="8444"/>
                  </a:lnTo>
                  <a:cubicBezTo>
                    <a:pt x="6774" y="8538"/>
                    <a:pt x="6333" y="8633"/>
                    <a:pt x="5861" y="8633"/>
                  </a:cubicBezTo>
                  <a:cubicBezTo>
                    <a:pt x="3403" y="8633"/>
                    <a:pt x="1419" y="6648"/>
                    <a:pt x="1419" y="4191"/>
                  </a:cubicBezTo>
                  <a:cubicBezTo>
                    <a:pt x="1419" y="3183"/>
                    <a:pt x="1734" y="2269"/>
                    <a:pt x="2269" y="1544"/>
                  </a:cubicBezTo>
                  <a:cubicBezTo>
                    <a:pt x="2143" y="1481"/>
                    <a:pt x="2049" y="1418"/>
                    <a:pt x="1954" y="1292"/>
                  </a:cubicBezTo>
                  <a:cubicBezTo>
                    <a:pt x="1734" y="1009"/>
                    <a:pt x="1639" y="662"/>
                    <a:pt x="1734" y="316"/>
                  </a:cubicBezTo>
                  <a:lnTo>
                    <a:pt x="17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49043" y="1883028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latin typeface="Arial Black" pitchFamily="34" charset="0"/>
              </a:rPr>
              <a:t>МЕНТАЛЬНОЕ ЗДОРОВЬЕ</a:t>
            </a:r>
            <a:endParaRPr lang="ru-RU" sz="1800" dirty="0">
              <a:latin typeface="Arial Black" pitchFamily="34" charset="0"/>
            </a:endParaRPr>
          </a:p>
        </p:txBody>
      </p:sp>
      <p:grpSp>
        <p:nvGrpSpPr>
          <p:cNvPr id="53" name="Google Shape;6502;p87"/>
          <p:cNvGrpSpPr/>
          <p:nvPr/>
        </p:nvGrpSpPr>
        <p:grpSpPr>
          <a:xfrm>
            <a:off x="7278307" y="2244937"/>
            <a:ext cx="610042" cy="581618"/>
            <a:chOff x="-40742750" y="3972175"/>
            <a:chExt cx="311125" cy="316825"/>
          </a:xfrm>
          <a:solidFill>
            <a:schemeClr val="bg1"/>
          </a:solidFill>
        </p:grpSpPr>
        <p:sp>
          <p:nvSpPr>
            <p:cNvPr id="54" name="Google Shape;6503;p87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6504;p87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6570;p87"/>
          <p:cNvGrpSpPr/>
          <p:nvPr/>
        </p:nvGrpSpPr>
        <p:grpSpPr>
          <a:xfrm>
            <a:off x="6673798" y="3241803"/>
            <a:ext cx="621699" cy="571916"/>
            <a:chOff x="-38172725" y="3588000"/>
            <a:chExt cx="318200" cy="316650"/>
          </a:xfrm>
          <a:solidFill>
            <a:schemeClr val="bg1"/>
          </a:solidFill>
        </p:grpSpPr>
        <p:sp>
          <p:nvSpPr>
            <p:cNvPr id="57" name="Google Shape;6571;p87"/>
            <p:cNvSpPr/>
            <p:nvPr/>
          </p:nvSpPr>
          <p:spPr>
            <a:xfrm>
              <a:off x="-38171150" y="3760050"/>
              <a:ext cx="98475" cy="91050"/>
            </a:xfrm>
            <a:custGeom>
              <a:avLst/>
              <a:gdLst/>
              <a:ahLst/>
              <a:cxnLst/>
              <a:rect l="l" t="t" r="r" b="b"/>
              <a:pathLst>
                <a:path w="3939" h="3642" extrusionOk="0">
                  <a:moveTo>
                    <a:pt x="739" y="1"/>
                  </a:moveTo>
                  <a:cubicBezTo>
                    <a:pt x="480" y="1"/>
                    <a:pt x="232" y="12"/>
                    <a:pt x="0" y="18"/>
                  </a:cubicBezTo>
                  <a:cubicBezTo>
                    <a:pt x="95" y="1341"/>
                    <a:pt x="630" y="2602"/>
                    <a:pt x="1512" y="3641"/>
                  </a:cubicBezTo>
                  <a:lnTo>
                    <a:pt x="3938" y="1247"/>
                  </a:lnTo>
                  <a:cubicBezTo>
                    <a:pt x="2844" y="153"/>
                    <a:pt x="1711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6572;p87"/>
            <p:cNvSpPr/>
            <p:nvPr/>
          </p:nvSpPr>
          <p:spPr>
            <a:xfrm>
              <a:off x="-38172725" y="3641575"/>
              <a:ext cx="144150" cy="133900"/>
            </a:xfrm>
            <a:custGeom>
              <a:avLst/>
              <a:gdLst/>
              <a:ahLst/>
              <a:cxnLst/>
              <a:rect l="l" t="t" r="r" b="b"/>
              <a:pathLst>
                <a:path w="5766" h="5356" extrusionOk="0">
                  <a:moveTo>
                    <a:pt x="1575" y="0"/>
                  </a:moveTo>
                  <a:cubicBezTo>
                    <a:pt x="599" y="1103"/>
                    <a:pt x="95" y="2520"/>
                    <a:pt x="0" y="3907"/>
                  </a:cubicBezTo>
                  <a:cubicBezTo>
                    <a:pt x="213" y="3901"/>
                    <a:pt x="452" y="3891"/>
                    <a:pt x="712" y="3891"/>
                  </a:cubicBezTo>
                  <a:cubicBezTo>
                    <a:pt x="1801" y="3891"/>
                    <a:pt x="3246" y="4059"/>
                    <a:pt x="4568" y="5356"/>
                  </a:cubicBezTo>
                  <a:lnTo>
                    <a:pt x="5766" y="4190"/>
                  </a:lnTo>
                  <a:lnTo>
                    <a:pt x="15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6573;p87"/>
            <p:cNvSpPr/>
            <p:nvPr/>
          </p:nvSpPr>
          <p:spPr>
            <a:xfrm>
              <a:off x="-38117600" y="3806975"/>
              <a:ext cx="77200" cy="94525"/>
            </a:xfrm>
            <a:custGeom>
              <a:avLst/>
              <a:gdLst/>
              <a:ahLst/>
              <a:cxnLst/>
              <a:rect l="l" t="t" r="r" b="b"/>
              <a:pathLst>
                <a:path w="3088" h="3781" extrusionOk="0">
                  <a:moveTo>
                    <a:pt x="2332" y="0"/>
                  </a:moveTo>
                  <a:lnTo>
                    <a:pt x="0" y="2331"/>
                  </a:lnTo>
                  <a:cubicBezTo>
                    <a:pt x="883" y="3088"/>
                    <a:pt x="1891" y="3592"/>
                    <a:pt x="2962" y="3781"/>
                  </a:cubicBezTo>
                  <a:cubicBezTo>
                    <a:pt x="3088" y="2363"/>
                    <a:pt x="3088" y="1197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574;p87"/>
            <p:cNvSpPr/>
            <p:nvPr/>
          </p:nvSpPr>
          <p:spPr>
            <a:xfrm>
              <a:off x="-37997875" y="3716375"/>
              <a:ext cx="143350" cy="135500"/>
            </a:xfrm>
            <a:custGeom>
              <a:avLst/>
              <a:gdLst/>
              <a:ahLst/>
              <a:cxnLst/>
              <a:rect l="l" t="t" r="r" b="b"/>
              <a:pathLst>
                <a:path w="5734" h="5420" extrusionOk="0">
                  <a:moveTo>
                    <a:pt x="1197" y="1"/>
                  </a:moveTo>
                  <a:lnTo>
                    <a:pt x="0" y="1230"/>
                  </a:lnTo>
                  <a:lnTo>
                    <a:pt x="4159" y="5420"/>
                  </a:lnTo>
                  <a:cubicBezTo>
                    <a:pt x="5199" y="4191"/>
                    <a:pt x="5703" y="2773"/>
                    <a:pt x="5734" y="1324"/>
                  </a:cubicBezTo>
                  <a:cubicBezTo>
                    <a:pt x="5557" y="1324"/>
                    <a:pt x="5356" y="1329"/>
                    <a:pt x="5135" y="1329"/>
                  </a:cubicBezTo>
                  <a:cubicBezTo>
                    <a:pt x="4098" y="1329"/>
                    <a:pt x="2626" y="1222"/>
                    <a:pt x="1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575;p87"/>
            <p:cNvSpPr/>
            <p:nvPr/>
          </p:nvSpPr>
          <p:spPr>
            <a:xfrm>
              <a:off x="-38044350" y="3761275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1261" y="1"/>
                  </a:moveTo>
                  <a:lnTo>
                    <a:pt x="0" y="1261"/>
                  </a:lnTo>
                  <a:cubicBezTo>
                    <a:pt x="1009" y="2679"/>
                    <a:pt x="1009" y="4002"/>
                    <a:pt x="851" y="5735"/>
                  </a:cubicBezTo>
                  <a:lnTo>
                    <a:pt x="1261" y="5735"/>
                  </a:lnTo>
                  <a:cubicBezTo>
                    <a:pt x="2773" y="5735"/>
                    <a:pt x="4254" y="5231"/>
                    <a:pt x="5419" y="4159"/>
                  </a:cubicBez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576;p87"/>
            <p:cNvSpPr/>
            <p:nvPr/>
          </p:nvSpPr>
          <p:spPr>
            <a:xfrm>
              <a:off x="-37997875" y="3588800"/>
              <a:ext cx="89025" cy="97675"/>
            </a:xfrm>
            <a:custGeom>
              <a:avLst/>
              <a:gdLst/>
              <a:ahLst/>
              <a:cxnLst/>
              <a:rect l="l" t="t" r="r" b="b"/>
              <a:pathLst>
                <a:path w="3561" h="390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26" y="977"/>
                    <a:pt x="0" y="2395"/>
                    <a:pt x="1260" y="3907"/>
                  </a:cubicBezTo>
                  <a:lnTo>
                    <a:pt x="3560" y="1544"/>
                  </a:lnTo>
                  <a:cubicBezTo>
                    <a:pt x="2584" y="662"/>
                    <a:pt x="1355" y="158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577;p87"/>
            <p:cNvSpPr/>
            <p:nvPr/>
          </p:nvSpPr>
          <p:spPr>
            <a:xfrm>
              <a:off x="-38117600" y="3588000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4096" y="1"/>
                  </a:moveTo>
                  <a:lnTo>
                    <a:pt x="4096" y="1"/>
                  </a:lnTo>
                  <a:cubicBezTo>
                    <a:pt x="2647" y="32"/>
                    <a:pt x="1198" y="536"/>
                    <a:pt x="0" y="1576"/>
                  </a:cubicBezTo>
                  <a:lnTo>
                    <a:pt x="4191" y="5735"/>
                  </a:lnTo>
                  <a:lnTo>
                    <a:pt x="5419" y="4506"/>
                  </a:lnTo>
                  <a:cubicBezTo>
                    <a:pt x="3939" y="2805"/>
                    <a:pt x="4065" y="1135"/>
                    <a:pt x="4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578;p87"/>
            <p:cNvSpPr/>
            <p:nvPr/>
          </p:nvSpPr>
          <p:spPr>
            <a:xfrm>
              <a:off x="-37953000" y="3641575"/>
              <a:ext cx="97700" cy="86350"/>
            </a:xfrm>
            <a:custGeom>
              <a:avLst/>
              <a:gdLst/>
              <a:ahLst/>
              <a:cxnLst/>
              <a:rect l="l" t="t" r="r" b="b"/>
              <a:pathLst>
                <a:path w="3908" h="3454" extrusionOk="0">
                  <a:moveTo>
                    <a:pt x="2364" y="0"/>
                  </a:moveTo>
                  <a:lnTo>
                    <a:pt x="1" y="2363"/>
                  </a:lnTo>
                  <a:cubicBezTo>
                    <a:pt x="1171" y="3313"/>
                    <a:pt x="2246" y="3453"/>
                    <a:pt x="3155" y="3453"/>
                  </a:cubicBezTo>
                  <a:cubicBezTo>
                    <a:pt x="3421" y="3453"/>
                    <a:pt x="3672" y="3441"/>
                    <a:pt x="3908" y="3434"/>
                  </a:cubicBezTo>
                  <a:cubicBezTo>
                    <a:pt x="3750" y="2205"/>
                    <a:pt x="3246" y="1008"/>
                    <a:pt x="2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664029" y="4835366"/>
            <a:ext cx="1722414" cy="30646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ВИДЕОМАТЕРИАЛЫ</a:t>
            </a:r>
            <a:endParaRPr lang="ru-RU" sz="1200" dirty="0"/>
          </a:p>
        </p:txBody>
      </p:sp>
      <p:grpSp>
        <p:nvGrpSpPr>
          <p:cNvPr id="78" name="Google Shape;7022;p88"/>
          <p:cNvGrpSpPr/>
          <p:nvPr/>
        </p:nvGrpSpPr>
        <p:grpSpPr>
          <a:xfrm>
            <a:off x="1667187" y="1160734"/>
            <a:ext cx="632981" cy="604032"/>
            <a:chOff x="583100" y="3982600"/>
            <a:chExt cx="296175" cy="296175"/>
          </a:xfrm>
          <a:solidFill>
            <a:schemeClr val="bg1"/>
          </a:solidFill>
        </p:grpSpPr>
        <p:sp>
          <p:nvSpPr>
            <p:cNvPr id="79" name="Google Shape;7023;p88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7024;p88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7025;p88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7026;p88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7027;p88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7028;p88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7029;p88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84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9502"/>
            <a:ext cx="8712968" cy="648072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ПЕРСПЕКТИВЫ РАЗВИТИЯ</a:t>
            </a:r>
            <a:endParaRPr lang="ru-RU" sz="2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15455373"/>
              </p:ext>
            </p:extLst>
          </p:nvPr>
        </p:nvGraphicFramePr>
        <p:xfrm>
          <a:off x="323528" y="843558"/>
          <a:ext cx="8424936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4683004"/>
            <a:ext cx="6697667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АМБИЦИИ, ОПЫТ, КОЛЛАБОРАЦИЯ, ПРОФЕССИОНАЛИЗМ - РЕЗУЛЬТАТ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829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03;p46"/>
          <p:cNvSpPr txBox="1">
            <a:spLocks/>
          </p:cNvSpPr>
          <p:nvPr/>
        </p:nvSpPr>
        <p:spPr>
          <a:xfrm>
            <a:off x="498508" y="391472"/>
            <a:ext cx="54006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Нормативная база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07682"/>
            <a:ext cx="3024336" cy="381190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77544" y="3995990"/>
            <a:ext cx="4042530" cy="6575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ru-RU" sz="1800" b="1" dirty="0" smtClean="0">
                <a:solidFill>
                  <a:srgbClr val="2E3338"/>
                </a:solidFill>
                <a:latin typeface="Arial Narrow" pitchFamily="34" charset="0"/>
              </a:rPr>
              <a:t>Концепция в Республике Татарстан </a:t>
            </a:r>
            <a:endParaRPr lang="ru-RU" sz="1800" b="1" dirty="0">
              <a:solidFill>
                <a:srgbClr val="2E3338"/>
              </a:solidFill>
              <a:latin typeface="Arial Narrow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203598"/>
            <a:ext cx="4983503" cy="340517"/>
          </a:xfrm>
          <a:prstGeom prst="roundRect">
            <a:avLst/>
          </a:prstGeom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Проекты Приволжского федерального округа</a:t>
            </a:r>
          </a:p>
        </p:txBody>
      </p:sp>
      <p:pic>
        <p:nvPicPr>
          <p:cNvPr id="6" name="Picture 2" descr="C:\Users\Teacher\Downloads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r="2452" b="6703"/>
          <a:stretch/>
        </p:blipFill>
        <p:spPr bwMode="auto">
          <a:xfrm>
            <a:off x="1177543" y="1707654"/>
            <a:ext cx="4042530" cy="206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лево стрелка 6"/>
          <p:cNvSpPr/>
          <p:nvPr/>
        </p:nvSpPr>
        <p:spPr>
          <a:xfrm>
            <a:off x="97423" y="2945512"/>
            <a:ext cx="1080120" cy="16424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srgbClr val="2E33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95"/>
          <a:stretch/>
        </p:blipFill>
        <p:spPr>
          <a:xfrm>
            <a:off x="6525386" y="3041615"/>
            <a:ext cx="2618614" cy="135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914463" y="114798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sym typeface="Arial"/>
              </a:rPr>
              <a:t>ЦЕЛЕВЫЕ ГРУППЫ</a:t>
            </a:r>
            <a:endParaRPr sz="20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sym typeface="Arial"/>
            </a:endParaRPr>
          </a:p>
        </p:txBody>
      </p:sp>
      <p:grpSp>
        <p:nvGrpSpPr>
          <p:cNvPr id="26" name="Google Shape;4894;p82"/>
          <p:cNvGrpSpPr/>
          <p:nvPr/>
        </p:nvGrpSpPr>
        <p:grpSpPr>
          <a:xfrm>
            <a:off x="971599" y="459981"/>
            <a:ext cx="7128790" cy="4587978"/>
            <a:chOff x="5042864" y="2824811"/>
            <a:chExt cx="1737967" cy="1108870"/>
          </a:xfrm>
        </p:grpSpPr>
        <p:grpSp>
          <p:nvGrpSpPr>
            <p:cNvPr id="27" name="Google Shape;4895;p82"/>
            <p:cNvGrpSpPr/>
            <p:nvPr/>
          </p:nvGrpSpPr>
          <p:grpSpPr>
            <a:xfrm>
              <a:off x="5938695" y="3176919"/>
              <a:ext cx="842136" cy="404739"/>
              <a:chOff x="5938695" y="3176919"/>
              <a:chExt cx="842136" cy="404739"/>
            </a:xfrm>
          </p:grpSpPr>
          <p:grpSp>
            <p:nvGrpSpPr>
              <p:cNvPr id="46" name="Google Shape;4896;p82"/>
              <p:cNvGrpSpPr/>
              <p:nvPr/>
            </p:nvGrpSpPr>
            <p:grpSpPr>
              <a:xfrm>
                <a:off x="5938695" y="3176919"/>
                <a:ext cx="842136" cy="404739"/>
                <a:chOff x="5938695" y="3176919"/>
                <a:chExt cx="842136" cy="404739"/>
              </a:xfrm>
            </p:grpSpPr>
            <p:sp>
              <p:nvSpPr>
                <p:cNvPr id="48" name="Google Shape;4897;p82"/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oogle Shape;4898;p82"/>
                <p:cNvSpPr/>
                <p:nvPr/>
              </p:nvSpPr>
              <p:spPr>
                <a:xfrm>
                  <a:off x="6238408" y="3260316"/>
                  <a:ext cx="542423" cy="243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3F6D6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7" name="Google Shape;4899;p82"/>
              <p:cNvSpPr/>
              <p:nvPr/>
            </p:nvSpPr>
            <p:spPr>
              <a:xfrm>
                <a:off x="6045301" y="3282475"/>
                <a:ext cx="214684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sz="1600" b="1" cap="all" dirty="0">
                  <a:ln w="0"/>
                  <a:solidFill>
                    <a:srgbClr val="164A4A"/>
                  </a:solidFill>
                  <a:effectLst>
                    <a:reflection blurRad="12700" stA="50000" endPos="50000" dist="5000" dir="5400000" sy="-100000" rotWithShape="0"/>
                  </a:effectLst>
                  <a:latin typeface="Arial Black" pitchFamily="34" charset="0"/>
                </a:endParaRPr>
              </a:p>
            </p:txBody>
          </p:sp>
        </p:grpSp>
        <p:grpSp>
          <p:nvGrpSpPr>
            <p:cNvPr id="28" name="Google Shape;4900;p82"/>
            <p:cNvGrpSpPr/>
            <p:nvPr/>
          </p:nvGrpSpPr>
          <p:grpSpPr>
            <a:xfrm>
              <a:off x="5042864" y="3176835"/>
              <a:ext cx="948339" cy="404655"/>
              <a:chOff x="5042864" y="3176835"/>
              <a:chExt cx="948339" cy="404655"/>
            </a:xfrm>
          </p:grpSpPr>
          <p:grpSp>
            <p:nvGrpSpPr>
              <p:cNvPr id="42" name="Google Shape;4901;p82"/>
              <p:cNvGrpSpPr/>
              <p:nvPr/>
            </p:nvGrpSpPr>
            <p:grpSpPr>
              <a:xfrm>
                <a:off x="5042864" y="3176835"/>
                <a:ext cx="948339" cy="404655"/>
                <a:chOff x="5042864" y="3176835"/>
                <a:chExt cx="948339" cy="404655"/>
              </a:xfrm>
            </p:grpSpPr>
            <p:sp>
              <p:nvSpPr>
                <p:cNvPr id="44" name="Google Shape;4902;p82"/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oogle Shape;4903;p82"/>
                <p:cNvSpPr/>
                <p:nvPr/>
              </p:nvSpPr>
              <p:spPr>
                <a:xfrm>
                  <a:off x="5042864" y="3243580"/>
                  <a:ext cx="664831" cy="269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3" name="Google Shape;4904;p82"/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9" name="Google Shape;4905;p82"/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0" name="Google Shape;4906;p82"/>
            <p:cNvGrpSpPr/>
            <p:nvPr/>
          </p:nvGrpSpPr>
          <p:grpSpPr>
            <a:xfrm>
              <a:off x="5538896" y="2824811"/>
              <a:ext cx="1196826" cy="404655"/>
              <a:chOff x="5538896" y="2824811"/>
              <a:chExt cx="1196826" cy="404655"/>
            </a:xfrm>
          </p:grpSpPr>
          <p:grpSp>
            <p:nvGrpSpPr>
              <p:cNvPr id="36" name="Google Shape;4907;p82"/>
              <p:cNvGrpSpPr/>
              <p:nvPr/>
            </p:nvGrpSpPr>
            <p:grpSpPr>
              <a:xfrm>
                <a:off x="5538896" y="2824811"/>
                <a:ext cx="1196826" cy="404655"/>
                <a:chOff x="5538896" y="2824811"/>
                <a:chExt cx="1196826" cy="404655"/>
              </a:xfrm>
            </p:grpSpPr>
            <p:grpSp>
              <p:nvGrpSpPr>
                <p:cNvPr id="38" name="Google Shape;4908;p82"/>
                <p:cNvGrpSpPr/>
                <p:nvPr/>
              </p:nvGrpSpPr>
              <p:grpSpPr>
                <a:xfrm>
                  <a:off x="5938485" y="2824811"/>
                  <a:ext cx="797237" cy="404655"/>
                  <a:chOff x="5938485" y="2824811"/>
                  <a:chExt cx="797237" cy="404655"/>
                </a:xfrm>
              </p:grpSpPr>
              <p:sp>
                <p:nvSpPr>
                  <p:cNvPr id="40" name="Google Shape;4909;p82"/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41" name="Google Shape;4910;p82"/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sp>
              <p:nvSpPr>
                <p:cNvPr id="39" name="Google Shape;4911;p82"/>
                <p:cNvSpPr/>
                <p:nvPr/>
              </p:nvSpPr>
              <p:spPr>
                <a:xfrm>
                  <a:off x="5538896" y="2913039"/>
                  <a:ext cx="506405" cy="24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7" name="Google Shape;4912;p82"/>
              <p:cNvSpPr/>
              <p:nvPr/>
            </p:nvSpPr>
            <p:spPr>
              <a:xfrm>
                <a:off x="6038458" y="2932675"/>
                <a:ext cx="221527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sz="2800" b="1" cap="all" dirty="0">
                  <a:ln w="0"/>
                  <a:solidFill>
                    <a:srgbClr val="164A4A"/>
                  </a:solidFill>
                  <a:effectLst>
                    <a:reflection blurRad="12700" stA="50000" endPos="50000" dist="5000" dir="5400000" sy="-100000" rotWithShape="0"/>
                  </a:effectLst>
                  <a:latin typeface="Arial Black" pitchFamily="34" charset="0"/>
                </a:endParaRPr>
              </a:p>
            </p:txBody>
          </p:sp>
        </p:grpSp>
        <p:grpSp>
          <p:nvGrpSpPr>
            <p:cNvPr id="31" name="Google Shape;4913;p82"/>
            <p:cNvGrpSpPr/>
            <p:nvPr/>
          </p:nvGrpSpPr>
          <p:grpSpPr>
            <a:xfrm>
              <a:off x="5190863" y="3528942"/>
              <a:ext cx="1221309" cy="404739"/>
              <a:chOff x="5190863" y="3528942"/>
              <a:chExt cx="1221309" cy="404739"/>
            </a:xfrm>
          </p:grpSpPr>
          <p:sp>
            <p:nvSpPr>
              <p:cNvPr id="32" name="Google Shape;4914;p82"/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3" name="Google Shape;4915;p82"/>
              <p:cNvGrpSpPr/>
              <p:nvPr/>
            </p:nvGrpSpPr>
            <p:grpSpPr>
              <a:xfrm>
                <a:off x="5190863" y="3528942"/>
                <a:ext cx="1221309" cy="404739"/>
                <a:chOff x="5190863" y="3528942"/>
                <a:chExt cx="1221309" cy="404739"/>
              </a:xfrm>
            </p:grpSpPr>
            <p:sp>
              <p:nvSpPr>
                <p:cNvPr id="34" name="Google Shape;4916;p82"/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5" name="Google Shape;4917;p82"/>
                <p:cNvSpPr/>
                <p:nvPr/>
              </p:nvSpPr>
              <p:spPr>
                <a:xfrm>
                  <a:off x="5881064" y="3619948"/>
                  <a:ext cx="531108" cy="231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solidFill>
                  <a:srgbClr val="237B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sp>
        <p:nvSpPr>
          <p:cNvPr id="7" name="Прямоугольник 6"/>
          <p:cNvSpPr/>
          <p:nvPr/>
        </p:nvSpPr>
        <p:spPr>
          <a:xfrm>
            <a:off x="3120196" y="906271"/>
            <a:ext cx="1745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6EFDC"/>
                </a:solidFill>
                <a:latin typeface="Arial Black" pitchFamily="34" charset="0"/>
                <a:sym typeface="Syne"/>
              </a:rPr>
              <a:t>Люди</a:t>
            </a:r>
          </a:p>
          <a:p>
            <a:pPr algn="ctr"/>
            <a:r>
              <a:rPr lang="ru-RU" sz="1600" b="1" dirty="0" smtClean="0">
                <a:solidFill>
                  <a:srgbClr val="F6EFDC"/>
                </a:solidFill>
                <a:latin typeface="Arial Black" pitchFamily="34" charset="0"/>
                <a:sym typeface="Syne"/>
              </a:rPr>
              <a:t>с </a:t>
            </a:r>
            <a:r>
              <a:rPr lang="ru-RU" sz="1600" b="1" dirty="0">
                <a:solidFill>
                  <a:srgbClr val="F6EFDC"/>
                </a:solidFill>
                <a:latin typeface="Arial Black" pitchFamily="34" charset="0"/>
                <a:sym typeface="Syne"/>
              </a:rPr>
              <a:t>РАС и ДМН </a:t>
            </a:r>
            <a:endParaRPr lang="ru-RU" sz="2400" dirty="0">
              <a:solidFill>
                <a:srgbClr val="F6EFDC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7142" y="2456840"/>
            <a:ext cx="274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6EFDC"/>
                </a:solidFill>
                <a:latin typeface="Arial Black" pitchFamily="34" charset="0"/>
                <a:sym typeface="Syne"/>
              </a:rPr>
              <a:t>Специалисты </a:t>
            </a:r>
            <a:r>
              <a:rPr lang="ru-RU" sz="1600" b="1" dirty="0" smtClean="0">
                <a:solidFill>
                  <a:srgbClr val="F6EFDC"/>
                </a:solidFill>
                <a:latin typeface="Arial Black" pitchFamily="34" charset="0"/>
                <a:sym typeface="Syne"/>
              </a:rPr>
              <a:t>в сфере ФК и С</a:t>
            </a:r>
            <a:endParaRPr lang="ru-RU" sz="1600" b="1" dirty="0">
              <a:solidFill>
                <a:srgbClr val="F6EFDC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82199" y="2584693"/>
            <a:ext cx="1752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6EFDC"/>
                </a:solidFill>
                <a:latin typeface="Arial Black" pitchFamily="34" charset="0"/>
                <a:sym typeface="Syne"/>
              </a:rPr>
              <a:t>Члены семьи</a:t>
            </a:r>
            <a:endParaRPr lang="ru-RU" sz="1600" b="1" dirty="0">
              <a:solidFill>
                <a:srgbClr val="F6EFDC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72914" y="3918521"/>
            <a:ext cx="1533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454318">
                    <a:lumMod val="10000"/>
                    <a:lumOff val="90000"/>
                  </a:srgbClr>
                </a:solidFill>
                <a:latin typeface="Arial Black" pitchFamily="34" charset="0"/>
              </a:rPr>
              <a:t>Волонтеры и студенты</a:t>
            </a:r>
            <a:endParaRPr lang="ru-RU" sz="1600" dirty="0">
              <a:solidFill>
                <a:srgbClr val="454318">
                  <a:lumMod val="10000"/>
                  <a:lumOff val="90000"/>
                </a:srgbClr>
              </a:solidFill>
              <a:latin typeface="Arial Black" pitchFamily="34" charset="0"/>
            </a:endParaRPr>
          </a:p>
        </p:txBody>
      </p:sp>
      <p:pic>
        <p:nvPicPr>
          <p:cNvPr id="5126" name="Picture 6" descr="https://sun9-78.userapi.com/impg/uJHY0Fv9XeaMKsrATJ7spHBD5risM9yaY88VPg/6b3cCcZgBVc.jpg?size=1920x1440&amp;quality=96&amp;sign=e541aded63d6fb2d23d32db1d4ca1cba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2" b="12020"/>
          <a:stretch/>
        </p:blipFill>
        <p:spPr bwMode="auto">
          <a:xfrm>
            <a:off x="6444208" y="569471"/>
            <a:ext cx="2548418" cy="143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171" r="4375" b="53742"/>
          <a:stretch/>
        </p:blipFill>
        <p:spPr bwMode="auto">
          <a:xfrm>
            <a:off x="290578" y="810343"/>
            <a:ext cx="2510887" cy="121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5" y="3466167"/>
            <a:ext cx="2286000" cy="14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07" y="3918457"/>
            <a:ext cx="515757" cy="53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16" y="2442012"/>
            <a:ext cx="300541" cy="6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62" y="2550923"/>
            <a:ext cx="641617" cy="4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40" y="910921"/>
            <a:ext cx="1132627" cy="8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7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30127" y="4629226"/>
            <a:ext cx="499988" cy="376226"/>
          </a:xfrm>
          <a:prstGeom prst="rect">
            <a:avLst/>
          </a:prstGeom>
        </p:spPr>
        <p:txBody>
          <a:bodyPr lIns="68576" tIns="34289" rIns="68576" bIns="34289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98626" y="123478"/>
            <a:ext cx="2795122" cy="453633"/>
          </a:xfrm>
        </p:spPr>
        <p:txBody>
          <a:bodyPr/>
          <a:lstStyle/>
          <a:p>
            <a:pPr algn="ctr"/>
            <a:r>
              <a:rPr lang="ru-RU" sz="3200" b="1" dirty="0">
                <a:latin typeface="Arial Black" pitchFamily="34" charset="0"/>
              </a:rPr>
              <a:t>ЗАДАЧИ</a:t>
            </a:r>
          </a:p>
        </p:txBody>
      </p:sp>
      <p:sp>
        <p:nvSpPr>
          <p:cNvPr id="54" name="Text Box 369"/>
          <p:cNvSpPr txBox="1">
            <a:spLocks noChangeArrowheads="1"/>
          </p:cNvSpPr>
          <p:nvPr/>
        </p:nvSpPr>
        <p:spPr bwMode="auto">
          <a:xfrm>
            <a:off x="956315" y="3937683"/>
            <a:ext cx="2335671" cy="3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fr-FR" noProof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5" name="Freeform 6"/>
          <p:cNvSpPr>
            <a:spLocks/>
          </p:cNvSpPr>
          <p:nvPr/>
        </p:nvSpPr>
        <p:spPr bwMode="auto">
          <a:xfrm>
            <a:off x="1823466" y="850602"/>
            <a:ext cx="1275160" cy="1237251"/>
          </a:xfrm>
          <a:custGeom>
            <a:avLst/>
            <a:gdLst>
              <a:gd name="connsiteX0" fmla="*/ 0 w 1700213"/>
              <a:gd name="connsiteY0" fmla="*/ 0 h 1649668"/>
              <a:gd name="connsiteX1" fmla="*/ 61913 w 1700213"/>
              <a:gd name="connsiteY1" fmla="*/ 1588 h 1649668"/>
              <a:gd name="connsiteX2" fmla="*/ 123032 w 1700213"/>
              <a:gd name="connsiteY2" fmla="*/ 3175 h 1649668"/>
              <a:gd name="connsiteX3" fmla="*/ 185738 w 1700213"/>
              <a:gd name="connsiteY3" fmla="*/ 7938 h 1649668"/>
              <a:gd name="connsiteX4" fmla="*/ 246857 w 1700213"/>
              <a:gd name="connsiteY4" fmla="*/ 14288 h 1649668"/>
              <a:gd name="connsiteX5" fmla="*/ 307182 w 1700213"/>
              <a:gd name="connsiteY5" fmla="*/ 21431 h 1649668"/>
              <a:gd name="connsiteX6" fmla="*/ 366713 w 1700213"/>
              <a:gd name="connsiteY6" fmla="*/ 32544 h 1649668"/>
              <a:gd name="connsiteX7" fmla="*/ 427832 w 1700213"/>
              <a:gd name="connsiteY7" fmla="*/ 42863 h 1649668"/>
              <a:gd name="connsiteX8" fmla="*/ 487363 w 1700213"/>
              <a:gd name="connsiteY8" fmla="*/ 54769 h 1649668"/>
              <a:gd name="connsiteX9" fmla="*/ 546894 w 1700213"/>
              <a:gd name="connsiteY9" fmla="*/ 70644 h 1649668"/>
              <a:gd name="connsiteX10" fmla="*/ 604838 w 1700213"/>
              <a:gd name="connsiteY10" fmla="*/ 85725 h 1649668"/>
              <a:gd name="connsiteX11" fmla="*/ 662782 w 1700213"/>
              <a:gd name="connsiteY11" fmla="*/ 103981 h 1649668"/>
              <a:gd name="connsiteX12" fmla="*/ 720725 w 1700213"/>
              <a:gd name="connsiteY12" fmla="*/ 123825 h 1649668"/>
              <a:gd name="connsiteX13" fmla="*/ 777082 w 1700213"/>
              <a:gd name="connsiteY13" fmla="*/ 143669 h 1649668"/>
              <a:gd name="connsiteX14" fmla="*/ 833438 w 1700213"/>
              <a:gd name="connsiteY14" fmla="*/ 166688 h 1649668"/>
              <a:gd name="connsiteX15" fmla="*/ 889794 w 1700213"/>
              <a:gd name="connsiteY15" fmla="*/ 190500 h 1649668"/>
              <a:gd name="connsiteX16" fmla="*/ 944563 w 1700213"/>
              <a:gd name="connsiteY16" fmla="*/ 216694 h 1649668"/>
              <a:gd name="connsiteX17" fmla="*/ 1050925 w 1700213"/>
              <a:gd name="connsiteY17" fmla="*/ 271463 h 1649668"/>
              <a:gd name="connsiteX18" fmla="*/ 1156494 w 1700213"/>
              <a:gd name="connsiteY18" fmla="*/ 332581 h 1649668"/>
              <a:gd name="connsiteX19" fmla="*/ 1257301 w 1700213"/>
              <a:gd name="connsiteY19" fmla="*/ 399256 h 1649668"/>
              <a:gd name="connsiteX20" fmla="*/ 1354932 w 1700213"/>
              <a:gd name="connsiteY20" fmla="*/ 473075 h 1649668"/>
              <a:gd name="connsiteX21" fmla="*/ 1447801 w 1700213"/>
              <a:gd name="connsiteY21" fmla="*/ 551656 h 1649668"/>
              <a:gd name="connsiteX22" fmla="*/ 1537494 w 1700213"/>
              <a:gd name="connsiteY22" fmla="*/ 635794 h 1649668"/>
              <a:gd name="connsiteX23" fmla="*/ 1621632 w 1700213"/>
              <a:gd name="connsiteY23" fmla="*/ 725488 h 1649668"/>
              <a:gd name="connsiteX24" fmla="*/ 1700213 w 1700213"/>
              <a:gd name="connsiteY24" fmla="*/ 819944 h 1649668"/>
              <a:gd name="connsiteX25" fmla="*/ 660267 w 1700213"/>
              <a:gd name="connsiteY25" fmla="*/ 1649668 h 1649668"/>
              <a:gd name="connsiteX26" fmla="*/ 318902 w 1700213"/>
              <a:gd name="connsiteY26" fmla="*/ 1474309 h 1649668"/>
              <a:gd name="connsiteX27" fmla="*/ 0 w 1700213"/>
              <a:gd name="connsiteY27" fmla="*/ 1312853 h 164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00213" h="1649668">
                <a:moveTo>
                  <a:pt x="0" y="0"/>
                </a:moveTo>
                <a:lnTo>
                  <a:pt x="61913" y="1588"/>
                </a:lnTo>
                <a:lnTo>
                  <a:pt x="123032" y="3175"/>
                </a:lnTo>
                <a:lnTo>
                  <a:pt x="185738" y="7938"/>
                </a:lnTo>
                <a:lnTo>
                  <a:pt x="246857" y="14288"/>
                </a:lnTo>
                <a:lnTo>
                  <a:pt x="307182" y="21431"/>
                </a:lnTo>
                <a:lnTo>
                  <a:pt x="366713" y="32544"/>
                </a:lnTo>
                <a:lnTo>
                  <a:pt x="427832" y="42863"/>
                </a:lnTo>
                <a:lnTo>
                  <a:pt x="487363" y="54769"/>
                </a:lnTo>
                <a:lnTo>
                  <a:pt x="546894" y="70644"/>
                </a:lnTo>
                <a:lnTo>
                  <a:pt x="604838" y="85725"/>
                </a:lnTo>
                <a:lnTo>
                  <a:pt x="662782" y="103981"/>
                </a:lnTo>
                <a:lnTo>
                  <a:pt x="720725" y="123825"/>
                </a:lnTo>
                <a:lnTo>
                  <a:pt x="777082" y="143669"/>
                </a:lnTo>
                <a:lnTo>
                  <a:pt x="833438" y="166688"/>
                </a:lnTo>
                <a:lnTo>
                  <a:pt x="889794" y="190500"/>
                </a:lnTo>
                <a:lnTo>
                  <a:pt x="944563" y="216694"/>
                </a:lnTo>
                <a:lnTo>
                  <a:pt x="1050925" y="271463"/>
                </a:lnTo>
                <a:lnTo>
                  <a:pt x="1156494" y="332581"/>
                </a:lnTo>
                <a:lnTo>
                  <a:pt x="1257301" y="399256"/>
                </a:lnTo>
                <a:lnTo>
                  <a:pt x="1354932" y="473075"/>
                </a:lnTo>
                <a:lnTo>
                  <a:pt x="1447801" y="551656"/>
                </a:lnTo>
                <a:lnTo>
                  <a:pt x="1537494" y="635794"/>
                </a:lnTo>
                <a:lnTo>
                  <a:pt x="1621632" y="725488"/>
                </a:lnTo>
                <a:lnTo>
                  <a:pt x="1700213" y="819944"/>
                </a:lnTo>
                <a:lnTo>
                  <a:pt x="660267" y="1649668"/>
                </a:lnTo>
                <a:lnTo>
                  <a:pt x="318902" y="1474309"/>
                </a:lnTo>
                <a:lnTo>
                  <a:pt x="0" y="1312853"/>
                </a:lnTo>
                <a:close/>
              </a:path>
            </a:pathLst>
          </a:custGeom>
          <a:solidFill>
            <a:srgbClr val="EC6E62"/>
          </a:solidFill>
          <a:ln>
            <a:noFill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  <a:noAutofit/>
          </a:bodyPr>
          <a:lstStyle/>
          <a:p>
            <a:pPr defTabSz="685783">
              <a:buClrTx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Freeform 7"/>
          <p:cNvSpPr>
            <a:spLocks/>
          </p:cNvSpPr>
          <p:nvPr/>
        </p:nvSpPr>
        <p:spPr bwMode="auto">
          <a:xfrm>
            <a:off x="2341450" y="1498302"/>
            <a:ext cx="1140557" cy="1381125"/>
          </a:xfrm>
          <a:custGeom>
            <a:avLst/>
            <a:gdLst>
              <a:gd name="connsiteX0" fmla="*/ 1046873 w 1520742"/>
              <a:gd name="connsiteY0" fmla="*/ 0 h 1841500"/>
              <a:gd name="connsiteX1" fmla="*/ 1084973 w 1520742"/>
              <a:gd name="connsiteY1" fmla="*/ 48440 h 1841500"/>
              <a:gd name="connsiteX2" fmla="*/ 1119898 w 1520742"/>
              <a:gd name="connsiteY2" fmla="*/ 99262 h 1841500"/>
              <a:gd name="connsiteX3" fmla="*/ 1154823 w 1520742"/>
              <a:gd name="connsiteY3" fmla="*/ 149289 h 1841500"/>
              <a:gd name="connsiteX4" fmla="*/ 1188161 w 1520742"/>
              <a:gd name="connsiteY4" fmla="*/ 200905 h 1841500"/>
              <a:gd name="connsiteX5" fmla="*/ 1219911 w 1520742"/>
              <a:gd name="connsiteY5" fmla="*/ 253316 h 1841500"/>
              <a:gd name="connsiteX6" fmla="*/ 1250867 w 1520742"/>
              <a:gd name="connsiteY6" fmla="*/ 306520 h 1841500"/>
              <a:gd name="connsiteX7" fmla="*/ 1279442 w 1520742"/>
              <a:gd name="connsiteY7" fmla="*/ 359724 h 1841500"/>
              <a:gd name="connsiteX8" fmla="*/ 1307223 w 1520742"/>
              <a:gd name="connsiteY8" fmla="*/ 414516 h 1841500"/>
              <a:gd name="connsiteX9" fmla="*/ 1331830 w 1520742"/>
              <a:gd name="connsiteY9" fmla="*/ 469309 h 1841500"/>
              <a:gd name="connsiteX10" fmla="*/ 1355642 w 1520742"/>
              <a:gd name="connsiteY10" fmla="*/ 525689 h 1841500"/>
              <a:gd name="connsiteX11" fmla="*/ 1378661 w 1520742"/>
              <a:gd name="connsiteY11" fmla="*/ 582070 h 1841500"/>
              <a:gd name="connsiteX12" fmla="*/ 1398505 w 1520742"/>
              <a:gd name="connsiteY12" fmla="*/ 640039 h 1841500"/>
              <a:gd name="connsiteX13" fmla="*/ 1418348 w 1520742"/>
              <a:gd name="connsiteY13" fmla="*/ 696419 h 1841500"/>
              <a:gd name="connsiteX14" fmla="*/ 1436605 w 1520742"/>
              <a:gd name="connsiteY14" fmla="*/ 754388 h 1841500"/>
              <a:gd name="connsiteX15" fmla="*/ 1451686 w 1520742"/>
              <a:gd name="connsiteY15" fmla="*/ 813945 h 1841500"/>
              <a:gd name="connsiteX16" fmla="*/ 1465973 w 1520742"/>
              <a:gd name="connsiteY16" fmla="*/ 871913 h 1841500"/>
              <a:gd name="connsiteX17" fmla="*/ 1479467 w 1520742"/>
              <a:gd name="connsiteY17" fmla="*/ 931470 h 1841500"/>
              <a:gd name="connsiteX18" fmla="*/ 1489786 w 1520742"/>
              <a:gd name="connsiteY18" fmla="*/ 991027 h 1841500"/>
              <a:gd name="connsiteX19" fmla="*/ 1499311 w 1520742"/>
              <a:gd name="connsiteY19" fmla="*/ 1050584 h 1841500"/>
              <a:gd name="connsiteX20" fmla="*/ 1506455 w 1520742"/>
              <a:gd name="connsiteY20" fmla="*/ 1111729 h 1841500"/>
              <a:gd name="connsiteX21" fmla="*/ 1512805 w 1520742"/>
              <a:gd name="connsiteY21" fmla="*/ 1171286 h 1841500"/>
              <a:gd name="connsiteX22" fmla="*/ 1517567 w 1520742"/>
              <a:gd name="connsiteY22" fmla="*/ 1231637 h 1841500"/>
              <a:gd name="connsiteX23" fmla="*/ 1520742 w 1520742"/>
              <a:gd name="connsiteY23" fmla="*/ 1292782 h 1841500"/>
              <a:gd name="connsiteX24" fmla="*/ 1520742 w 1520742"/>
              <a:gd name="connsiteY24" fmla="*/ 1353928 h 1841500"/>
              <a:gd name="connsiteX25" fmla="*/ 1520742 w 1520742"/>
              <a:gd name="connsiteY25" fmla="*/ 1415073 h 1841500"/>
              <a:gd name="connsiteX26" fmla="*/ 1517567 w 1520742"/>
              <a:gd name="connsiteY26" fmla="*/ 1476218 h 1841500"/>
              <a:gd name="connsiteX27" fmla="*/ 1512805 w 1520742"/>
              <a:gd name="connsiteY27" fmla="*/ 1536569 h 1841500"/>
              <a:gd name="connsiteX28" fmla="*/ 1506455 w 1520742"/>
              <a:gd name="connsiteY28" fmla="*/ 1597714 h 1841500"/>
              <a:gd name="connsiteX29" fmla="*/ 1499311 w 1520742"/>
              <a:gd name="connsiteY29" fmla="*/ 1658859 h 1841500"/>
              <a:gd name="connsiteX30" fmla="*/ 1489786 w 1520742"/>
              <a:gd name="connsiteY30" fmla="*/ 1720004 h 1841500"/>
              <a:gd name="connsiteX31" fmla="*/ 1479467 w 1520742"/>
              <a:gd name="connsiteY31" fmla="*/ 1781149 h 1841500"/>
              <a:gd name="connsiteX32" fmla="*/ 1465973 w 1520742"/>
              <a:gd name="connsiteY32" fmla="*/ 1841500 h 1841500"/>
              <a:gd name="connsiteX33" fmla="*/ 141125 w 1520742"/>
              <a:gd name="connsiteY33" fmla="*/ 1539029 h 1841500"/>
              <a:gd name="connsiteX34" fmla="*/ 108572 w 1520742"/>
              <a:gd name="connsiteY34" fmla="*/ 1373813 h 1841500"/>
              <a:gd name="connsiteX35" fmla="*/ 69838 w 1520742"/>
              <a:gd name="connsiteY35" fmla="*/ 1177233 h 1841500"/>
              <a:gd name="connsiteX36" fmla="*/ 0 w 1520742"/>
              <a:gd name="connsiteY36" fmla="*/ 834442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20742" h="1841500">
                <a:moveTo>
                  <a:pt x="1046873" y="0"/>
                </a:moveTo>
                <a:lnTo>
                  <a:pt x="1084973" y="48440"/>
                </a:lnTo>
                <a:lnTo>
                  <a:pt x="1119898" y="99262"/>
                </a:lnTo>
                <a:lnTo>
                  <a:pt x="1154823" y="149289"/>
                </a:lnTo>
                <a:lnTo>
                  <a:pt x="1188161" y="200905"/>
                </a:lnTo>
                <a:lnTo>
                  <a:pt x="1219911" y="253316"/>
                </a:lnTo>
                <a:lnTo>
                  <a:pt x="1250867" y="306520"/>
                </a:lnTo>
                <a:lnTo>
                  <a:pt x="1279442" y="359724"/>
                </a:lnTo>
                <a:lnTo>
                  <a:pt x="1307223" y="414516"/>
                </a:lnTo>
                <a:lnTo>
                  <a:pt x="1331830" y="469309"/>
                </a:lnTo>
                <a:lnTo>
                  <a:pt x="1355642" y="525689"/>
                </a:lnTo>
                <a:lnTo>
                  <a:pt x="1378661" y="582070"/>
                </a:lnTo>
                <a:lnTo>
                  <a:pt x="1398505" y="640039"/>
                </a:lnTo>
                <a:lnTo>
                  <a:pt x="1418348" y="696419"/>
                </a:lnTo>
                <a:lnTo>
                  <a:pt x="1436605" y="754388"/>
                </a:lnTo>
                <a:lnTo>
                  <a:pt x="1451686" y="813945"/>
                </a:lnTo>
                <a:lnTo>
                  <a:pt x="1465973" y="871913"/>
                </a:lnTo>
                <a:lnTo>
                  <a:pt x="1479467" y="931470"/>
                </a:lnTo>
                <a:lnTo>
                  <a:pt x="1489786" y="991027"/>
                </a:lnTo>
                <a:lnTo>
                  <a:pt x="1499311" y="1050584"/>
                </a:lnTo>
                <a:lnTo>
                  <a:pt x="1506455" y="1111729"/>
                </a:lnTo>
                <a:lnTo>
                  <a:pt x="1512805" y="1171286"/>
                </a:lnTo>
                <a:lnTo>
                  <a:pt x="1517567" y="1231637"/>
                </a:lnTo>
                <a:lnTo>
                  <a:pt x="1520742" y="1292782"/>
                </a:lnTo>
                <a:lnTo>
                  <a:pt x="1520742" y="1353928"/>
                </a:lnTo>
                <a:lnTo>
                  <a:pt x="1520742" y="1415073"/>
                </a:lnTo>
                <a:lnTo>
                  <a:pt x="1517567" y="1476218"/>
                </a:lnTo>
                <a:lnTo>
                  <a:pt x="1512805" y="1536569"/>
                </a:lnTo>
                <a:lnTo>
                  <a:pt x="1506455" y="1597714"/>
                </a:lnTo>
                <a:lnTo>
                  <a:pt x="1499311" y="1658859"/>
                </a:lnTo>
                <a:lnTo>
                  <a:pt x="1489786" y="1720004"/>
                </a:lnTo>
                <a:lnTo>
                  <a:pt x="1479467" y="1781149"/>
                </a:lnTo>
                <a:lnTo>
                  <a:pt x="1465973" y="1841500"/>
                </a:lnTo>
                <a:lnTo>
                  <a:pt x="141125" y="1539029"/>
                </a:lnTo>
                <a:lnTo>
                  <a:pt x="108572" y="1373813"/>
                </a:lnTo>
                <a:cubicBezTo>
                  <a:pt x="96353" y="1308272"/>
                  <a:pt x="84135" y="1242731"/>
                  <a:pt x="69838" y="1177233"/>
                </a:cubicBezTo>
                <a:lnTo>
                  <a:pt x="0" y="834442"/>
                </a:lnTo>
                <a:close/>
              </a:path>
            </a:pathLst>
          </a:custGeom>
          <a:solidFill>
            <a:srgbClr val="EA964D"/>
          </a:solidFill>
          <a:ln>
            <a:noFill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  <a:noAutofit/>
          </a:bodyPr>
          <a:lstStyle/>
          <a:p>
            <a:pPr defTabSz="685783">
              <a:buClrTx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Freeform 8"/>
          <p:cNvSpPr>
            <a:spLocks/>
          </p:cNvSpPr>
          <p:nvPr/>
        </p:nvSpPr>
        <p:spPr bwMode="auto">
          <a:xfrm>
            <a:off x="2115480" y="2693492"/>
            <a:ext cx="1316520" cy="1333700"/>
          </a:xfrm>
          <a:custGeom>
            <a:avLst/>
            <a:gdLst>
              <a:gd name="connsiteX0" fmla="*/ 431666 w 1755360"/>
              <a:gd name="connsiteY0" fmla="*/ 0 h 1778266"/>
              <a:gd name="connsiteX1" fmla="*/ 1755360 w 1755360"/>
              <a:gd name="connsiteY1" fmla="*/ 302087 h 1778266"/>
              <a:gd name="connsiteX2" fmla="*/ 1740273 w 1755360"/>
              <a:gd name="connsiteY2" fmla="*/ 361642 h 1778266"/>
              <a:gd name="connsiteX3" fmla="*/ 1725186 w 1755360"/>
              <a:gd name="connsiteY3" fmla="*/ 421198 h 1778266"/>
              <a:gd name="connsiteX4" fmla="*/ 1706923 w 1755360"/>
              <a:gd name="connsiteY4" fmla="*/ 480753 h 1778266"/>
              <a:gd name="connsiteX5" fmla="*/ 1687072 w 1755360"/>
              <a:gd name="connsiteY5" fmla="*/ 538720 h 1778266"/>
              <a:gd name="connsiteX6" fmla="*/ 1665633 w 1755360"/>
              <a:gd name="connsiteY6" fmla="*/ 596688 h 1778266"/>
              <a:gd name="connsiteX7" fmla="*/ 1642605 w 1755360"/>
              <a:gd name="connsiteY7" fmla="*/ 653067 h 1778266"/>
              <a:gd name="connsiteX8" fmla="*/ 1619578 w 1755360"/>
              <a:gd name="connsiteY8" fmla="*/ 709446 h 1778266"/>
              <a:gd name="connsiteX9" fmla="*/ 1594169 w 1755360"/>
              <a:gd name="connsiteY9" fmla="*/ 764237 h 1778266"/>
              <a:gd name="connsiteX10" fmla="*/ 1537791 w 1755360"/>
              <a:gd name="connsiteY10" fmla="*/ 873024 h 1778266"/>
              <a:gd name="connsiteX11" fmla="*/ 1475062 w 1755360"/>
              <a:gd name="connsiteY11" fmla="*/ 977842 h 1778266"/>
              <a:gd name="connsiteX12" fmla="*/ 1407568 w 1755360"/>
              <a:gd name="connsiteY12" fmla="*/ 1078689 h 1778266"/>
              <a:gd name="connsiteX13" fmla="*/ 1334515 w 1755360"/>
              <a:gd name="connsiteY13" fmla="*/ 1174772 h 1778266"/>
              <a:gd name="connsiteX14" fmla="*/ 1256699 w 1755360"/>
              <a:gd name="connsiteY14" fmla="*/ 1267678 h 1778266"/>
              <a:gd name="connsiteX15" fmla="*/ 1174912 w 1755360"/>
              <a:gd name="connsiteY15" fmla="*/ 1355820 h 1778266"/>
              <a:gd name="connsiteX16" fmla="*/ 1085978 w 1755360"/>
              <a:gd name="connsiteY16" fmla="*/ 1439992 h 1778266"/>
              <a:gd name="connsiteX17" fmla="*/ 993075 w 1755360"/>
              <a:gd name="connsiteY17" fmla="*/ 1517811 h 1778266"/>
              <a:gd name="connsiteX18" fmla="*/ 895407 w 1755360"/>
              <a:gd name="connsiteY18" fmla="*/ 1590865 h 1778266"/>
              <a:gd name="connsiteX19" fmla="*/ 793769 w 1755360"/>
              <a:gd name="connsiteY19" fmla="*/ 1659155 h 1778266"/>
              <a:gd name="connsiteX20" fmla="*/ 688161 w 1755360"/>
              <a:gd name="connsiteY20" fmla="*/ 1721887 h 1778266"/>
              <a:gd name="connsiteX21" fmla="*/ 578582 w 1755360"/>
              <a:gd name="connsiteY21" fmla="*/ 1778266 h 1778266"/>
              <a:gd name="connsiteX22" fmla="*/ 0 w 1755360"/>
              <a:gd name="connsiteY22" fmla="*/ 578800 h 1778266"/>
              <a:gd name="connsiteX23" fmla="*/ 216196 w 1755360"/>
              <a:gd name="connsiteY23" fmla="*/ 295114 h 177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55360" h="1778266">
                <a:moveTo>
                  <a:pt x="431666" y="0"/>
                </a:moveTo>
                <a:lnTo>
                  <a:pt x="1755360" y="302087"/>
                </a:lnTo>
                <a:lnTo>
                  <a:pt x="1740273" y="361642"/>
                </a:lnTo>
                <a:lnTo>
                  <a:pt x="1725186" y="421198"/>
                </a:lnTo>
                <a:lnTo>
                  <a:pt x="1706923" y="480753"/>
                </a:lnTo>
                <a:lnTo>
                  <a:pt x="1687072" y="538720"/>
                </a:lnTo>
                <a:lnTo>
                  <a:pt x="1665633" y="596688"/>
                </a:lnTo>
                <a:lnTo>
                  <a:pt x="1642605" y="653067"/>
                </a:lnTo>
                <a:lnTo>
                  <a:pt x="1619578" y="709446"/>
                </a:lnTo>
                <a:lnTo>
                  <a:pt x="1594169" y="764237"/>
                </a:lnTo>
                <a:lnTo>
                  <a:pt x="1537791" y="873024"/>
                </a:lnTo>
                <a:lnTo>
                  <a:pt x="1475062" y="977842"/>
                </a:lnTo>
                <a:lnTo>
                  <a:pt x="1407568" y="1078689"/>
                </a:lnTo>
                <a:lnTo>
                  <a:pt x="1334515" y="1174772"/>
                </a:lnTo>
                <a:lnTo>
                  <a:pt x="1256699" y="1267678"/>
                </a:lnTo>
                <a:lnTo>
                  <a:pt x="1174912" y="1355820"/>
                </a:lnTo>
                <a:lnTo>
                  <a:pt x="1085978" y="1439992"/>
                </a:lnTo>
                <a:lnTo>
                  <a:pt x="993075" y="1517811"/>
                </a:lnTo>
                <a:lnTo>
                  <a:pt x="895407" y="1590865"/>
                </a:lnTo>
                <a:lnTo>
                  <a:pt x="793769" y="1659155"/>
                </a:lnTo>
                <a:lnTo>
                  <a:pt x="688161" y="1721887"/>
                </a:lnTo>
                <a:lnTo>
                  <a:pt x="578582" y="1778266"/>
                </a:lnTo>
                <a:lnTo>
                  <a:pt x="0" y="578800"/>
                </a:lnTo>
                <a:lnTo>
                  <a:pt x="216196" y="295114"/>
                </a:lnTo>
                <a:close/>
              </a:path>
            </a:pathLst>
          </a:custGeom>
          <a:solidFill>
            <a:srgbClr val="F4CF3B"/>
          </a:solidFill>
          <a:ln>
            <a:noFill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  <a:noAutofit/>
          </a:bodyPr>
          <a:lstStyle/>
          <a:p>
            <a:pPr defTabSz="685783">
              <a:buClrTx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Freeform 9"/>
          <p:cNvSpPr>
            <a:spLocks/>
          </p:cNvSpPr>
          <p:nvPr/>
        </p:nvSpPr>
        <p:spPr bwMode="auto">
          <a:xfrm>
            <a:off x="1066074" y="3155078"/>
            <a:ext cx="1416844" cy="1061318"/>
          </a:xfrm>
          <a:custGeom>
            <a:avLst/>
            <a:gdLst>
              <a:gd name="connsiteX0" fmla="*/ 578515 w 1889125"/>
              <a:gd name="connsiteY0" fmla="*/ 0 h 1415090"/>
              <a:gd name="connsiteX1" fmla="*/ 945082 w 1889125"/>
              <a:gd name="connsiteY1" fmla="*/ 2412 h 1415090"/>
              <a:gd name="connsiteX2" fmla="*/ 1312742 w 1889125"/>
              <a:gd name="connsiteY2" fmla="*/ 2412 h 1415090"/>
              <a:gd name="connsiteX3" fmla="*/ 1889125 w 1889125"/>
              <a:gd name="connsiteY3" fmla="*/ 1200699 h 1415090"/>
              <a:gd name="connsiteX4" fmla="*/ 1832769 w 1889125"/>
              <a:gd name="connsiteY4" fmla="*/ 1226109 h 1415090"/>
              <a:gd name="connsiteX5" fmla="*/ 1775619 w 1889125"/>
              <a:gd name="connsiteY5" fmla="*/ 1250724 h 1415090"/>
              <a:gd name="connsiteX6" fmla="*/ 1718469 w 1889125"/>
              <a:gd name="connsiteY6" fmla="*/ 1273751 h 1415090"/>
              <a:gd name="connsiteX7" fmla="*/ 1661319 w 1889125"/>
              <a:gd name="connsiteY7" fmla="*/ 1293602 h 1415090"/>
              <a:gd name="connsiteX8" fmla="*/ 1602581 w 1889125"/>
              <a:gd name="connsiteY8" fmla="*/ 1313453 h 1415090"/>
              <a:gd name="connsiteX9" fmla="*/ 1544638 w 1889125"/>
              <a:gd name="connsiteY9" fmla="*/ 1331716 h 1415090"/>
              <a:gd name="connsiteX10" fmla="*/ 1485106 w 1889125"/>
              <a:gd name="connsiteY10" fmla="*/ 1346803 h 1415090"/>
              <a:gd name="connsiteX11" fmla="*/ 1425575 w 1889125"/>
              <a:gd name="connsiteY11" fmla="*/ 1361889 h 1415090"/>
              <a:gd name="connsiteX12" fmla="*/ 1366044 w 1889125"/>
              <a:gd name="connsiteY12" fmla="*/ 1374594 h 1415090"/>
              <a:gd name="connsiteX13" fmla="*/ 1306513 w 1889125"/>
              <a:gd name="connsiteY13" fmla="*/ 1384917 h 1415090"/>
              <a:gd name="connsiteX14" fmla="*/ 1246981 w 1889125"/>
              <a:gd name="connsiteY14" fmla="*/ 1393651 h 1415090"/>
              <a:gd name="connsiteX15" fmla="*/ 1185863 w 1889125"/>
              <a:gd name="connsiteY15" fmla="*/ 1401591 h 1415090"/>
              <a:gd name="connsiteX16" fmla="*/ 1126331 w 1889125"/>
              <a:gd name="connsiteY16" fmla="*/ 1407944 h 1415090"/>
              <a:gd name="connsiteX17" fmla="*/ 1066006 w 1889125"/>
              <a:gd name="connsiteY17" fmla="*/ 1412708 h 1415090"/>
              <a:gd name="connsiteX18" fmla="*/ 1004888 w 1889125"/>
              <a:gd name="connsiteY18" fmla="*/ 1413502 h 1415090"/>
              <a:gd name="connsiteX19" fmla="*/ 945356 w 1889125"/>
              <a:gd name="connsiteY19" fmla="*/ 1415090 h 1415090"/>
              <a:gd name="connsiteX20" fmla="*/ 884238 w 1889125"/>
              <a:gd name="connsiteY20" fmla="*/ 1413502 h 1415090"/>
              <a:gd name="connsiteX21" fmla="*/ 823119 w 1889125"/>
              <a:gd name="connsiteY21" fmla="*/ 1412708 h 1415090"/>
              <a:gd name="connsiteX22" fmla="*/ 763588 w 1889125"/>
              <a:gd name="connsiteY22" fmla="*/ 1407944 h 1415090"/>
              <a:gd name="connsiteX23" fmla="*/ 703263 w 1889125"/>
              <a:gd name="connsiteY23" fmla="*/ 1401591 h 1415090"/>
              <a:gd name="connsiteX24" fmla="*/ 642144 w 1889125"/>
              <a:gd name="connsiteY24" fmla="*/ 1393651 h 1415090"/>
              <a:gd name="connsiteX25" fmla="*/ 582613 w 1889125"/>
              <a:gd name="connsiteY25" fmla="*/ 1384917 h 1415090"/>
              <a:gd name="connsiteX26" fmla="*/ 523081 w 1889125"/>
              <a:gd name="connsiteY26" fmla="*/ 1374594 h 1415090"/>
              <a:gd name="connsiteX27" fmla="*/ 463550 w 1889125"/>
              <a:gd name="connsiteY27" fmla="*/ 1361889 h 1415090"/>
              <a:gd name="connsiteX28" fmla="*/ 404019 w 1889125"/>
              <a:gd name="connsiteY28" fmla="*/ 1346803 h 1415090"/>
              <a:gd name="connsiteX29" fmla="*/ 344488 w 1889125"/>
              <a:gd name="connsiteY29" fmla="*/ 1331716 h 1415090"/>
              <a:gd name="connsiteX30" fmla="*/ 286544 w 1889125"/>
              <a:gd name="connsiteY30" fmla="*/ 1313453 h 1415090"/>
              <a:gd name="connsiteX31" fmla="*/ 228600 w 1889125"/>
              <a:gd name="connsiteY31" fmla="*/ 1293602 h 1415090"/>
              <a:gd name="connsiteX32" fmla="*/ 170656 w 1889125"/>
              <a:gd name="connsiteY32" fmla="*/ 1273751 h 1415090"/>
              <a:gd name="connsiteX33" fmla="*/ 113506 w 1889125"/>
              <a:gd name="connsiteY33" fmla="*/ 1250724 h 1415090"/>
              <a:gd name="connsiteX34" fmla="*/ 56356 w 1889125"/>
              <a:gd name="connsiteY34" fmla="*/ 1226109 h 1415090"/>
              <a:gd name="connsiteX35" fmla="*/ 0 w 1889125"/>
              <a:gd name="connsiteY35" fmla="*/ 1200699 h 141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89125" h="1415090">
                <a:moveTo>
                  <a:pt x="578515" y="0"/>
                </a:moveTo>
                <a:lnTo>
                  <a:pt x="945082" y="2412"/>
                </a:lnTo>
                <a:lnTo>
                  <a:pt x="1312742" y="2412"/>
                </a:lnTo>
                <a:lnTo>
                  <a:pt x="1889125" y="1200699"/>
                </a:lnTo>
                <a:lnTo>
                  <a:pt x="1832769" y="1226109"/>
                </a:lnTo>
                <a:lnTo>
                  <a:pt x="1775619" y="1250724"/>
                </a:lnTo>
                <a:lnTo>
                  <a:pt x="1718469" y="1273751"/>
                </a:lnTo>
                <a:lnTo>
                  <a:pt x="1661319" y="1293602"/>
                </a:lnTo>
                <a:lnTo>
                  <a:pt x="1602581" y="1313453"/>
                </a:lnTo>
                <a:lnTo>
                  <a:pt x="1544638" y="1331716"/>
                </a:lnTo>
                <a:lnTo>
                  <a:pt x="1485106" y="1346803"/>
                </a:lnTo>
                <a:lnTo>
                  <a:pt x="1425575" y="1361889"/>
                </a:lnTo>
                <a:lnTo>
                  <a:pt x="1366044" y="1374594"/>
                </a:lnTo>
                <a:lnTo>
                  <a:pt x="1306513" y="1384917"/>
                </a:lnTo>
                <a:lnTo>
                  <a:pt x="1246981" y="1393651"/>
                </a:lnTo>
                <a:lnTo>
                  <a:pt x="1185863" y="1401591"/>
                </a:lnTo>
                <a:lnTo>
                  <a:pt x="1126331" y="1407944"/>
                </a:lnTo>
                <a:lnTo>
                  <a:pt x="1066006" y="1412708"/>
                </a:lnTo>
                <a:lnTo>
                  <a:pt x="1004888" y="1413502"/>
                </a:lnTo>
                <a:lnTo>
                  <a:pt x="945356" y="1415090"/>
                </a:lnTo>
                <a:lnTo>
                  <a:pt x="884238" y="1413502"/>
                </a:lnTo>
                <a:lnTo>
                  <a:pt x="823119" y="1412708"/>
                </a:lnTo>
                <a:lnTo>
                  <a:pt x="763588" y="1407944"/>
                </a:lnTo>
                <a:lnTo>
                  <a:pt x="703263" y="1401591"/>
                </a:lnTo>
                <a:lnTo>
                  <a:pt x="642144" y="1393651"/>
                </a:lnTo>
                <a:lnTo>
                  <a:pt x="582613" y="1384917"/>
                </a:lnTo>
                <a:lnTo>
                  <a:pt x="523081" y="1374594"/>
                </a:lnTo>
                <a:lnTo>
                  <a:pt x="463550" y="1361889"/>
                </a:lnTo>
                <a:lnTo>
                  <a:pt x="404019" y="1346803"/>
                </a:lnTo>
                <a:lnTo>
                  <a:pt x="344488" y="1331716"/>
                </a:lnTo>
                <a:lnTo>
                  <a:pt x="286544" y="1313453"/>
                </a:lnTo>
                <a:lnTo>
                  <a:pt x="228600" y="1293602"/>
                </a:lnTo>
                <a:lnTo>
                  <a:pt x="170656" y="1273751"/>
                </a:lnTo>
                <a:lnTo>
                  <a:pt x="113506" y="1250724"/>
                </a:lnTo>
                <a:lnTo>
                  <a:pt x="56356" y="1226109"/>
                </a:lnTo>
                <a:lnTo>
                  <a:pt x="0" y="1200699"/>
                </a:lnTo>
                <a:close/>
              </a:path>
            </a:pathLst>
          </a:custGeom>
          <a:solidFill>
            <a:srgbClr val="5DC3AE"/>
          </a:solidFill>
          <a:ln>
            <a:noFill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  <a:noAutofit/>
          </a:bodyPr>
          <a:lstStyle/>
          <a:p>
            <a:pPr defTabSz="685783">
              <a:buClrTx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Freeform 10"/>
          <p:cNvSpPr>
            <a:spLocks/>
          </p:cNvSpPr>
          <p:nvPr/>
        </p:nvSpPr>
        <p:spPr bwMode="auto">
          <a:xfrm>
            <a:off x="172068" y="2693484"/>
            <a:ext cx="1315914" cy="1333707"/>
          </a:xfrm>
          <a:custGeom>
            <a:avLst/>
            <a:gdLst>
              <a:gd name="connsiteX0" fmla="*/ 1323738 w 1754552"/>
              <a:gd name="connsiteY0" fmla="*/ 0 h 1778276"/>
              <a:gd name="connsiteX1" fmla="*/ 1541936 w 1754552"/>
              <a:gd name="connsiteY1" fmla="*/ 297949 h 1778276"/>
              <a:gd name="connsiteX2" fmla="*/ 1754552 w 1754552"/>
              <a:gd name="connsiteY2" fmla="*/ 581770 h 1778276"/>
              <a:gd name="connsiteX3" fmla="*/ 1178366 w 1754552"/>
              <a:gd name="connsiteY3" fmla="*/ 1778276 h 1778276"/>
              <a:gd name="connsiteX4" fmla="*/ 1068788 w 1754552"/>
              <a:gd name="connsiteY4" fmla="*/ 1721897 h 1778276"/>
              <a:gd name="connsiteX5" fmla="*/ 961591 w 1754552"/>
              <a:gd name="connsiteY5" fmla="*/ 1659165 h 1778276"/>
              <a:gd name="connsiteX6" fmla="*/ 859953 w 1754552"/>
              <a:gd name="connsiteY6" fmla="*/ 1590875 h 1778276"/>
              <a:gd name="connsiteX7" fmla="*/ 762285 w 1754552"/>
              <a:gd name="connsiteY7" fmla="*/ 1517821 h 1778276"/>
              <a:gd name="connsiteX8" fmla="*/ 670970 w 1754552"/>
              <a:gd name="connsiteY8" fmla="*/ 1440002 h 1778276"/>
              <a:gd name="connsiteX9" fmla="*/ 582037 w 1754552"/>
              <a:gd name="connsiteY9" fmla="*/ 1355830 h 1778276"/>
              <a:gd name="connsiteX10" fmla="*/ 498662 w 1754552"/>
              <a:gd name="connsiteY10" fmla="*/ 1267688 h 1778276"/>
              <a:gd name="connsiteX11" fmla="*/ 420845 w 1754552"/>
              <a:gd name="connsiteY11" fmla="*/ 1174782 h 1778276"/>
              <a:gd name="connsiteX12" fmla="*/ 347793 w 1754552"/>
              <a:gd name="connsiteY12" fmla="*/ 1078699 h 1778276"/>
              <a:gd name="connsiteX13" fmla="*/ 280299 w 1754552"/>
              <a:gd name="connsiteY13" fmla="*/ 977852 h 1778276"/>
              <a:gd name="connsiteX14" fmla="*/ 217569 w 1754552"/>
              <a:gd name="connsiteY14" fmla="*/ 873034 h 1778276"/>
              <a:gd name="connsiteX15" fmla="*/ 162780 w 1754552"/>
              <a:gd name="connsiteY15" fmla="*/ 764247 h 1778276"/>
              <a:gd name="connsiteX16" fmla="*/ 137370 w 1754552"/>
              <a:gd name="connsiteY16" fmla="*/ 709456 h 1778276"/>
              <a:gd name="connsiteX17" fmla="*/ 112755 w 1754552"/>
              <a:gd name="connsiteY17" fmla="*/ 653077 h 1778276"/>
              <a:gd name="connsiteX18" fmla="*/ 89727 w 1754552"/>
              <a:gd name="connsiteY18" fmla="*/ 596698 h 1778276"/>
              <a:gd name="connsiteX19" fmla="*/ 68288 w 1754552"/>
              <a:gd name="connsiteY19" fmla="*/ 538730 h 1778276"/>
              <a:gd name="connsiteX20" fmla="*/ 48437 w 1754552"/>
              <a:gd name="connsiteY20" fmla="*/ 480763 h 1778276"/>
              <a:gd name="connsiteX21" fmla="*/ 31762 w 1754552"/>
              <a:gd name="connsiteY21" fmla="*/ 421208 h 1778276"/>
              <a:gd name="connsiteX22" fmla="*/ 15087 w 1754552"/>
              <a:gd name="connsiteY22" fmla="*/ 361652 h 1778276"/>
              <a:gd name="connsiteX23" fmla="*/ 0 w 1754552"/>
              <a:gd name="connsiteY23" fmla="*/ 302097 h 177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54552" h="1778276">
                <a:moveTo>
                  <a:pt x="1323738" y="0"/>
                </a:moveTo>
                <a:lnTo>
                  <a:pt x="1541936" y="297949"/>
                </a:lnTo>
                <a:lnTo>
                  <a:pt x="1754552" y="581770"/>
                </a:lnTo>
                <a:lnTo>
                  <a:pt x="1178366" y="1778276"/>
                </a:lnTo>
                <a:lnTo>
                  <a:pt x="1068788" y="1721897"/>
                </a:lnTo>
                <a:lnTo>
                  <a:pt x="961591" y="1659165"/>
                </a:lnTo>
                <a:lnTo>
                  <a:pt x="859953" y="1590875"/>
                </a:lnTo>
                <a:lnTo>
                  <a:pt x="762285" y="1517821"/>
                </a:lnTo>
                <a:lnTo>
                  <a:pt x="670970" y="1440002"/>
                </a:lnTo>
                <a:lnTo>
                  <a:pt x="582037" y="1355830"/>
                </a:lnTo>
                <a:lnTo>
                  <a:pt x="498662" y="1267688"/>
                </a:lnTo>
                <a:lnTo>
                  <a:pt x="420845" y="1174782"/>
                </a:lnTo>
                <a:lnTo>
                  <a:pt x="347793" y="1078699"/>
                </a:lnTo>
                <a:lnTo>
                  <a:pt x="280299" y="977852"/>
                </a:lnTo>
                <a:lnTo>
                  <a:pt x="217569" y="873034"/>
                </a:lnTo>
                <a:lnTo>
                  <a:pt x="162780" y="764247"/>
                </a:lnTo>
                <a:lnTo>
                  <a:pt x="137370" y="709456"/>
                </a:lnTo>
                <a:lnTo>
                  <a:pt x="112755" y="653077"/>
                </a:lnTo>
                <a:lnTo>
                  <a:pt x="89727" y="596698"/>
                </a:lnTo>
                <a:lnTo>
                  <a:pt x="68288" y="538730"/>
                </a:lnTo>
                <a:lnTo>
                  <a:pt x="48437" y="480763"/>
                </a:lnTo>
                <a:lnTo>
                  <a:pt x="31762" y="421208"/>
                </a:lnTo>
                <a:lnTo>
                  <a:pt x="15087" y="361652"/>
                </a:lnTo>
                <a:lnTo>
                  <a:pt x="0" y="302097"/>
                </a:lnTo>
                <a:close/>
              </a:path>
            </a:pathLst>
          </a:custGeom>
          <a:solidFill>
            <a:srgbClr val="5FABDC"/>
          </a:solidFill>
          <a:ln>
            <a:noFill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  <a:noAutofit/>
          </a:bodyPr>
          <a:lstStyle/>
          <a:p>
            <a:pPr defTabSz="685783">
              <a:buClrTx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Freeform 11"/>
          <p:cNvSpPr>
            <a:spLocks/>
          </p:cNvSpPr>
          <p:nvPr/>
        </p:nvSpPr>
        <p:spPr bwMode="auto">
          <a:xfrm>
            <a:off x="122063" y="1498302"/>
            <a:ext cx="1138837" cy="1381125"/>
          </a:xfrm>
          <a:custGeom>
            <a:avLst/>
            <a:gdLst>
              <a:gd name="connsiteX0" fmla="*/ 475456 w 1518449"/>
              <a:gd name="connsiteY0" fmla="*/ 0 h 1841500"/>
              <a:gd name="connsiteX1" fmla="*/ 1518449 w 1518449"/>
              <a:gd name="connsiteY1" fmla="*/ 832125 h 1841500"/>
              <a:gd name="connsiteX2" fmla="*/ 1450904 w 1518449"/>
              <a:gd name="connsiteY2" fmla="*/ 1182706 h 1841500"/>
              <a:gd name="connsiteX3" fmla="*/ 1412170 w 1518449"/>
              <a:gd name="connsiteY3" fmla="*/ 1376550 h 1841500"/>
              <a:gd name="connsiteX4" fmla="*/ 1379707 w 1518449"/>
              <a:gd name="connsiteY4" fmla="*/ 1539008 h 1841500"/>
              <a:gd name="connsiteX5" fmla="*/ 54769 w 1518449"/>
              <a:gd name="connsiteY5" fmla="*/ 1841500 h 1841500"/>
              <a:gd name="connsiteX6" fmla="*/ 41275 w 1518449"/>
              <a:gd name="connsiteY6" fmla="*/ 1781149 h 1841500"/>
              <a:gd name="connsiteX7" fmla="*/ 30956 w 1518449"/>
              <a:gd name="connsiteY7" fmla="*/ 1720004 h 1841500"/>
              <a:gd name="connsiteX8" fmla="*/ 21431 w 1518449"/>
              <a:gd name="connsiteY8" fmla="*/ 1658859 h 1841500"/>
              <a:gd name="connsiteX9" fmla="*/ 14288 w 1518449"/>
              <a:gd name="connsiteY9" fmla="*/ 1597714 h 1841500"/>
              <a:gd name="connsiteX10" fmla="*/ 7938 w 1518449"/>
              <a:gd name="connsiteY10" fmla="*/ 1536569 h 1841500"/>
              <a:gd name="connsiteX11" fmla="*/ 3175 w 1518449"/>
              <a:gd name="connsiteY11" fmla="*/ 1476218 h 1841500"/>
              <a:gd name="connsiteX12" fmla="*/ 1588 w 1518449"/>
              <a:gd name="connsiteY12" fmla="*/ 1415073 h 1841500"/>
              <a:gd name="connsiteX13" fmla="*/ 0 w 1518449"/>
              <a:gd name="connsiteY13" fmla="*/ 1353928 h 1841500"/>
              <a:gd name="connsiteX14" fmla="*/ 1588 w 1518449"/>
              <a:gd name="connsiteY14" fmla="*/ 1292782 h 1841500"/>
              <a:gd name="connsiteX15" fmla="*/ 4763 w 1518449"/>
              <a:gd name="connsiteY15" fmla="*/ 1231637 h 1841500"/>
              <a:gd name="connsiteX16" fmla="*/ 7938 w 1518449"/>
              <a:gd name="connsiteY16" fmla="*/ 1171286 h 1841500"/>
              <a:gd name="connsiteX17" fmla="*/ 14288 w 1518449"/>
              <a:gd name="connsiteY17" fmla="*/ 1111729 h 1841500"/>
              <a:gd name="connsiteX18" fmla="*/ 21431 w 1518449"/>
              <a:gd name="connsiteY18" fmla="*/ 1050584 h 1841500"/>
              <a:gd name="connsiteX19" fmla="*/ 30956 w 1518449"/>
              <a:gd name="connsiteY19" fmla="*/ 991027 h 1841500"/>
              <a:gd name="connsiteX20" fmla="*/ 42863 w 1518449"/>
              <a:gd name="connsiteY20" fmla="*/ 931470 h 1841500"/>
              <a:gd name="connsiteX21" fmla="*/ 54769 w 1518449"/>
              <a:gd name="connsiteY21" fmla="*/ 871913 h 1841500"/>
              <a:gd name="connsiteX22" fmla="*/ 69056 w 1518449"/>
              <a:gd name="connsiteY22" fmla="*/ 813945 h 1841500"/>
              <a:gd name="connsiteX23" fmla="*/ 85725 w 1518449"/>
              <a:gd name="connsiteY23" fmla="*/ 754388 h 1841500"/>
              <a:gd name="connsiteX24" fmla="*/ 102394 w 1518449"/>
              <a:gd name="connsiteY24" fmla="*/ 696419 h 1841500"/>
              <a:gd name="connsiteX25" fmla="*/ 122238 w 1518449"/>
              <a:gd name="connsiteY25" fmla="*/ 640039 h 1841500"/>
              <a:gd name="connsiteX26" fmla="*/ 142081 w 1518449"/>
              <a:gd name="connsiteY26" fmla="*/ 582070 h 1841500"/>
              <a:gd name="connsiteX27" fmla="*/ 165100 w 1518449"/>
              <a:gd name="connsiteY27" fmla="*/ 525689 h 1841500"/>
              <a:gd name="connsiteX28" fmla="*/ 188913 w 1518449"/>
              <a:gd name="connsiteY28" fmla="*/ 469309 h 1841500"/>
              <a:gd name="connsiteX29" fmla="*/ 215106 w 1518449"/>
              <a:gd name="connsiteY29" fmla="*/ 414516 h 1841500"/>
              <a:gd name="connsiteX30" fmla="*/ 241300 w 1518449"/>
              <a:gd name="connsiteY30" fmla="*/ 359724 h 1841500"/>
              <a:gd name="connsiteX31" fmla="*/ 269875 w 1518449"/>
              <a:gd name="connsiteY31" fmla="*/ 306520 h 1841500"/>
              <a:gd name="connsiteX32" fmla="*/ 300831 w 1518449"/>
              <a:gd name="connsiteY32" fmla="*/ 253316 h 1841500"/>
              <a:gd name="connsiteX33" fmla="*/ 332581 w 1518449"/>
              <a:gd name="connsiteY33" fmla="*/ 200905 h 1841500"/>
              <a:gd name="connsiteX34" fmla="*/ 365919 w 1518449"/>
              <a:gd name="connsiteY34" fmla="*/ 149289 h 1841500"/>
              <a:gd name="connsiteX35" fmla="*/ 400844 w 1518449"/>
              <a:gd name="connsiteY35" fmla="*/ 99262 h 1841500"/>
              <a:gd name="connsiteX36" fmla="*/ 437356 w 1518449"/>
              <a:gd name="connsiteY36" fmla="*/ 4844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18449" h="1841500">
                <a:moveTo>
                  <a:pt x="475456" y="0"/>
                </a:moveTo>
                <a:lnTo>
                  <a:pt x="1518449" y="832125"/>
                </a:lnTo>
                <a:lnTo>
                  <a:pt x="1450904" y="1182706"/>
                </a:lnTo>
                <a:cubicBezTo>
                  <a:pt x="1436606" y="1248203"/>
                  <a:pt x="1424388" y="1312377"/>
                  <a:pt x="1412170" y="1376550"/>
                </a:cubicBezTo>
                <a:lnTo>
                  <a:pt x="1379707" y="1539008"/>
                </a:lnTo>
                <a:lnTo>
                  <a:pt x="54769" y="1841500"/>
                </a:lnTo>
                <a:lnTo>
                  <a:pt x="41275" y="1781149"/>
                </a:lnTo>
                <a:lnTo>
                  <a:pt x="30956" y="1720004"/>
                </a:lnTo>
                <a:lnTo>
                  <a:pt x="21431" y="1658859"/>
                </a:lnTo>
                <a:lnTo>
                  <a:pt x="14288" y="1597714"/>
                </a:lnTo>
                <a:lnTo>
                  <a:pt x="7938" y="1536569"/>
                </a:lnTo>
                <a:lnTo>
                  <a:pt x="3175" y="1476218"/>
                </a:lnTo>
                <a:lnTo>
                  <a:pt x="1588" y="1415073"/>
                </a:lnTo>
                <a:lnTo>
                  <a:pt x="0" y="1353928"/>
                </a:lnTo>
                <a:lnTo>
                  <a:pt x="1588" y="1292782"/>
                </a:lnTo>
                <a:lnTo>
                  <a:pt x="4763" y="1231637"/>
                </a:lnTo>
                <a:lnTo>
                  <a:pt x="7938" y="1171286"/>
                </a:lnTo>
                <a:lnTo>
                  <a:pt x="14288" y="1111729"/>
                </a:lnTo>
                <a:lnTo>
                  <a:pt x="21431" y="1050584"/>
                </a:lnTo>
                <a:lnTo>
                  <a:pt x="30956" y="991027"/>
                </a:lnTo>
                <a:lnTo>
                  <a:pt x="42863" y="931470"/>
                </a:lnTo>
                <a:lnTo>
                  <a:pt x="54769" y="871913"/>
                </a:lnTo>
                <a:lnTo>
                  <a:pt x="69056" y="813945"/>
                </a:lnTo>
                <a:lnTo>
                  <a:pt x="85725" y="754388"/>
                </a:lnTo>
                <a:lnTo>
                  <a:pt x="102394" y="696419"/>
                </a:lnTo>
                <a:lnTo>
                  <a:pt x="122238" y="640039"/>
                </a:lnTo>
                <a:lnTo>
                  <a:pt x="142081" y="582070"/>
                </a:lnTo>
                <a:lnTo>
                  <a:pt x="165100" y="525689"/>
                </a:lnTo>
                <a:lnTo>
                  <a:pt x="188913" y="469309"/>
                </a:lnTo>
                <a:lnTo>
                  <a:pt x="215106" y="414516"/>
                </a:lnTo>
                <a:lnTo>
                  <a:pt x="241300" y="359724"/>
                </a:lnTo>
                <a:lnTo>
                  <a:pt x="269875" y="306520"/>
                </a:lnTo>
                <a:lnTo>
                  <a:pt x="300831" y="253316"/>
                </a:lnTo>
                <a:lnTo>
                  <a:pt x="332581" y="200905"/>
                </a:lnTo>
                <a:lnTo>
                  <a:pt x="365919" y="149289"/>
                </a:lnTo>
                <a:lnTo>
                  <a:pt x="400844" y="99262"/>
                </a:lnTo>
                <a:lnTo>
                  <a:pt x="437356" y="48440"/>
                </a:lnTo>
                <a:close/>
              </a:path>
            </a:pathLst>
          </a:custGeom>
          <a:solidFill>
            <a:srgbClr val="AAB5B7"/>
          </a:solidFill>
          <a:ln>
            <a:noFill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  <a:noAutofit/>
          </a:bodyPr>
          <a:lstStyle/>
          <a:p>
            <a:pPr defTabSz="685783">
              <a:buClrTx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7" name="Oval 13"/>
          <p:cNvSpPr/>
          <p:nvPr/>
        </p:nvSpPr>
        <p:spPr>
          <a:xfrm>
            <a:off x="2172004" y="1235760"/>
            <a:ext cx="540140" cy="466934"/>
          </a:xfrm>
          <a:prstGeom prst="ellipse">
            <a:avLst/>
          </a:prstGeom>
          <a:solidFill>
            <a:srgbClr val="AF241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68" name="Oval 14"/>
          <p:cNvSpPr/>
          <p:nvPr/>
        </p:nvSpPr>
        <p:spPr>
          <a:xfrm>
            <a:off x="2635546" y="2064457"/>
            <a:ext cx="540140" cy="466934"/>
          </a:xfrm>
          <a:prstGeom prst="ellipse">
            <a:avLst/>
          </a:prstGeom>
          <a:solidFill>
            <a:srgbClr val="96511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69" name="Oval 15"/>
          <p:cNvSpPr/>
          <p:nvPr/>
        </p:nvSpPr>
        <p:spPr>
          <a:xfrm>
            <a:off x="2428320" y="3071042"/>
            <a:ext cx="540140" cy="466934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0" name="Oval 16"/>
          <p:cNvSpPr/>
          <p:nvPr/>
        </p:nvSpPr>
        <p:spPr>
          <a:xfrm>
            <a:off x="1487982" y="3444041"/>
            <a:ext cx="540140" cy="466934"/>
          </a:xfrm>
          <a:prstGeom prst="ellipse">
            <a:avLst/>
          </a:prstGeom>
          <a:solidFill>
            <a:srgbClr val="296D5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71" name="Oval 17"/>
          <p:cNvSpPr/>
          <p:nvPr/>
        </p:nvSpPr>
        <p:spPr>
          <a:xfrm>
            <a:off x="620704" y="2950273"/>
            <a:ext cx="540140" cy="466934"/>
          </a:xfrm>
          <a:prstGeom prst="ellipse">
            <a:avLst/>
          </a:prstGeom>
          <a:solidFill>
            <a:srgbClr val="216A9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72" name="Oval 18"/>
          <p:cNvSpPr/>
          <p:nvPr/>
        </p:nvSpPr>
        <p:spPr>
          <a:xfrm>
            <a:off x="362719" y="2011364"/>
            <a:ext cx="540140" cy="466934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78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86" name="Rectangle 34"/>
          <p:cNvSpPr/>
          <p:nvPr/>
        </p:nvSpPr>
        <p:spPr>
          <a:xfrm>
            <a:off x="3711907" y="861079"/>
            <a:ext cx="162018" cy="475675"/>
          </a:xfrm>
          <a:prstGeom prst="rect">
            <a:avLst/>
          </a:prstGeom>
          <a:solidFill>
            <a:srgbClr val="EC6E6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b="1" kern="1200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7" name="Rectangle 35"/>
          <p:cNvSpPr/>
          <p:nvPr/>
        </p:nvSpPr>
        <p:spPr>
          <a:xfrm>
            <a:off x="3995936" y="864139"/>
            <a:ext cx="4032448" cy="475675"/>
          </a:xfrm>
          <a:prstGeom prst="rect">
            <a:avLst/>
          </a:prstGeom>
          <a:solidFill>
            <a:srgbClr val="EC6E62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t" anchorCtr="0" compatLnSpc="1">
            <a:prstTxWarp prst="textNoShape">
              <a:avLst/>
            </a:prstTxWarp>
          </a:bodyPr>
          <a:lstStyle/>
          <a:p>
            <a:pPr algn="just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000" b="1" kern="1200" dirty="0">
                <a:solidFill>
                  <a:srgbClr val="AF2415"/>
                </a:solidFill>
                <a:latin typeface="Arial" pitchFamily="34" charset="0"/>
                <a:ea typeface="+mn-ea"/>
                <a:cs typeface="Arial" pitchFamily="34" charset="0"/>
              </a:rPr>
              <a:t>Вовлечение людей с РАС и ДМН в регулярные занятия адаптивной физической культурой и адаптивным спортом </a:t>
            </a:r>
            <a:endParaRPr lang="en-US" sz="1000" b="1" kern="120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Oval 36"/>
          <p:cNvSpPr/>
          <p:nvPr/>
        </p:nvSpPr>
        <p:spPr>
          <a:xfrm>
            <a:off x="3664759" y="821663"/>
            <a:ext cx="256314" cy="256314"/>
          </a:xfrm>
          <a:prstGeom prst="ellipse">
            <a:avLst/>
          </a:prstGeom>
          <a:solidFill>
            <a:srgbClr val="AF241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89" name="Rectangle 37"/>
          <p:cNvSpPr/>
          <p:nvPr/>
        </p:nvSpPr>
        <p:spPr>
          <a:xfrm>
            <a:off x="3711907" y="1466167"/>
            <a:ext cx="162018" cy="475675"/>
          </a:xfrm>
          <a:prstGeom prst="rect">
            <a:avLst/>
          </a:prstGeom>
          <a:solidFill>
            <a:srgbClr val="EA964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b="1" kern="1200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0" name="Rectangle 38"/>
          <p:cNvSpPr/>
          <p:nvPr/>
        </p:nvSpPr>
        <p:spPr>
          <a:xfrm>
            <a:off x="3995936" y="1469227"/>
            <a:ext cx="4032448" cy="542137"/>
          </a:xfrm>
          <a:prstGeom prst="rect">
            <a:avLst/>
          </a:prstGeom>
          <a:solidFill>
            <a:srgbClr val="EA964D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t" anchorCtr="0" compatLnSpc="1">
            <a:prstTxWarp prst="textNoShape">
              <a:avLst/>
            </a:prstTxWarp>
          </a:bodyPr>
          <a:lstStyle/>
          <a:p>
            <a:pPr algn="just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000" b="1" kern="1200" dirty="0">
                <a:solidFill>
                  <a:srgbClr val="965112"/>
                </a:solidFill>
                <a:latin typeface="Calibri Light" panose="020F0302020204030204" pitchFamily="34" charset="0"/>
                <a:ea typeface="+mn-ea"/>
                <a:cs typeface="+mn-cs"/>
              </a:rPr>
              <a:t>Осуществление научно-методического сопровождения организаций, реализующих дополнительные образовательные программы в сфере физической культуры и спорта для людей с РАС и ДМН</a:t>
            </a:r>
            <a:endParaRPr lang="en-US" sz="1000" b="1" kern="1200" cap="small" dirty="0">
              <a:solidFill>
                <a:srgbClr val="965112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1" name="Oval 39"/>
          <p:cNvSpPr/>
          <p:nvPr/>
        </p:nvSpPr>
        <p:spPr>
          <a:xfrm>
            <a:off x="3664759" y="1426751"/>
            <a:ext cx="256314" cy="256314"/>
          </a:xfrm>
          <a:prstGeom prst="ellipse">
            <a:avLst/>
          </a:prstGeom>
          <a:solidFill>
            <a:srgbClr val="96511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92" name="Rectangle 40"/>
          <p:cNvSpPr/>
          <p:nvPr/>
        </p:nvSpPr>
        <p:spPr>
          <a:xfrm>
            <a:off x="3711907" y="2071255"/>
            <a:ext cx="162018" cy="475675"/>
          </a:xfrm>
          <a:prstGeom prst="rect">
            <a:avLst/>
          </a:prstGeom>
          <a:solidFill>
            <a:srgbClr val="F4CF3B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b="1" kern="1200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3" name="Rectangle 41"/>
          <p:cNvSpPr/>
          <p:nvPr/>
        </p:nvSpPr>
        <p:spPr>
          <a:xfrm>
            <a:off x="3995936" y="2074315"/>
            <a:ext cx="4032448" cy="475675"/>
          </a:xfrm>
          <a:prstGeom prst="rect">
            <a:avLst/>
          </a:prstGeom>
          <a:solidFill>
            <a:srgbClr val="F4CF3B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t" anchorCtr="0" compatLnSpc="1">
            <a:prstTxWarp prst="textNoShape">
              <a:avLst/>
            </a:prstTxWarp>
          </a:bodyPr>
          <a:lstStyle/>
          <a:p>
            <a:pPr algn="just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000" b="1" kern="1200" dirty="0">
                <a:solidFill>
                  <a:srgbClr val="967B08"/>
                </a:solidFill>
                <a:latin typeface="Calibri Light" panose="020F0302020204030204" pitchFamily="34" charset="0"/>
                <a:ea typeface="+mn-ea"/>
                <a:cs typeface="+mn-cs"/>
              </a:rPr>
              <a:t>Содействие в повышении профессионального уровня и развития профессиональных компетенций специалистов, работающих с людьми с РАС и ДМН</a:t>
            </a:r>
            <a:r>
              <a:rPr lang="en-US" sz="1000" b="1" kern="1200" dirty="0" smtClean="0">
                <a:solidFill>
                  <a:srgbClr val="967B08"/>
                </a:solidFill>
                <a:latin typeface="Calibri Light" panose="020F0302020204030204" pitchFamily="34" charset="0"/>
                <a:ea typeface="+mn-ea"/>
                <a:cs typeface="+mn-cs"/>
              </a:rPr>
              <a:t>,</a:t>
            </a:r>
            <a:endParaRPr lang="en-US" sz="1000" b="1" kern="1200" cap="small" dirty="0">
              <a:solidFill>
                <a:srgbClr val="967B08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Oval 42"/>
          <p:cNvSpPr/>
          <p:nvPr/>
        </p:nvSpPr>
        <p:spPr>
          <a:xfrm>
            <a:off x="3664759" y="2031839"/>
            <a:ext cx="256314" cy="256314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95" name="Rectangle 43"/>
          <p:cNvSpPr/>
          <p:nvPr/>
        </p:nvSpPr>
        <p:spPr>
          <a:xfrm>
            <a:off x="3711907" y="2676343"/>
            <a:ext cx="162018" cy="475675"/>
          </a:xfrm>
          <a:prstGeom prst="rect">
            <a:avLst/>
          </a:prstGeom>
          <a:solidFill>
            <a:srgbClr val="5DC3A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b="1" kern="1200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6" name="Rectangle 44"/>
          <p:cNvSpPr/>
          <p:nvPr/>
        </p:nvSpPr>
        <p:spPr>
          <a:xfrm>
            <a:off x="3995936" y="2679403"/>
            <a:ext cx="4032448" cy="475675"/>
          </a:xfrm>
          <a:prstGeom prst="rect">
            <a:avLst/>
          </a:prstGeom>
          <a:solidFill>
            <a:srgbClr val="5DC3AE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t" anchorCtr="0" compatLnSpc="1">
            <a:prstTxWarp prst="textNoShape">
              <a:avLst/>
            </a:prstTxWarp>
          </a:bodyPr>
          <a:lstStyle/>
          <a:p>
            <a:pPr algn="just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000" b="1" kern="1200" dirty="0">
                <a:solidFill>
                  <a:srgbClr val="296D5E"/>
                </a:solidFill>
                <a:latin typeface="Calibri Light" panose="020F0302020204030204" pitchFamily="34" charset="0"/>
                <a:ea typeface="+mn-ea"/>
                <a:cs typeface="+mn-cs"/>
              </a:rPr>
              <a:t>Содействие по внедрению эффективных технологий, программ, методик, методов и форм адаптивной физической культуры для людей с РАС и ДМН</a:t>
            </a:r>
            <a:endParaRPr lang="en-US" sz="1000" b="1" kern="1200" cap="small" dirty="0">
              <a:solidFill>
                <a:srgbClr val="296D5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Oval 45"/>
          <p:cNvSpPr/>
          <p:nvPr/>
        </p:nvSpPr>
        <p:spPr>
          <a:xfrm>
            <a:off x="3664759" y="2636927"/>
            <a:ext cx="256314" cy="256314"/>
          </a:xfrm>
          <a:prstGeom prst="ellipse">
            <a:avLst/>
          </a:prstGeom>
          <a:solidFill>
            <a:srgbClr val="296D5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98" name="Rectangle 46"/>
          <p:cNvSpPr/>
          <p:nvPr/>
        </p:nvSpPr>
        <p:spPr>
          <a:xfrm>
            <a:off x="3711907" y="3281431"/>
            <a:ext cx="162018" cy="475675"/>
          </a:xfrm>
          <a:prstGeom prst="rect">
            <a:avLst/>
          </a:prstGeom>
          <a:solidFill>
            <a:srgbClr val="5FABD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b="1" kern="1200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9" name="Rectangle 47"/>
          <p:cNvSpPr/>
          <p:nvPr/>
        </p:nvSpPr>
        <p:spPr>
          <a:xfrm>
            <a:off x="3995936" y="3284491"/>
            <a:ext cx="4032448" cy="475675"/>
          </a:xfrm>
          <a:prstGeom prst="rect">
            <a:avLst/>
          </a:prstGeom>
          <a:solidFill>
            <a:srgbClr val="5FABDC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t" anchorCtr="0" compatLnSpc="1">
            <a:prstTxWarp prst="textNoShape">
              <a:avLst/>
            </a:prstTxWarp>
          </a:bodyPr>
          <a:lstStyle/>
          <a:p>
            <a:pPr algn="just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000" b="1" kern="1200" dirty="0">
                <a:solidFill>
                  <a:srgbClr val="216A97"/>
                </a:solidFill>
                <a:latin typeface="Calibri Light" panose="020F0302020204030204" pitchFamily="34" charset="0"/>
                <a:ea typeface="+mn-ea"/>
                <a:cs typeface="+mn-cs"/>
              </a:rPr>
              <a:t>Повышение уровня информированности населения в вопросах по организации работы с людьми с РАС и ДМН,  уровня толерантности и </a:t>
            </a:r>
            <a:r>
              <a:rPr lang="ru-RU" sz="1000" b="1" kern="1200" dirty="0" err="1">
                <a:solidFill>
                  <a:srgbClr val="216A97"/>
                </a:solidFill>
                <a:latin typeface="Calibri Light" panose="020F0302020204030204" pitchFamily="34" charset="0"/>
                <a:ea typeface="+mn-ea"/>
                <a:cs typeface="+mn-cs"/>
              </a:rPr>
              <a:t>эмпатии</a:t>
            </a:r>
            <a:r>
              <a:rPr lang="ru-RU" sz="1000" b="1" kern="1200" dirty="0">
                <a:solidFill>
                  <a:srgbClr val="216A97"/>
                </a:solidFill>
                <a:latin typeface="Calibri Light" panose="020F0302020204030204" pitchFamily="34" charset="0"/>
                <a:ea typeface="+mn-ea"/>
                <a:cs typeface="+mn-cs"/>
              </a:rPr>
              <a:t>.</a:t>
            </a:r>
            <a:endParaRPr lang="en-US" sz="1000" b="1" kern="1200" cap="small" dirty="0">
              <a:solidFill>
                <a:srgbClr val="216A97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Oval 48"/>
          <p:cNvSpPr/>
          <p:nvPr/>
        </p:nvSpPr>
        <p:spPr>
          <a:xfrm>
            <a:off x="3664759" y="3242015"/>
            <a:ext cx="256314" cy="256314"/>
          </a:xfrm>
          <a:prstGeom prst="ellipse">
            <a:avLst/>
          </a:prstGeom>
          <a:solidFill>
            <a:srgbClr val="216A9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101" name="Rectangle 49"/>
          <p:cNvSpPr/>
          <p:nvPr/>
        </p:nvSpPr>
        <p:spPr>
          <a:xfrm>
            <a:off x="3711907" y="3886519"/>
            <a:ext cx="162018" cy="475675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b="1" kern="1200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2" name="Rectangle 50"/>
          <p:cNvSpPr/>
          <p:nvPr/>
        </p:nvSpPr>
        <p:spPr>
          <a:xfrm>
            <a:off x="3995936" y="3889579"/>
            <a:ext cx="4032448" cy="475675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t" anchorCtr="0" compatLnSpc="1">
            <a:prstTxWarp prst="textNoShape">
              <a:avLst/>
            </a:prstTxWarp>
          </a:bodyPr>
          <a:lstStyle/>
          <a:p>
            <a:pPr algn="just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000" b="1" kern="1200" dirty="0">
                <a:solidFill>
                  <a:srgbClr val="595959"/>
                </a:solidFill>
                <a:latin typeface="Calibri Light" panose="020F0302020204030204" pitchFamily="34" charset="0"/>
                <a:ea typeface="+mn-ea"/>
                <a:cs typeface="+mn-cs"/>
              </a:rPr>
              <a:t>Осуществление психолого-педагогического  сопровождения семей, имеющих людей с  РАС и ДМН</a:t>
            </a:r>
            <a:endParaRPr lang="en-US" sz="1000" b="1" kern="1200" cap="small" dirty="0">
              <a:solidFill>
                <a:srgbClr val="595959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Oval 51"/>
          <p:cNvSpPr/>
          <p:nvPr/>
        </p:nvSpPr>
        <p:spPr>
          <a:xfrm>
            <a:off x="3664759" y="3847103"/>
            <a:ext cx="256314" cy="256314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78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376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8"/>
          <p:cNvSpPr txBox="1">
            <a:spLocks noGrp="1"/>
          </p:cNvSpPr>
          <p:nvPr>
            <p:ph type="title"/>
          </p:nvPr>
        </p:nvSpPr>
        <p:spPr>
          <a:xfrm>
            <a:off x="846999" y="699542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Arial Black" pitchFamily="34" charset="0"/>
              </a:rPr>
              <a:t>НАПРАВЛЕНИЯ ДЕЯТЕЛЬНОСТИ</a:t>
            </a:r>
            <a:endParaRPr sz="2800" dirty="0">
              <a:latin typeface="Arial Black" pitchFamily="34" charset="0"/>
            </a:endParaRPr>
          </a:p>
        </p:txBody>
      </p:sp>
      <p:sp>
        <p:nvSpPr>
          <p:cNvPr id="9" name="Google Shape;912;p63"/>
          <p:cNvSpPr/>
          <p:nvPr/>
        </p:nvSpPr>
        <p:spPr>
          <a:xfrm>
            <a:off x="4756375" y="1686555"/>
            <a:ext cx="3826417" cy="411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914;p63"/>
          <p:cNvSpPr/>
          <p:nvPr/>
        </p:nvSpPr>
        <p:spPr>
          <a:xfrm>
            <a:off x="417565" y="1702073"/>
            <a:ext cx="3656616" cy="411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200" b="1" dirty="0" smtClean="0">
                <a:solidFill>
                  <a:srgbClr val="2E3338"/>
                </a:solidFill>
                <a:latin typeface="Arial Black" pitchFamily="34" charset="0"/>
              </a:rPr>
              <a:t>ОБРАЗОВАТЕЛЬНОЕ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23" name="Google Shape;927;p63"/>
          <p:cNvSpPr txBox="1">
            <a:spLocks/>
          </p:cNvSpPr>
          <p:nvPr/>
        </p:nvSpPr>
        <p:spPr>
          <a:xfrm>
            <a:off x="5196309" y="1712151"/>
            <a:ext cx="2946548" cy="4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2E3338"/>
                </a:solidFill>
                <a:latin typeface="Arial Black" pitchFamily="34" charset="0"/>
              </a:rPr>
              <a:t>НАУЧНО-МЕТОДИЧЕСКОЕ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25" name="Google Shape;929;p63"/>
          <p:cNvSpPr txBox="1">
            <a:spLocks/>
          </p:cNvSpPr>
          <p:nvPr/>
        </p:nvSpPr>
        <p:spPr>
          <a:xfrm>
            <a:off x="242865" y="1712151"/>
            <a:ext cx="3419872" cy="4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7" name="Google Shape;931;p63"/>
          <p:cNvSpPr/>
          <p:nvPr/>
        </p:nvSpPr>
        <p:spPr>
          <a:xfrm>
            <a:off x="3714869" y="1642345"/>
            <a:ext cx="569100" cy="569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932;p63"/>
          <p:cNvSpPr/>
          <p:nvPr/>
        </p:nvSpPr>
        <p:spPr>
          <a:xfrm>
            <a:off x="4510396" y="1650631"/>
            <a:ext cx="569100" cy="569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933;p63"/>
          <p:cNvSpPr/>
          <p:nvPr/>
        </p:nvSpPr>
        <p:spPr>
          <a:xfrm>
            <a:off x="107504" y="1607805"/>
            <a:ext cx="569100" cy="569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7" name="Google Shape;971;p63"/>
          <p:cNvGrpSpPr/>
          <p:nvPr/>
        </p:nvGrpSpPr>
        <p:grpSpPr>
          <a:xfrm>
            <a:off x="3844281" y="1780089"/>
            <a:ext cx="310276" cy="309097"/>
            <a:chOff x="2851327" y="2735185"/>
            <a:chExt cx="462202" cy="460446"/>
          </a:xfrm>
        </p:grpSpPr>
        <p:sp>
          <p:nvSpPr>
            <p:cNvPr id="68" name="Google Shape;972;p63"/>
            <p:cNvSpPr/>
            <p:nvPr/>
          </p:nvSpPr>
          <p:spPr>
            <a:xfrm>
              <a:off x="2896535" y="2966217"/>
              <a:ext cx="108063" cy="87955"/>
            </a:xfrm>
            <a:custGeom>
              <a:avLst/>
              <a:gdLst/>
              <a:ahLst/>
              <a:cxnLst/>
              <a:rect l="l" t="t" r="r" b="b"/>
              <a:pathLst>
                <a:path w="1537" h="1251" extrusionOk="0">
                  <a:moveTo>
                    <a:pt x="941" y="0"/>
                  </a:moveTo>
                  <a:cubicBezTo>
                    <a:pt x="608" y="0"/>
                    <a:pt x="215" y="358"/>
                    <a:pt x="48" y="536"/>
                  </a:cubicBezTo>
                  <a:cubicBezTo>
                    <a:pt x="1" y="584"/>
                    <a:pt x="1" y="667"/>
                    <a:pt x="48" y="715"/>
                  </a:cubicBezTo>
                  <a:cubicBezTo>
                    <a:pt x="215" y="893"/>
                    <a:pt x="608" y="1251"/>
                    <a:pt x="941" y="1251"/>
                  </a:cubicBezTo>
                  <a:cubicBezTo>
                    <a:pt x="1287" y="1251"/>
                    <a:pt x="1465" y="1072"/>
                    <a:pt x="1525" y="834"/>
                  </a:cubicBezTo>
                  <a:lnTo>
                    <a:pt x="1049" y="834"/>
                  </a:lnTo>
                  <a:cubicBezTo>
                    <a:pt x="953" y="822"/>
                    <a:pt x="870" y="727"/>
                    <a:pt x="870" y="631"/>
                  </a:cubicBezTo>
                  <a:cubicBezTo>
                    <a:pt x="870" y="524"/>
                    <a:pt x="953" y="429"/>
                    <a:pt x="1060" y="429"/>
                  </a:cubicBezTo>
                  <a:lnTo>
                    <a:pt x="1537" y="429"/>
                  </a:lnTo>
                  <a:cubicBezTo>
                    <a:pt x="1477" y="179"/>
                    <a:pt x="1299" y="0"/>
                    <a:pt x="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973;p63"/>
            <p:cNvSpPr/>
            <p:nvPr/>
          </p:nvSpPr>
          <p:spPr>
            <a:xfrm>
              <a:off x="3156042" y="3032306"/>
              <a:ext cx="95548" cy="77127"/>
            </a:xfrm>
            <a:custGeom>
              <a:avLst/>
              <a:gdLst/>
              <a:ahLst/>
              <a:cxnLst/>
              <a:rect l="l" t="t" r="r" b="b"/>
              <a:pathLst>
                <a:path w="1359" h="1097" extrusionOk="0">
                  <a:moveTo>
                    <a:pt x="525" y="1"/>
                  </a:moveTo>
                  <a:cubicBezTo>
                    <a:pt x="215" y="1"/>
                    <a:pt x="48" y="144"/>
                    <a:pt x="1" y="370"/>
                  </a:cubicBezTo>
                  <a:lnTo>
                    <a:pt x="417" y="370"/>
                  </a:lnTo>
                  <a:cubicBezTo>
                    <a:pt x="525" y="370"/>
                    <a:pt x="620" y="441"/>
                    <a:pt x="620" y="561"/>
                  </a:cubicBezTo>
                  <a:cubicBezTo>
                    <a:pt x="620" y="668"/>
                    <a:pt x="525" y="763"/>
                    <a:pt x="417" y="763"/>
                  </a:cubicBezTo>
                  <a:lnTo>
                    <a:pt x="1" y="763"/>
                  </a:lnTo>
                  <a:cubicBezTo>
                    <a:pt x="60" y="965"/>
                    <a:pt x="227" y="1096"/>
                    <a:pt x="525" y="1096"/>
                  </a:cubicBezTo>
                  <a:cubicBezTo>
                    <a:pt x="810" y="1096"/>
                    <a:pt x="1156" y="799"/>
                    <a:pt x="1310" y="644"/>
                  </a:cubicBezTo>
                  <a:cubicBezTo>
                    <a:pt x="1358" y="596"/>
                    <a:pt x="1358" y="501"/>
                    <a:pt x="1310" y="465"/>
                  </a:cubicBezTo>
                  <a:cubicBezTo>
                    <a:pt x="1168" y="299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974;p63"/>
            <p:cNvSpPr/>
            <p:nvPr/>
          </p:nvSpPr>
          <p:spPr>
            <a:xfrm>
              <a:off x="2851327" y="2978732"/>
              <a:ext cx="462202" cy="216899"/>
            </a:xfrm>
            <a:custGeom>
              <a:avLst/>
              <a:gdLst/>
              <a:ahLst/>
              <a:cxnLst/>
              <a:rect l="l" t="t" r="r" b="b"/>
              <a:pathLst>
                <a:path w="6574" h="3085" extrusionOk="0">
                  <a:moveTo>
                    <a:pt x="3120" y="1"/>
                  </a:moveTo>
                  <a:lnTo>
                    <a:pt x="3120" y="418"/>
                  </a:lnTo>
                  <a:cubicBezTo>
                    <a:pt x="2966" y="299"/>
                    <a:pt x="2775" y="239"/>
                    <a:pt x="2561" y="239"/>
                  </a:cubicBezTo>
                  <a:lnTo>
                    <a:pt x="2144" y="239"/>
                  </a:lnTo>
                  <a:cubicBezTo>
                    <a:pt x="2168" y="299"/>
                    <a:pt x="2168" y="358"/>
                    <a:pt x="2168" y="418"/>
                  </a:cubicBezTo>
                  <a:cubicBezTo>
                    <a:pt x="2168" y="489"/>
                    <a:pt x="2144" y="572"/>
                    <a:pt x="2132" y="632"/>
                  </a:cubicBezTo>
                  <a:lnTo>
                    <a:pt x="2561" y="632"/>
                  </a:lnTo>
                  <a:cubicBezTo>
                    <a:pt x="2858" y="632"/>
                    <a:pt x="3097" y="870"/>
                    <a:pt x="3097" y="1168"/>
                  </a:cubicBezTo>
                  <a:lnTo>
                    <a:pt x="3097" y="2680"/>
                  </a:lnTo>
                  <a:lnTo>
                    <a:pt x="203" y="2680"/>
                  </a:lnTo>
                  <a:cubicBezTo>
                    <a:pt x="96" y="2692"/>
                    <a:pt x="1" y="2787"/>
                    <a:pt x="1" y="2894"/>
                  </a:cubicBezTo>
                  <a:cubicBezTo>
                    <a:pt x="1" y="2989"/>
                    <a:pt x="96" y="3085"/>
                    <a:pt x="203" y="3085"/>
                  </a:cubicBezTo>
                  <a:lnTo>
                    <a:pt x="6371" y="3085"/>
                  </a:lnTo>
                  <a:cubicBezTo>
                    <a:pt x="6478" y="3085"/>
                    <a:pt x="6573" y="2989"/>
                    <a:pt x="6573" y="2894"/>
                  </a:cubicBezTo>
                  <a:cubicBezTo>
                    <a:pt x="6573" y="2787"/>
                    <a:pt x="6514" y="2716"/>
                    <a:pt x="6406" y="2692"/>
                  </a:cubicBezTo>
                  <a:lnTo>
                    <a:pt x="3501" y="2692"/>
                  </a:lnTo>
                  <a:lnTo>
                    <a:pt x="3501" y="1977"/>
                  </a:lnTo>
                  <a:cubicBezTo>
                    <a:pt x="3501" y="1727"/>
                    <a:pt x="3728" y="1501"/>
                    <a:pt x="3978" y="1501"/>
                  </a:cubicBezTo>
                  <a:lnTo>
                    <a:pt x="4370" y="1501"/>
                  </a:lnTo>
                  <a:cubicBezTo>
                    <a:pt x="4359" y="1442"/>
                    <a:pt x="4335" y="1370"/>
                    <a:pt x="4335" y="1299"/>
                  </a:cubicBezTo>
                  <a:cubicBezTo>
                    <a:pt x="4335" y="1239"/>
                    <a:pt x="4335" y="1168"/>
                    <a:pt x="4347" y="1120"/>
                  </a:cubicBezTo>
                  <a:lnTo>
                    <a:pt x="3954" y="1120"/>
                  </a:lnTo>
                  <a:cubicBezTo>
                    <a:pt x="3787" y="1120"/>
                    <a:pt x="3620" y="1168"/>
                    <a:pt x="3489" y="1251"/>
                  </a:cubicBez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975;p63"/>
            <p:cNvSpPr/>
            <p:nvPr/>
          </p:nvSpPr>
          <p:spPr>
            <a:xfrm>
              <a:off x="3120888" y="2740176"/>
              <a:ext cx="74596" cy="91329"/>
            </a:xfrm>
            <a:custGeom>
              <a:avLst/>
              <a:gdLst/>
              <a:ahLst/>
              <a:cxnLst/>
              <a:rect l="l" t="t" r="r" b="b"/>
              <a:pathLst>
                <a:path w="1061" h="1299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48"/>
                    <a:pt x="60" y="108"/>
                    <a:pt x="72" y="179"/>
                  </a:cubicBezTo>
                  <a:cubicBezTo>
                    <a:pt x="167" y="489"/>
                    <a:pt x="227" y="882"/>
                    <a:pt x="239" y="1298"/>
                  </a:cubicBezTo>
                  <a:lnTo>
                    <a:pt x="1060" y="1298"/>
                  </a:lnTo>
                  <a:cubicBezTo>
                    <a:pt x="977" y="703"/>
                    <a:pt x="560" y="19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976;p63"/>
            <p:cNvSpPr/>
            <p:nvPr/>
          </p:nvSpPr>
          <p:spPr>
            <a:xfrm>
              <a:off x="3058947" y="2859067"/>
              <a:ext cx="50270" cy="98009"/>
            </a:xfrm>
            <a:custGeom>
              <a:avLst/>
              <a:gdLst/>
              <a:ahLst/>
              <a:cxnLst/>
              <a:rect l="l" t="t" r="r" b="b"/>
              <a:pathLst>
                <a:path w="715" h="1394" extrusionOk="0">
                  <a:moveTo>
                    <a:pt x="1" y="0"/>
                  </a:moveTo>
                  <a:cubicBezTo>
                    <a:pt x="13" y="358"/>
                    <a:pt x="60" y="691"/>
                    <a:pt x="132" y="953"/>
                  </a:cubicBezTo>
                  <a:cubicBezTo>
                    <a:pt x="227" y="1251"/>
                    <a:pt x="310" y="1358"/>
                    <a:pt x="358" y="1393"/>
                  </a:cubicBezTo>
                  <a:lnTo>
                    <a:pt x="370" y="1381"/>
                  </a:lnTo>
                  <a:cubicBezTo>
                    <a:pt x="405" y="1346"/>
                    <a:pt x="513" y="1239"/>
                    <a:pt x="584" y="941"/>
                  </a:cubicBezTo>
                  <a:cubicBezTo>
                    <a:pt x="655" y="691"/>
                    <a:pt x="703" y="358"/>
                    <a:pt x="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977;p63"/>
            <p:cNvSpPr/>
            <p:nvPr/>
          </p:nvSpPr>
          <p:spPr>
            <a:xfrm>
              <a:off x="3058947" y="2735185"/>
              <a:ext cx="50270" cy="96321"/>
            </a:xfrm>
            <a:custGeom>
              <a:avLst/>
              <a:gdLst/>
              <a:ahLst/>
              <a:cxnLst/>
              <a:rect l="l" t="t" r="r" b="b"/>
              <a:pathLst>
                <a:path w="715" h="1370" extrusionOk="0">
                  <a:moveTo>
                    <a:pt x="358" y="0"/>
                  </a:moveTo>
                  <a:cubicBezTo>
                    <a:pt x="334" y="12"/>
                    <a:pt x="227" y="119"/>
                    <a:pt x="132" y="429"/>
                  </a:cubicBezTo>
                  <a:cubicBezTo>
                    <a:pt x="60" y="679"/>
                    <a:pt x="13" y="1012"/>
                    <a:pt x="1" y="1369"/>
                  </a:cubicBezTo>
                  <a:lnTo>
                    <a:pt x="715" y="1369"/>
                  </a:lnTo>
                  <a:cubicBezTo>
                    <a:pt x="703" y="1024"/>
                    <a:pt x="655" y="703"/>
                    <a:pt x="584" y="429"/>
                  </a:cubicBezTo>
                  <a:cubicBezTo>
                    <a:pt x="489" y="119"/>
                    <a:pt x="394" y="12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978;p63"/>
            <p:cNvSpPr/>
            <p:nvPr/>
          </p:nvSpPr>
          <p:spPr>
            <a:xfrm>
              <a:off x="2974437" y="2740176"/>
              <a:ext cx="72839" cy="91329"/>
            </a:xfrm>
            <a:custGeom>
              <a:avLst/>
              <a:gdLst/>
              <a:ahLst/>
              <a:cxnLst/>
              <a:rect l="l" t="t" r="r" b="b"/>
              <a:pathLst>
                <a:path w="1036" h="1299" extrusionOk="0">
                  <a:moveTo>
                    <a:pt x="1036" y="1"/>
                  </a:moveTo>
                  <a:lnTo>
                    <a:pt x="1036" y="1"/>
                  </a:lnTo>
                  <a:cubicBezTo>
                    <a:pt x="488" y="191"/>
                    <a:pt x="72" y="703"/>
                    <a:pt x="0" y="1298"/>
                  </a:cubicBezTo>
                  <a:lnTo>
                    <a:pt x="822" y="1298"/>
                  </a:lnTo>
                  <a:cubicBezTo>
                    <a:pt x="834" y="882"/>
                    <a:pt x="893" y="489"/>
                    <a:pt x="976" y="179"/>
                  </a:cubicBezTo>
                  <a:cubicBezTo>
                    <a:pt x="1000" y="108"/>
                    <a:pt x="1012" y="48"/>
                    <a:pt x="10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79;p63"/>
            <p:cNvSpPr/>
            <p:nvPr/>
          </p:nvSpPr>
          <p:spPr>
            <a:xfrm>
              <a:off x="2974437" y="2859911"/>
              <a:ext cx="72839" cy="90486"/>
            </a:xfrm>
            <a:custGeom>
              <a:avLst/>
              <a:gdLst/>
              <a:ahLst/>
              <a:cxnLst/>
              <a:rect l="l" t="t" r="r" b="b"/>
              <a:pathLst>
                <a:path w="1036" h="1287" extrusionOk="0">
                  <a:moveTo>
                    <a:pt x="0" y="0"/>
                  </a:moveTo>
                  <a:cubicBezTo>
                    <a:pt x="72" y="596"/>
                    <a:pt x="488" y="1084"/>
                    <a:pt x="1036" y="1286"/>
                  </a:cubicBezTo>
                  <a:cubicBezTo>
                    <a:pt x="1024" y="1250"/>
                    <a:pt x="988" y="1191"/>
                    <a:pt x="976" y="1131"/>
                  </a:cubicBezTo>
                  <a:cubicBezTo>
                    <a:pt x="893" y="810"/>
                    <a:pt x="834" y="417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80;p63"/>
            <p:cNvSpPr/>
            <p:nvPr/>
          </p:nvSpPr>
          <p:spPr>
            <a:xfrm>
              <a:off x="3120888" y="2859911"/>
              <a:ext cx="72909" cy="90486"/>
            </a:xfrm>
            <a:custGeom>
              <a:avLst/>
              <a:gdLst/>
              <a:ahLst/>
              <a:cxnLst/>
              <a:rect l="l" t="t" r="r" b="b"/>
              <a:pathLst>
                <a:path w="1037" h="1287" extrusionOk="0">
                  <a:moveTo>
                    <a:pt x="227" y="0"/>
                  </a:moveTo>
                  <a:cubicBezTo>
                    <a:pt x="203" y="429"/>
                    <a:pt x="167" y="810"/>
                    <a:pt x="60" y="1131"/>
                  </a:cubicBezTo>
                  <a:cubicBezTo>
                    <a:pt x="48" y="1191"/>
                    <a:pt x="25" y="1239"/>
                    <a:pt x="1" y="1286"/>
                  </a:cubicBezTo>
                  <a:cubicBezTo>
                    <a:pt x="560" y="1096"/>
                    <a:pt x="977" y="596"/>
                    <a:pt x="1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5" name="Google Shape;931;p63"/>
          <p:cNvSpPr/>
          <p:nvPr/>
        </p:nvSpPr>
        <p:spPr>
          <a:xfrm>
            <a:off x="8298242" y="1607095"/>
            <a:ext cx="569100" cy="569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8" name="Google Shape;8944;p92"/>
          <p:cNvGrpSpPr/>
          <p:nvPr/>
        </p:nvGrpSpPr>
        <p:grpSpPr>
          <a:xfrm>
            <a:off x="4586251" y="1775388"/>
            <a:ext cx="426462" cy="418363"/>
            <a:chOff x="-1183550" y="3586525"/>
            <a:chExt cx="296175" cy="290550"/>
          </a:xfrm>
          <a:solidFill>
            <a:schemeClr val="bg1"/>
          </a:solidFill>
        </p:grpSpPr>
        <p:sp>
          <p:nvSpPr>
            <p:cNvPr id="99" name="Google Shape;8945;p92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8946;p92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8947;p92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8948;p92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8949;p92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8950;p92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8951;p92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8952;p92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8953;p92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" name="Google Shape;7319;p89"/>
          <p:cNvGrpSpPr/>
          <p:nvPr/>
        </p:nvGrpSpPr>
        <p:grpSpPr>
          <a:xfrm>
            <a:off x="8459053" y="1716084"/>
            <a:ext cx="294401" cy="353645"/>
            <a:chOff x="-35814600" y="3202075"/>
            <a:chExt cx="242625" cy="291450"/>
          </a:xfrm>
          <a:solidFill>
            <a:schemeClr val="bg1"/>
          </a:solidFill>
        </p:grpSpPr>
        <p:sp>
          <p:nvSpPr>
            <p:cNvPr id="109" name="Google Shape;7320;p89"/>
            <p:cNvSpPr/>
            <p:nvPr/>
          </p:nvSpPr>
          <p:spPr>
            <a:xfrm>
              <a:off x="-35814600" y="3202075"/>
              <a:ext cx="51225" cy="202450"/>
            </a:xfrm>
            <a:custGeom>
              <a:avLst/>
              <a:gdLst/>
              <a:ahLst/>
              <a:cxnLst/>
              <a:rect l="l" t="t" r="r" b="b"/>
              <a:pathLst>
                <a:path w="2049" h="8098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8097"/>
                  </a:lnTo>
                  <a:cubicBezTo>
                    <a:pt x="348" y="7782"/>
                    <a:pt x="820" y="7562"/>
                    <a:pt x="1387" y="7562"/>
                  </a:cubicBezTo>
                  <a:lnTo>
                    <a:pt x="2049" y="7562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7321;p89"/>
            <p:cNvSpPr/>
            <p:nvPr/>
          </p:nvSpPr>
          <p:spPr>
            <a:xfrm>
              <a:off x="-35814600" y="3407650"/>
              <a:ext cx="242625" cy="68550"/>
            </a:xfrm>
            <a:custGeom>
              <a:avLst/>
              <a:gdLst/>
              <a:ahLst/>
              <a:cxnLst/>
              <a:rect l="l" t="t" r="r" b="b"/>
              <a:pathLst>
                <a:path w="9705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00" y="2741"/>
                    <a:pt x="1356" y="2741"/>
                  </a:cubicBezTo>
                  <a:lnTo>
                    <a:pt x="4758" y="2741"/>
                  </a:lnTo>
                  <a:lnTo>
                    <a:pt x="4758" y="1733"/>
                  </a:lnTo>
                  <a:lnTo>
                    <a:pt x="1702" y="1733"/>
                  </a:lnTo>
                  <a:cubicBezTo>
                    <a:pt x="1513" y="1733"/>
                    <a:pt x="1356" y="1575"/>
                    <a:pt x="1356" y="1355"/>
                  </a:cubicBezTo>
                  <a:cubicBezTo>
                    <a:pt x="1356" y="1166"/>
                    <a:pt x="1513" y="1008"/>
                    <a:pt x="1702" y="1008"/>
                  </a:cubicBezTo>
                  <a:lnTo>
                    <a:pt x="9232" y="1008"/>
                  </a:lnTo>
                  <a:cubicBezTo>
                    <a:pt x="9263" y="851"/>
                    <a:pt x="9326" y="662"/>
                    <a:pt x="9452" y="536"/>
                  </a:cubicBezTo>
                  <a:cubicBezTo>
                    <a:pt x="9704" y="221"/>
                    <a:pt x="9484" y="0"/>
                    <a:pt x="9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7322;p89"/>
            <p:cNvSpPr/>
            <p:nvPr/>
          </p:nvSpPr>
          <p:spPr>
            <a:xfrm>
              <a:off x="-35627125" y="3450950"/>
              <a:ext cx="55150" cy="25250"/>
            </a:xfrm>
            <a:custGeom>
              <a:avLst/>
              <a:gdLst/>
              <a:ahLst/>
              <a:cxnLst/>
              <a:rect l="l" t="t" r="r" b="b"/>
              <a:pathLst>
                <a:path w="2206" h="1010" extrusionOk="0">
                  <a:moveTo>
                    <a:pt x="0" y="1"/>
                  </a:moveTo>
                  <a:lnTo>
                    <a:pt x="0" y="1009"/>
                  </a:lnTo>
                  <a:lnTo>
                    <a:pt x="1670" y="1009"/>
                  </a:lnTo>
                  <a:cubicBezTo>
                    <a:pt x="1953" y="1009"/>
                    <a:pt x="2205" y="788"/>
                    <a:pt x="1953" y="505"/>
                  </a:cubicBezTo>
                  <a:cubicBezTo>
                    <a:pt x="1827" y="347"/>
                    <a:pt x="1764" y="190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7323;p89"/>
            <p:cNvSpPr/>
            <p:nvPr/>
          </p:nvSpPr>
          <p:spPr>
            <a:xfrm>
              <a:off x="-35703525" y="3305250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701" y="0"/>
                  </a:moveTo>
                  <a:cubicBezTo>
                    <a:pt x="882" y="0"/>
                    <a:pt x="221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521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7324;p89"/>
            <p:cNvSpPr/>
            <p:nvPr/>
          </p:nvSpPr>
          <p:spPr>
            <a:xfrm>
              <a:off x="-35677550" y="3254050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316" y="1"/>
                    <a:pt x="1" y="284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cubicBezTo>
                    <a:pt x="1040" y="1324"/>
                    <a:pt x="1324" y="1040"/>
                    <a:pt x="1324" y="662"/>
                  </a:cubicBezTo>
                  <a:cubicBezTo>
                    <a:pt x="1324" y="284"/>
                    <a:pt x="1040" y="1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7325;p89"/>
            <p:cNvSpPr/>
            <p:nvPr/>
          </p:nvSpPr>
          <p:spPr>
            <a:xfrm>
              <a:off x="-35746850" y="3202075"/>
              <a:ext cx="171725" cy="189050"/>
            </a:xfrm>
            <a:custGeom>
              <a:avLst/>
              <a:gdLst/>
              <a:ahLst/>
              <a:cxnLst/>
              <a:rect l="l" t="t" r="r" b="b"/>
              <a:pathLst>
                <a:path w="6869" h="7562" extrusionOk="0">
                  <a:moveTo>
                    <a:pt x="3434" y="1355"/>
                  </a:moveTo>
                  <a:cubicBezTo>
                    <a:pt x="4191" y="1355"/>
                    <a:pt x="4821" y="1985"/>
                    <a:pt x="4821" y="2741"/>
                  </a:cubicBezTo>
                  <a:cubicBezTo>
                    <a:pt x="4821" y="3088"/>
                    <a:pt x="4663" y="3403"/>
                    <a:pt x="4474" y="3655"/>
                  </a:cubicBezTo>
                  <a:cubicBezTo>
                    <a:pt x="5293" y="4033"/>
                    <a:pt x="5829" y="4852"/>
                    <a:pt x="5829" y="5829"/>
                  </a:cubicBezTo>
                  <a:cubicBezTo>
                    <a:pt x="5829" y="6018"/>
                    <a:pt x="5671" y="6175"/>
                    <a:pt x="5482" y="6175"/>
                  </a:cubicBezTo>
                  <a:lnTo>
                    <a:pt x="1387" y="6175"/>
                  </a:lnTo>
                  <a:cubicBezTo>
                    <a:pt x="1198" y="6175"/>
                    <a:pt x="1040" y="6018"/>
                    <a:pt x="1040" y="5829"/>
                  </a:cubicBezTo>
                  <a:cubicBezTo>
                    <a:pt x="1040" y="4852"/>
                    <a:pt x="1576" y="4033"/>
                    <a:pt x="2426" y="3655"/>
                  </a:cubicBezTo>
                  <a:cubicBezTo>
                    <a:pt x="2174" y="3403"/>
                    <a:pt x="2048" y="3088"/>
                    <a:pt x="2048" y="2741"/>
                  </a:cubicBezTo>
                  <a:cubicBezTo>
                    <a:pt x="2048" y="1985"/>
                    <a:pt x="2678" y="1355"/>
                    <a:pt x="3434" y="1355"/>
                  </a:cubicBezTo>
                  <a:close/>
                  <a:moveTo>
                    <a:pt x="0" y="0"/>
                  </a:moveTo>
                  <a:lnTo>
                    <a:pt x="0" y="7562"/>
                  </a:lnTo>
                  <a:lnTo>
                    <a:pt x="6868" y="7562"/>
                  </a:lnTo>
                  <a:lnTo>
                    <a:pt x="6868" y="1009"/>
                  </a:lnTo>
                  <a:cubicBezTo>
                    <a:pt x="6868" y="473"/>
                    <a:pt x="6396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7326;p89"/>
            <p:cNvSpPr/>
            <p:nvPr/>
          </p:nvSpPr>
          <p:spPr>
            <a:xfrm>
              <a:off x="-35677550" y="3450950"/>
              <a:ext cx="34675" cy="42575"/>
            </a:xfrm>
            <a:custGeom>
              <a:avLst/>
              <a:gdLst/>
              <a:ahLst/>
              <a:cxnLst/>
              <a:rect l="l" t="t" r="r" b="b"/>
              <a:pathLst>
                <a:path w="1387" h="1703" extrusionOk="0">
                  <a:moveTo>
                    <a:pt x="1" y="1"/>
                  </a:moveTo>
                  <a:lnTo>
                    <a:pt x="1" y="1702"/>
                  </a:lnTo>
                  <a:lnTo>
                    <a:pt x="505" y="1387"/>
                  </a:lnTo>
                  <a:cubicBezTo>
                    <a:pt x="536" y="1324"/>
                    <a:pt x="631" y="1324"/>
                    <a:pt x="694" y="1324"/>
                  </a:cubicBezTo>
                  <a:cubicBezTo>
                    <a:pt x="711" y="1316"/>
                    <a:pt x="725" y="1312"/>
                    <a:pt x="739" y="1312"/>
                  </a:cubicBezTo>
                  <a:cubicBezTo>
                    <a:pt x="776" y="1312"/>
                    <a:pt x="805" y="1341"/>
                    <a:pt x="851" y="1387"/>
                  </a:cubicBezTo>
                  <a:lnTo>
                    <a:pt x="1387" y="1702"/>
                  </a:lnTo>
                  <a:lnTo>
                    <a:pt x="13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7" name="Google Shape;8023;p90"/>
          <p:cNvSpPr/>
          <p:nvPr/>
        </p:nvSpPr>
        <p:spPr>
          <a:xfrm>
            <a:off x="242865" y="1715095"/>
            <a:ext cx="298377" cy="354519"/>
          </a:xfrm>
          <a:custGeom>
            <a:avLst/>
            <a:gdLst/>
            <a:ahLst/>
            <a:cxnLst/>
            <a:rect l="l" t="t" r="r" b="b"/>
            <a:pathLst>
              <a:path w="10082" h="11979" extrusionOk="0">
                <a:moveTo>
                  <a:pt x="5230" y="1393"/>
                </a:moveTo>
                <a:cubicBezTo>
                  <a:pt x="5419" y="1393"/>
                  <a:pt x="5577" y="1551"/>
                  <a:pt x="5577" y="1740"/>
                </a:cubicBezTo>
                <a:lnTo>
                  <a:pt x="5577" y="1960"/>
                </a:lnTo>
                <a:cubicBezTo>
                  <a:pt x="5703" y="2023"/>
                  <a:pt x="5829" y="2086"/>
                  <a:pt x="5923" y="2181"/>
                </a:cubicBezTo>
                <a:lnTo>
                  <a:pt x="6144" y="2055"/>
                </a:lnTo>
                <a:cubicBezTo>
                  <a:pt x="6194" y="2025"/>
                  <a:pt x="6251" y="2011"/>
                  <a:pt x="6308" y="2011"/>
                </a:cubicBezTo>
                <a:cubicBezTo>
                  <a:pt x="6430" y="2011"/>
                  <a:pt x="6552" y="2074"/>
                  <a:pt x="6616" y="2181"/>
                </a:cubicBezTo>
                <a:lnTo>
                  <a:pt x="7309" y="3410"/>
                </a:lnTo>
                <a:cubicBezTo>
                  <a:pt x="7467" y="3725"/>
                  <a:pt x="7246" y="3819"/>
                  <a:pt x="6963" y="3977"/>
                </a:cubicBezTo>
                <a:lnTo>
                  <a:pt x="6963" y="4386"/>
                </a:lnTo>
                <a:cubicBezTo>
                  <a:pt x="7246" y="4544"/>
                  <a:pt x="7467" y="4670"/>
                  <a:pt x="7309" y="4985"/>
                </a:cubicBezTo>
                <a:lnTo>
                  <a:pt x="6616" y="6182"/>
                </a:lnTo>
                <a:cubicBezTo>
                  <a:pt x="6531" y="6289"/>
                  <a:pt x="6417" y="6366"/>
                  <a:pt x="6303" y="6366"/>
                </a:cubicBezTo>
                <a:cubicBezTo>
                  <a:pt x="6249" y="6366"/>
                  <a:pt x="6195" y="6349"/>
                  <a:pt x="6144" y="6308"/>
                </a:cubicBezTo>
                <a:lnTo>
                  <a:pt x="5923" y="6182"/>
                </a:lnTo>
                <a:cubicBezTo>
                  <a:pt x="5829" y="6277"/>
                  <a:pt x="5703" y="6340"/>
                  <a:pt x="5577" y="6403"/>
                </a:cubicBezTo>
                <a:lnTo>
                  <a:pt x="5577" y="6623"/>
                </a:lnTo>
                <a:cubicBezTo>
                  <a:pt x="5577" y="6812"/>
                  <a:pt x="5419" y="6970"/>
                  <a:pt x="5230" y="6970"/>
                </a:cubicBezTo>
                <a:lnTo>
                  <a:pt x="3812" y="6970"/>
                </a:lnTo>
                <a:cubicBezTo>
                  <a:pt x="3623" y="6970"/>
                  <a:pt x="3466" y="6812"/>
                  <a:pt x="3466" y="6623"/>
                </a:cubicBezTo>
                <a:lnTo>
                  <a:pt x="3466" y="6403"/>
                </a:lnTo>
                <a:cubicBezTo>
                  <a:pt x="3340" y="6340"/>
                  <a:pt x="3214" y="6277"/>
                  <a:pt x="3119" y="6182"/>
                </a:cubicBezTo>
                <a:lnTo>
                  <a:pt x="2899" y="6308"/>
                </a:lnTo>
                <a:cubicBezTo>
                  <a:pt x="2848" y="6338"/>
                  <a:pt x="2791" y="6352"/>
                  <a:pt x="2734" y="6352"/>
                </a:cubicBezTo>
                <a:cubicBezTo>
                  <a:pt x="2613" y="6352"/>
                  <a:pt x="2490" y="6289"/>
                  <a:pt x="2426" y="6182"/>
                </a:cubicBezTo>
                <a:lnTo>
                  <a:pt x="1733" y="4985"/>
                </a:lnTo>
                <a:cubicBezTo>
                  <a:pt x="1638" y="4827"/>
                  <a:pt x="1670" y="4575"/>
                  <a:pt x="1859" y="4512"/>
                </a:cubicBezTo>
                <a:lnTo>
                  <a:pt x="2048" y="4386"/>
                </a:lnTo>
                <a:lnTo>
                  <a:pt x="2048" y="3977"/>
                </a:lnTo>
                <a:lnTo>
                  <a:pt x="1859" y="3882"/>
                </a:lnTo>
                <a:cubicBezTo>
                  <a:pt x="1702" y="3788"/>
                  <a:pt x="1607" y="3536"/>
                  <a:pt x="1733" y="3410"/>
                </a:cubicBezTo>
                <a:lnTo>
                  <a:pt x="2426" y="2181"/>
                </a:lnTo>
                <a:cubicBezTo>
                  <a:pt x="2490" y="2074"/>
                  <a:pt x="2612" y="1997"/>
                  <a:pt x="2733" y="1997"/>
                </a:cubicBezTo>
                <a:cubicBezTo>
                  <a:pt x="2790" y="1997"/>
                  <a:pt x="2848" y="2014"/>
                  <a:pt x="2899" y="2055"/>
                </a:cubicBezTo>
                <a:lnTo>
                  <a:pt x="3119" y="2181"/>
                </a:lnTo>
                <a:cubicBezTo>
                  <a:pt x="3214" y="2086"/>
                  <a:pt x="3340" y="2023"/>
                  <a:pt x="3466" y="1960"/>
                </a:cubicBezTo>
                <a:lnTo>
                  <a:pt x="3466" y="1740"/>
                </a:lnTo>
                <a:cubicBezTo>
                  <a:pt x="3466" y="1551"/>
                  <a:pt x="3623" y="1393"/>
                  <a:pt x="3812" y="1393"/>
                </a:cubicBezTo>
                <a:close/>
                <a:moveTo>
                  <a:pt x="4547" y="0"/>
                </a:moveTo>
                <a:cubicBezTo>
                  <a:pt x="3499" y="0"/>
                  <a:pt x="2484" y="337"/>
                  <a:pt x="1670" y="984"/>
                </a:cubicBezTo>
                <a:cubicBezTo>
                  <a:pt x="630" y="1866"/>
                  <a:pt x="0" y="3158"/>
                  <a:pt x="0" y="4544"/>
                </a:cubicBezTo>
                <a:cubicBezTo>
                  <a:pt x="0" y="5804"/>
                  <a:pt x="504" y="6970"/>
                  <a:pt x="1418" y="7852"/>
                </a:cubicBezTo>
                <a:lnTo>
                  <a:pt x="1418" y="11632"/>
                </a:lnTo>
                <a:cubicBezTo>
                  <a:pt x="1418" y="11821"/>
                  <a:pt x="1575" y="11979"/>
                  <a:pt x="1765" y="11979"/>
                </a:cubicBezTo>
                <a:lnTo>
                  <a:pt x="5986" y="11979"/>
                </a:lnTo>
                <a:cubicBezTo>
                  <a:pt x="6175" y="11979"/>
                  <a:pt x="6333" y="11821"/>
                  <a:pt x="6333" y="11632"/>
                </a:cubicBezTo>
                <a:lnTo>
                  <a:pt x="6333" y="10530"/>
                </a:lnTo>
                <a:lnTo>
                  <a:pt x="8097" y="10530"/>
                </a:lnTo>
                <a:cubicBezTo>
                  <a:pt x="8286" y="10530"/>
                  <a:pt x="8444" y="10372"/>
                  <a:pt x="8444" y="10183"/>
                </a:cubicBezTo>
                <a:lnTo>
                  <a:pt x="8444" y="8387"/>
                </a:lnTo>
                <a:lnTo>
                  <a:pt x="9042" y="8387"/>
                </a:lnTo>
                <a:cubicBezTo>
                  <a:pt x="9389" y="8387"/>
                  <a:pt x="9767" y="8198"/>
                  <a:pt x="9956" y="7883"/>
                </a:cubicBezTo>
                <a:cubicBezTo>
                  <a:pt x="10082" y="7568"/>
                  <a:pt x="10082" y="7190"/>
                  <a:pt x="9924" y="6875"/>
                </a:cubicBezTo>
                <a:lnTo>
                  <a:pt x="9042" y="5237"/>
                </a:lnTo>
                <a:cubicBezTo>
                  <a:pt x="9137" y="4701"/>
                  <a:pt x="9137" y="4134"/>
                  <a:pt x="9011" y="3599"/>
                </a:cubicBezTo>
                <a:cubicBezTo>
                  <a:pt x="8664" y="1866"/>
                  <a:pt x="7246" y="480"/>
                  <a:pt x="5545" y="102"/>
                </a:cubicBezTo>
                <a:cubicBezTo>
                  <a:pt x="5213" y="34"/>
                  <a:pt x="4878" y="0"/>
                  <a:pt x="45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3862" y="2283718"/>
            <a:ext cx="4334121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Разработка проектов нормативных актов, утверждающих порядок организации дополнительного образования для людей с РАС и </a:t>
            </a: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ДМН</a:t>
            </a:r>
            <a:endParaRPr lang="ru-RU" sz="1200" dirty="0" smtClean="0">
              <a:solidFill>
                <a:srgbClr val="3F3D4A"/>
              </a:solidFill>
              <a:highlight>
                <a:srgbClr val="00FF00"/>
              </a:highlight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Обучение </a:t>
            </a: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специалистов по </a:t>
            </a: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взаимодействию </a:t>
            </a: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с детьми с РАС и ДМН </a:t>
            </a:r>
            <a:endParaRPr lang="ru-RU" sz="12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Консультирование специалистов учреждений сферы физической культуры и спорта  по вопросам организации и проведения занятий по </a:t>
            </a: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АФК и </a:t>
            </a: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адаптивному </a:t>
            </a: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спорту</a:t>
            </a:r>
            <a:endParaRPr lang="ru-RU" sz="12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Консультирование родителей (законных представителей) по вопросам обучения, реабилитации и воспитания детей, имеющих РАС и ДМН</a:t>
            </a:r>
            <a:endParaRPr lang="ru-RU" sz="12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738232" y="2283718"/>
            <a:ext cx="4298264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Мониторинг </a:t>
            </a: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деятельности физкультурно-спортивных организаций по предоставлению услуг людям с расстройствами аутистического спектра и другими ментальными нарушениями </a:t>
            </a:r>
          </a:p>
          <a:p>
            <a:pPr marL="342900" lvl="0" indent="-342900"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Сопровождение </a:t>
            </a: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изучения и распространения передового социально-реабилитационного опыта и достижений в сфере адаптивной физической культуры и адаптивного спорта</a:t>
            </a:r>
          </a:p>
          <a:p>
            <a:pPr marL="342900" lvl="0" indent="-342900"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Разработка </a:t>
            </a:r>
            <a:r>
              <a:rPr lang="ru-RU" sz="1200" dirty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и реализация собственных проектов, программ и мероприятий, способствующих эффективному внедрению инновационных технологий по адаптивной физической культуре и адаптивному </a:t>
            </a:r>
            <a:r>
              <a:rPr lang="ru-RU" sz="1200" dirty="0" smtClean="0">
                <a:solidFill>
                  <a:srgbClr val="3F3D4A"/>
                </a:solidFill>
                <a:latin typeface="Arial" pitchFamily="34" charset="0"/>
                <a:ea typeface="Times New Roman"/>
                <a:cs typeface="Arial" pitchFamily="34" charset="0"/>
              </a:rPr>
              <a:t>спорту</a:t>
            </a:r>
          </a:p>
          <a:p>
            <a:pPr marL="342900" lvl="0" indent="-342900">
              <a:buFont typeface="Wingdings" panose="05000000000000000000" pitchFamily="2" charset="2"/>
              <a:buChar char="q"/>
              <a:tabLst>
                <a:tab pos="180340" algn="l"/>
              </a:tabLst>
            </a:pPr>
            <a:endParaRPr lang="ru-RU" sz="1200" dirty="0">
              <a:solidFill>
                <a:srgbClr val="3F3D4A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929;p63"/>
          <p:cNvSpPr txBox="1">
            <a:spLocks/>
          </p:cNvSpPr>
          <p:nvPr/>
        </p:nvSpPr>
        <p:spPr>
          <a:xfrm>
            <a:off x="242865" y="1712151"/>
            <a:ext cx="3419872" cy="4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67" name="Google Shape;971;p63"/>
          <p:cNvGrpSpPr/>
          <p:nvPr/>
        </p:nvGrpSpPr>
        <p:grpSpPr>
          <a:xfrm>
            <a:off x="3844281" y="1780089"/>
            <a:ext cx="310276" cy="309097"/>
            <a:chOff x="2851327" y="2735185"/>
            <a:chExt cx="462202" cy="460446"/>
          </a:xfrm>
        </p:grpSpPr>
        <p:sp>
          <p:nvSpPr>
            <p:cNvPr id="68" name="Google Shape;972;p63"/>
            <p:cNvSpPr/>
            <p:nvPr/>
          </p:nvSpPr>
          <p:spPr>
            <a:xfrm>
              <a:off x="2896535" y="2966217"/>
              <a:ext cx="108063" cy="87955"/>
            </a:xfrm>
            <a:custGeom>
              <a:avLst/>
              <a:gdLst/>
              <a:ahLst/>
              <a:cxnLst/>
              <a:rect l="l" t="t" r="r" b="b"/>
              <a:pathLst>
                <a:path w="1537" h="1251" extrusionOk="0">
                  <a:moveTo>
                    <a:pt x="941" y="0"/>
                  </a:moveTo>
                  <a:cubicBezTo>
                    <a:pt x="608" y="0"/>
                    <a:pt x="215" y="358"/>
                    <a:pt x="48" y="536"/>
                  </a:cubicBezTo>
                  <a:cubicBezTo>
                    <a:pt x="1" y="584"/>
                    <a:pt x="1" y="667"/>
                    <a:pt x="48" y="715"/>
                  </a:cubicBezTo>
                  <a:cubicBezTo>
                    <a:pt x="215" y="893"/>
                    <a:pt x="608" y="1251"/>
                    <a:pt x="941" y="1251"/>
                  </a:cubicBezTo>
                  <a:cubicBezTo>
                    <a:pt x="1287" y="1251"/>
                    <a:pt x="1465" y="1072"/>
                    <a:pt x="1525" y="834"/>
                  </a:cubicBezTo>
                  <a:lnTo>
                    <a:pt x="1049" y="834"/>
                  </a:lnTo>
                  <a:cubicBezTo>
                    <a:pt x="953" y="822"/>
                    <a:pt x="870" y="727"/>
                    <a:pt x="870" y="631"/>
                  </a:cubicBezTo>
                  <a:cubicBezTo>
                    <a:pt x="870" y="524"/>
                    <a:pt x="953" y="429"/>
                    <a:pt x="1060" y="429"/>
                  </a:cubicBezTo>
                  <a:lnTo>
                    <a:pt x="1537" y="429"/>
                  </a:lnTo>
                  <a:cubicBezTo>
                    <a:pt x="1477" y="179"/>
                    <a:pt x="1299" y="0"/>
                    <a:pt x="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973;p63"/>
            <p:cNvSpPr/>
            <p:nvPr/>
          </p:nvSpPr>
          <p:spPr>
            <a:xfrm>
              <a:off x="3156042" y="3032306"/>
              <a:ext cx="95548" cy="77127"/>
            </a:xfrm>
            <a:custGeom>
              <a:avLst/>
              <a:gdLst/>
              <a:ahLst/>
              <a:cxnLst/>
              <a:rect l="l" t="t" r="r" b="b"/>
              <a:pathLst>
                <a:path w="1359" h="1097" extrusionOk="0">
                  <a:moveTo>
                    <a:pt x="525" y="1"/>
                  </a:moveTo>
                  <a:cubicBezTo>
                    <a:pt x="215" y="1"/>
                    <a:pt x="48" y="144"/>
                    <a:pt x="1" y="370"/>
                  </a:cubicBezTo>
                  <a:lnTo>
                    <a:pt x="417" y="370"/>
                  </a:lnTo>
                  <a:cubicBezTo>
                    <a:pt x="525" y="370"/>
                    <a:pt x="620" y="441"/>
                    <a:pt x="620" y="561"/>
                  </a:cubicBezTo>
                  <a:cubicBezTo>
                    <a:pt x="620" y="668"/>
                    <a:pt x="525" y="763"/>
                    <a:pt x="417" y="763"/>
                  </a:cubicBezTo>
                  <a:lnTo>
                    <a:pt x="1" y="763"/>
                  </a:lnTo>
                  <a:cubicBezTo>
                    <a:pt x="60" y="965"/>
                    <a:pt x="227" y="1096"/>
                    <a:pt x="525" y="1096"/>
                  </a:cubicBezTo>
                  <a:cubicBezTo>
                    <a:pt x="810" y="1096"/>
                    <a:pt x="1156" y="799"/>
                    <a:pt x="1310" y="644"/>
                  </a:cubicBezTo>
                  <a:cubicBezTo>
                    <a:pt x="1358" y="596"/>
                    <a:pt x="1358" y="501"/>
                    <a:pt x="1310" y="465"/>
                  </a:cubicBezTo>
                  <a:cubicBezTo>
                    <a:pt x="1168" y="299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974;p63"/>
            <p:cNvSpPr/>
            <p:nvPr/>
          </p:nvSpPr>
          <p:spPr>
            <a:xfrm>
              <a:off x="2851327" y="2978732"/>
              <a:ext cx="462202" cy="216899"/>
            </a:xfrm>
            <a:custGeom>
              <a:avLst/>
              <a:gdLst/>
              <a:ahLst/>
              <a:cxnLst/>
              <a:rect l="l" t="t" r="r" b="b"/>
              <a:pathLst>
                <a:path w="6574" h="3085" extrusionOk="0">
                  <a:moveTo>
                    <a:pt x="3120" y="1"/>
                  </a:moveTo>
                  <a:lnTo>
                    <a:pt x="3120" y="418"/>
                  </a:lnTo>
                  <a:cubicBezTo>
                    <a:pt x="2966" y="299"/>
                    <a:pt x="2775" y="239"/>
                    <a:pt x="2561" y="239"/>
                  </a:cubicBezTo>
                  <a:lnTo>
                    <a:pt x="2144" y="239"/>
                  </a:lnTo>
                  <a:cubicBezTo>
                    <a:pt x="2168" y="299"/>
                    <a:pt x="2168" y="358"/>
                    <a:pt x="2168" y="418"/>
                  </a:cubicBezTo>
                  <a:cubicBezTo>
                    <a:pt x="2168" y="489"/>
                    <a:pt x="2144" y="572"/>
                    <a:pt x="2132" y="632"/>
                  </a:cubicBezTo>
                  <a:lnTo>
                    <a:pt x="2561" y="632"/>
                  </a:lnTo>
                  <a:cubicBezTo>
                    <a:pt x="2858" y="632"/>
                    <a:pt x="3097" y="870"/>
                    <a:pt x="3097" y="1168"/>
                  </a:cubicBezTo>
                  <a:lnTo>
                    <a:pt x="3097" y="2680"/>
                  </a:lnTo>
                  <a:lnTo>
                    <a:pt x="203" y="2680"/>
                  </a:lnTo>
                  <a:cubicBezTo>
                    <a:pt x="96" y="2692"/>
                    <a:pt x="1" y="2787"/>
                    <a:pt x="1" y="2894"/>
                  </a:cubicBezTo>
                  <a:cubicBezTo>
                    <a:pt x="1" y="2989"/>
                    <a:pt x="96" y="3085"/>
                    <a:pt x="203" y="3085"/>
                  </a:cubicBezTo>
                  <a:lnTo>
                    <a:pt x="6371" y="3085"/>
                  </a:lnTo>
                  <a:cubicBezTo>
                    <a:pt x="6478" y="3085"/>
                    <a:pt x="6573" y="2989"/>
                    <a:pt x="6573" y="2894"/>
                  </a:cubicBezTo>
                  <a:cubicBezTo>
                    <a:pt x="6573" y="2787"/>
                    <a:pt x="6514" y="2716"/>
                    <a:pt x="6406" y="2692"/>
                  </a:cubicBezTo>
                  <a:lnTo>
                    <a:pt x="3501" y="2692"/>
                  </a:lnTo>
                  <a:lnTo>
                    <a:pt x="3501" y="1977"/>
                  </a:lnTo>
                  <a:cubicBezTo>
                    <a:pt x="3501" y="1727"/>
                    <a:pt x="3728" y="1501"/>
                    <a:pt x="3978" y="1501"/>
                  </a:cubicBezTo>
                  <a:lnTo>
                    <a:pt x="4370" y="1501"/>
                  </a:lnTo>
                  <a:cubicBezTo>
                    <a:pt x="4359" y="1442"/>
                    <a:pt x="4335" y="1370"/>
                    <a:pt x="4335" y="1299"/>
                  </a:cubicBezTo>
                  <a:cubicBezTo>
                    <a:pt x="4335" y="1239"/>
                    <a:pt x="4335" y="1168"/>
                    <a:pt x="4347" y="1120"/>
                  </a:cubicBezTo>
                  <a:lnTo>
                    <a:pt x="3954" y="1120"/>
                  </a:lnTo>
                  <a:cubicBezTo>
                    <a:pt x="3787" y="1120"/>
                    <a:pt x="3620" y="1168"/>
                    <a:pt x="3489" y="1251"/>
                  </a:cubicBez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975;p63"/>
            <p:cNvSpPr/>
            <p:nvPr/>
          </p:nvSpPr>
          <p:spPr>
            <a:xfrm>
              <a:off x="3120888" y="2740176"/>
              <a:ext cx="74596" cy="91329"/>
            </a:xfrm>
            <a:custGeom>
              <a:avLst/>
              <a:gdLst/>
              <a:ahLst/>
              <a:cxnLst/>
              <a:rect l="l" t="t" r="r" b="b"/>
              <a:pathLst>
                <a:path w="1061" h="1299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48"/>
                    <a:pt x="60" y="108"/>
                    <a:pt x="72" y="179"/>
                  </a:cubicBezTo>
                  <a:cubicBezTo>
                    <a:pt x="167" y="489"/>
                    <a:pt x="227" y="882"/>
                    <a:pt x="239" y="1298"/>
                  </a:cubicBezTo>
                  <a:lnTo>
                    <a:pt x="1060" y="1298"/>
                  </a:lnTo>
                  <a:cubicBezTo>
                    <a:pt x="977" y="703"/>
                    <a:pt x="560" y="19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976;p63"/>
            <p:cNvSpPr/>
            <p:nvPr/>
          </p:nvSpPr>
          <p:spPr>
            <a:xfrm>
              <a:off x="3058947" y="2859067"/>
              <a:ext cx="50270" cy="98009"/>
            </a:xfrm>
            <a:custGeom>
              <a:avLst/>
              <a:gdLst/>
              <a:ahLst/>
              <a:cxnLst/>
              <a:rect l="l" t="t" r="r" b="b"/>
              <a:pathLst>
                <a:path w="715" h="1394" extrusionOk="0">
                  <a:moveTo>
                    <a:pt x="1" y="0"/>
                  </a:moveTo>
                  <a:cubicBezTo>
                    <a:pt x="13" y="358"/>
                    <a:pt x="60" y="691"/>
                    <a:pt x="132" y="953"/>
                  </a:cubicBezTo>
                  <a:cubicBezTo>
                    <a:pt x="227" y="1251"/>
                    <a:pt x="310" y="1358"/>
                    <a:pt x="358" y="1393"/>
                  </a:cubicBezTo>
                  <a:lnTo>
                    <a:pt x="370" y="1381"/>
                  </a:lnTo>
                  <a:cubicBezTo>
                    <a:pt x="405" y="1346"/>
                    <a:pt x="513" y="1239"/>
                    <a:pt x="584" y="941"/>
                  </a:cubicBezTo>
                  <a:cubicBezTo>
                    <a:pt x="655" y="691"/>
                    <a:pt x="703" y="358"/>
                    <a:pt x="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977;p63"/>
            <p:cNvSpPr/>
            <p:nvPr/>
          </p:nvSpPr>
          <p:spPr>
            <a:xfrm>
              <a:off x="3058947" y="2735185"/>
              <a:ext cx="50270" cy="96321"/>
            </a:xfrm>
            <a:custGeom>
              <a:avLst/>
              <a:gdLst/>
              <a:ahLst/>
              <a:cxnLst/>
              <a:rect l="l" t="t" r="r" b="b"/>
              <a:pathLst>
                <a:path w="715" h="1370" extrusionOk="0">
                  <a:moveTo>
                    <a:pt x="358" y="0"/>
                  </a:moveTo>
                  <a:cubicBezTo>
                    <a:pt x="334" y="12"/>
                    <a:pt x="227" y="119"/>
                    <a:pt x="132" y="429"/>
                  </a:cubicBezTo>
                  <a:cubicBezTo>
                    <a:pt x="60" y="679"/>
                    <a:pt x="13" y="1012"/>
                    <a:pt x="1" y="1369"/>
                  </a:cubicBezTo>
                  <a:lnTo>
                    <a:pt x="715" y="1369"/>
                  </a:lnTo>
                  <a:cubicBezTo>
                    <a:pt x="703" y="1024"/>
                    <a:pt x="655" y="703"/>
                    <a:pt x="584" y="429"/>
                  </a:cubicBezTo>
                  <a:cubicBezTo>
                    <a:pt x="489" y="119"/>
                    <a:pt x="394" y="12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978;p63"/>
            <p:cNvSpPr/>
            <p:nvPr/>
          </p:nvSpPr>
          <p:spPr>
            <a:xfrm>
              <a:off x="2974437" y="2740176"/>
              <a:ext cx="72839" cy="91329"/>
            </a:xfrm>
            <a:custGeom>
              <a:avLst/>
              <a:gdLst/>
              <a:ahLst/>
              <a:cxnLst/>
              <a:rect l="l" t="t" r="r" b="b"/>
              <a:pathLst>
                <a:path w="1036" h="1299" extrusionOk="0">
                  <a:moveTo>
                    <a:pt x="1036" y="1"/>
                  </a:moveTo>
                  <a:lnTo>
                    <a:pt x="1036" y="1"/>
                  </a:lnTo>
                  <a:cubicBezTo>
                    <a:pt x="488" y="191"/>
                    <a:pt x="72" y="703"/>
                    <a:pt x="0" y="1298"/>
                  </a:cubicBezTo>
                  <a:lnTo>
                    <a:pt x="822" y="1298"/>
                  </a:lnTo>
                  <a:cubicBezTo>
                    <a:pt x="834" y="882"/>
                    <a:pt x="893" y="489"/>
                    <a:pt x="976" y="179"/>
                  </a:cubicBezTo>
                  <a:cubicBezTo>
                    <a:pt x="1000" y="108"/>
                    <a:pt x="1012" y="48"/>
                    <a:pt x="10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79;p63"/>
            <p:cNvSpPr/>
            <p:nvPr/>
          </p:nvSpPr>
          <p:spPr>
            <a:xfrm>
              <a:off x="2974437" y="2859911"/>
              <a:ext cx="72839" cy="90486"/>
            </a:xfrm>
            <a:custGeom>
              <a:avLst/>
              <a:gdLst/>
              <a:ahLst/>
              <a:cxnLst/>
              <a:rect l="l" t="t" r="r" b="b"/>
              <a:pathLst>
                <a:path w="1036" h="1287" extrusionOk="0">
                  <a:moveTo>
                    <a:pt x="0" y="0"/>
                  </a:moveTo>
                  <a:cubicBezTo>
                    <a:pt x="72" y="596"/>
                    <a:pt x="488" y="1084"/>
                    <a:pt x="1036" y="1286"/>
                  </a:cubicBezTo>
                  <a:cubicBezTo>
                    <a:pt x="1024" y="1250"/>
                    <a:pt x="988" y="1191"/>
                    <a:pt x="976" y="1131"/>
                  </a:cubicBezTo>
                  <a:cubicBezTo>
                    <a:pt x="893" y="810"/>
                    <a:pt x="834" y="417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80;p63"/>
            <p:cNvSpPr/>
            <p:nvPr/>
          </p:nvSpPr>
          <p:spPr>
            <a:xfrm>
              <a:off x="3120888" y="2859911"/>
              <a:ext cx="72909" cy="90486"/>
            </a:xfrm>
            <a:custGeom>
              <a:avLst/>
              <a:gdLst/>
              <a:ahLst/>
              <a:cxnLst/>
              <a:rect l="l" t="t" r="r" b="b"/>
              <a:pathLst>
                <a:path w="1037" h="1287" extrusionOk="0">
                  <a:moveTo>
                    <a:pt x="227" y="0"/>
                  </a:moveTo>
                  <a:cubicBezTo>
                    <a:pt x="203" y="429"/>
                    <a:pt x="167" y="810"/>
                    <a:pt x="60" y="1131"/>
                  </a:cubicBezTo>
                  <a:cubicBezTo>
                    <a:pt x="48" y="1191"/>
                    <a:pt x="25" y="1239"/>
                    <a:pt x="1" y="1286"/>
                  </a:cubicBezTo>
                  <a:cubicBezTo>
                    <a:pt x="560" y="1096"/>
                    <a:pt x="977" y="596"/>
                    <a:pt x="1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" name="Google Shape;8944;p92"/>
          <p:cNvGrpSpPr/>
          <p:nvPr/>
        </p:nvGrpSpPr>
        <p:grpSpPr>
          <a:xfrm>
            <a:off x="4586251" y="1775388"/>
            <a:ext cx="426462" cy="418363"/>
            <a:chOff x="-1183550" y="3586525"/>
            <a:chExt cx="296175" cy="290550"/>
          </a:xfrm>
          <a:solidFill>
            <a:schemeClr val="bg1"/>
          </a:solidFill>
        </p:grpSpPr>
        <p:sp>
          <p:nvSpPr>
            <p:cNvPr id="99" name="Google Shape;8945;p92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8946;p92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8947;p92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8948;p92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8949;p92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8950;p92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8951;p92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8952;p92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8953;p92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7" name="Google Shape;8023;p90"/>
          <p:cNvSpPr/>
          <p:nvPr/>
        </p:nvSpPr>
        <p:spPr>
          <a:xfrm>
            <a:off x="242865" y="1715095"/>
            <a:ext cx="298377" cy="354519"/>
          </a:xfrm>
          <a:custGeom>
            <a:avLst/>
            <a:gdLst/>
            <a:ahLst/>
            <a:cxnLst/>
            <a:rect l="l" t="t" r="r" b="b"/>
            <a:pathLst>
              <a:path w="10082" h="11979" extrusionOk="0">
                <a:moveTo>
                  <a:pt x="5230" y="1393"/>
                </a:moveTo>
                <a:cubicBezTo>
                  <a:pt x="5419" y="1393"/>
                  <a:pt x="5577" y="1551"/>
                  <a:pt x="5577" y="1740"/>
                </a:cubicBezTo>
                <a:lnTo>
                  <a:pt x="5577" y="1960"/>
                </a:lnTo>
                <a:cubicBezTo>
                  <a:pt x="5703" y="2023"/>
                  <a:pt x="5829" y="2086"/>
                  <a:pt x="5923" y="2181"/>
                </a:cubicBezTo>
                <a:lnTo>
                  <a:pt x="6144" y="2055"/>
                </a:lnTo>
                <a:cubicBezTo>
                  <a:pt x="6194" y="2025"/>
                  <a:pt x="6251" y="2011"/>
                  <a:pt x="6308" y="2011"/>
                </a:cubicBezTo>
                <a:cubicBezTo>
                  <a:pt x="6430" y="2011"/>
                  <a:pt x="6552" y="2074"/>
                  <a:pt x="6616" y="2181"/>
                </a:cubicBezTo>
                <a:lnTo>
                  <a:pt x="7309" y="3410"/>
                </a:lnTo>
                <a:cubicBezTo>
                  <a:pt x="7467" y="3725"/>
                  <a:pt x="7246" y="3819"/>
                  <a:pt x="6963" y="3977"/>
                </a:cubicBezTo>
                <a:lnTo>
                  <a:pt x="6963" y="4386"/>
                </a:lnTo>
                <a:cubicBezTo>
                  <a:pt x="7246" y="4544"/>
                  <a:pt x="7467" y="4670"/>
                  <a:pt x="7309" y="4985"/>
                </a:cubicBezTo>
                <a:lnTo>
                  <a:pt x="6616" y="6182"/>
                </a:lnTo>
                <a:cubicBezTo>
                  <a:pt x="6531" y="6289"/>
                  <a:pt x="6417" y="6366"/>
                  <a:pt x="6303" y="6366"/>
                </a:cubicBezTo>
                <a:cubicBezTo>
                  <a:pt x="6249" y="6366"/>
                  <a:pt x="6195" y="6349"/>
                  <a:pt x="6144" y="6308"/>
                </a:cubicBezTo>
                <a:lnTo>
                  <a:pt x="5923" y="6182"/>
                </a:lnTo>
                <a:cubicBezTo>
                  <a:pt x="5829" y="6277"/>
                  <a:pt x="5703" y="6340"/>
                  <a:pt x="5577" y="6403"/>
                </a:cubicBezTo>
                <a:lnTo>
                  <a:pt x="5577" y="6623"/>
                </a:lnTo>
                <a:cubicBezTo>
                  <a:pt x="5577" y="6812"/>
                  <a:pt x="5419" y="6970"/>
                  <a:pt x="5230" y="6970"/>
                </a:cubicBezTo>
                <a:lnTo>
                  <a:pt x="3812" y="6970"/>
                </a:lnTo>
                <a:cubicBezTo>
                  <a:pt x="3623" y="6970"/>
                  <a:pt x="3466" y="6812"/>
                  <a:pt x="3466" y="6623"/>
                </a:cubicBezTo>
                <a:lnTo>
                  <a:pt x="3466" y="6403"/>
                </a:lnTo>
                <a:cubicBezTo>
                  <a:pt x="3340" y="6340"/>
                  <a:pt x="3214" y="6277"/>
                  <a:pt x="3119" y="6182"/>
                </a:cubicBezTo>
                <a:lnTo>
                  <a:pt x="2899" y="6308"/>
                </a:lnTo>
                <a:cubicBezTo>
                  <a:pt x="2848" y="6338"/>
                  <a:pt x="2791" y="6352"/>
                  <a:pt x="2734" y="6352"/>
                </a:cubicBezTo>
                <a:cubicBezTo>
                  <a:pt x="2613" y="6352"/>
                  <a:pt x="2490" y="6289"/>
                  <a:pt x="2426" y="6182"/>
                </a:cubicBezTo>
                <a:lnTo>
                  <a:pt x="1733" y="4985"/>
                </a:lnTo>
                <a:cubicBezTo>
                  <a:pt x="1638" y="4827"/>
                  <a:pt x="1670" y="4575"/>
                  <a:pt x="1859" y="4512"/>
                </a:cubicBezTo>
                <a:lnTo>
                  <a:pt x="2048" y="4386"/>
                </a:lnTo>
                <a:lnTo>
                  <a:pt x="2048" y="3977"/>
                </a:lnTo>
                <a:lnTo>
                  <a:pt x="1859" y="3882"/>
                </a:lnTo>
                <a:cubicBezTo>
                  <a:pt x="1702" y="3788"/>
                  <a:pt x="1607" y="3536"/>
                  <a:pt x="1733" y="3410"/>
                </a:cubicBezTo>
                <a:lnTo>
                  <a:pt x="2426" y="2181"/>
                </a:lnTo>
                <a:cubicBezTo>
                  <a:pt x="2490" y="2074"/>
                  <a:pt x="2612" y="1997"/>
                  <a:pt x="2733" y="1997"/>
                </a:cubicBezTo>
                <a:cubicBezTo>
                  <a:pt x="2790" y="1997"/>
                  <a:pt x="2848" y="2014"/>
                  <a:pt x="2899" y="2055"/>
                </a:cubicBezTo>
                <a:lnTo>
                  <a:pt x="3119" y="2181"/>
                </a:lnTo>
                <a:cubicBezTo>
                  <a:pt x="3214" y="2086"/>
                  <a:pt x="3340" y="2023"/>
                  <a:pt x="3466" y="1960"/>
                </a:cubicBezTo>
                <a:lnTo>
                  <a:pt x="3466" y="1740"/>
                </a:lnTo>
                <a:cubicBezTo>
                  <a:pt x="3466" y="1551"/>
                  <a:pt x="3623" y="1393"/>
                  <a:pt x="3812" y="1393"/>
                </a:cubicBezTo>
                <a:close/>
                <a:moveTo>
                  <a:pt x="4547" y="0"/>
                </a:moveTo>
                <a:cubicBezTo>
                  <a:pt x="3499" y="0"/>
                  <a:pt x="2484" y="337"/>
                  <a:pt x="1670" y="984"/>
                </a:cubicBezTo>
                <a:cubicBezTo>
                  <a:pt x="630" y="1866"/>
                  <a:pt x="0" y="3158"/>
                  <a:pt x="0" y="4544"/>
                </a:cubicBezTo>
                <a:cubicBezTo>
                  <a:pt x="0" y="5804"/>
                  <a:pt x="504" y="6970"/>
                  <a:pt x="1418" y="7852"/>
                </a:cubicBezTo>
                <a:lnTo>
                  <a:pt x="1418" y="11632"/>
                </a:lnTo>
                <a:cubicBezTo>
                  <a:pt x="1418" y="11821"/>
                  <a:pt x="1575" y="11979"/>
                  <a:pt x="1765" y="11979"/>
                </a:cubicBezTo>
                <a:lnTo>
                  <a:pt x="5986" y="11979"/>
                </a:lnTo>
                <a:cubicBezTo>
                  <a:pt x="6175" y="11979"/>
                  <a:pt x="6333" y="11821"/>
                  <a:pt x="6333" y="11632"/>
                </a:cubicBezTo>
                <a:lnTo>
                  <a:pt x="6333" y="10530"/>
                </a:lnTo>
                <a:lnTo>
                  <a:pt x="8097" y="10530"/>
                </a:lnTo>
                <a:cubicBezTo>
                  <a:pt x="8286" y="10530"/>
                  <a:pt x="8444" y="10372"/>
                  <a:pt x="8444" y="10183"/>
                </a:cubicBezTo>
                <a:lnTo>
                  <a:pt x="8444" y="8387"/>
                </a:lnTo>
                <a:lnTo>
                  <a:pt x="9042" y="8387"/>
                </a:lnTo>
                <a:cubicBezTo>
                  <a:pt x="9389" y="8387"/>
                  <a:pt x="9767" y="8198"/>
                  <a:pt x="9956" y="7883"/>
                </a:cubicBezTo>
                <a:cubicBezTo>
                  <a:pt x="10082" y="7568"/>
                  <a:pt x="10082" y="7190"/>
                  <a:pt x="9924" y="6875"/>
                </a:cubicBezTo>
                <a:lnTo>
                  <a:pt x="9042" y="5237"/>
                </a:lnTo>
                <a:cubicBezTo>
                  <a:pt x="9137" y="4701"/>
                  <a:pt x="9137" y="4134"/>
                  <a:pt x="9011" y="3599"/>
                </a:cubicBezTo>
                <a:cubicBezTo>
                  <a:pt x="8664" y="1866"/>
                  <a:pt x="7246" y="480"/>
                  <a:pt x="5545" y="102"/>
                </a:cubicBezTo>
                <a:cubicBezTo>
                  <a:pt x="5213" y="34"/>
                  <a:pt x="4878" y="0"/>
                  <a:pt x="45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3" name="组合 23"/>
          <p:cNvGrpSpPr/>
          <p:nvPr/>
        </p:nvGrpSpPr>
        <p:grpSpPr>
          <a:xfrm>
            <a:off x="72755" y="18814"/>
            <a:ext cx="2707285" cy="1073552"/>
            <a:chOff x="3343511" y="1739094"/>
            <a:chExt cx="552628" cy="959942"/>
          </a:xfrm>
        </p:grpSpPr>
        <p:sp>
          <p:nvSpPr>
            <p:cNvPr id="44" name="任意多边形 24"/>
            <p:cNvSpPr/>
            <p:nvPr/>
          </p:nvSpPr>
          <p:spPr>
            <a:xfrm rot="18875383">
              <a:off x="3378911" y="2487754"/>
              <a:ext cx="255744" cy="1668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85732">
                <a:buClrTx/>
                <a:defRPr/>
              </a:pPr>
              <a:endParaRPr lang="zh-CN" altLang="en-US" sz="800" b="1" kern="1200" dirty="0">
                <a:solidFill>
                  <a:srgbClr val="FF0000"/>
                </a:solidFill>
                <a:latin typeface="DIN-BoldItalic" pitchFamily="50" charset="0"/>
              </a:endParaRPr>
            </a:p>
          </p:txBody>
        </p:sp>
        <p:sp>
          <p:nvSpPr>
            <p:cNvPr id="45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</a:pPr>
              <a:endParaRPr lang="zh-CN" altLang="en-US" sz="800" kern="1200">
                <a:solidFill>
                  <a:srgbClr val="FF0000"/>
                </a:solidFill>
              </a:endParaRPr>
            </a:p>
          </p:txBody>
        </p:sp>
        <p:sp>
          <p:nvSpPr>
            <p:cNvPr id="46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</a:pPr>
              <a:endParaRPr lang="zh-CN" altLang="en-US" sz="800" kern="1200">
                <a:solidFill>
                  <a:srgbClr val="FF0000"/>
                </a:solidFill>
              </a:endParaRPr>
            </a:p>
          </p:txBody>
        </p:sp>
        <p:sp>
          <p:nvSpPr>
            <p:cNvPr id="47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685732">
                <a:buClrTx/>
              </a:pPr>
              <a:endParaRPr lang="zh-CN" altLang="en-US" sz="800" kern="1200">
                <a:solidFill>
                  <a:srgbClr val="FF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8" name="Oval 21"/>
          <p:cNvSpPr/>
          <p:nvPr/>
        </p:nvSpPr>
        <p:spPr>
          <a:xfrm>
            <a:off x="816275" y="693445"/>
            <a:ext cx="1528479" cy="1528479"/>
          </a:xfrm>
          <a:prstGeom prst="ellipse">
            <a:avLst/>
          </a:prstGeom>
          <a:solidFill>
            <a:srgbClr val="40937D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>
              <a:buClrTx/>
            </a:pPr>
            <a:endParaRPr lang="en-US" sz="1600" kern="1200" dirty="0">
              <a:solidFill>
                <a:srgbClr val="F16D63"/>
              </a:solidFill>
              <a:latin typeface="DIN-BoldItalic" pitchFamily="50" charset="0"/>
            </a:endParaRPr>
          </a:p>
        </p:txBody>
      </p:sp>
      <p:sp>
        <p:nvSpPr>
          <p:cNvPr id="49" name="标题 11"/>
          <p:cNvSpPr txBox="1">
            <a:spLocks/>
          </p:cNvSpPr>
          <p:nvPr/>
        </p:nvSpPr>
        <p:spPr>
          <a:xfrm>
            <a:off x="330112" y="84928"/>
            <a:ext cx="229767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b="1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</a:rPr>
              <a:t>Руководитель Центра</a:t>
            </a:r>
            <a:endParaRPr lang="zh-CN" altLang="en-US" sz="1400" b="1" dirty="0">
              <a:solidFill>
                <a:srgbClr val="40937D"/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0" name="直接连接符 31"/>
          <p:cNvCxnSpPr/>
          <p:nvPr/>
        </p:nvCxnSpPr>
        <p:spPr>
          <a:xfrm>
            <a:off x="792988" y="2221924"/>
            <a:ext cx="0" cy="2080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标题 11"/>
          <p:cNvSpPr txBox="1">
            <a:spLocks/>
          </p:cNvSpPr>
          <p:nvPr/>
        </p:nvSpPr>
        <p:spPr>
          <a:xfrm>
            <a:off x="822562" y="2356944"/>
            <a:ext cx="2304668" cy="372191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100" b="1" dirty="0" smtClean="0">
                <a:solidFill>
                  <a:prstClr val="white">
                    <a:lumMod val="50000"/>
                  </a:prstClr>
                </a:solidFill>
                <a:latin typeface="Arial Black" pitchFamily="34" charset="0"/>
                <a:ea typeface="微软雅黑" panose="020B0503020204020204" pitchFamily="34" charset="-122"/>
              </a:rPr>
              <a:t>ПАРФЕНОВА </a:t>
            </a:r>
          </a:p>
          <a:p>
            <a:pPr algn="l">
              <a:buClrTx/>
              <a:buFontTx/>
              <a:buNone/>
            </a:pPr>
            <a:r>
              <a:rPr lang="ru-RU" altLang="zh-CN" sz="1100" b="1" dirty="0" smtClean="0">
                <a:solidFill>
                  <a:prstClr val="white">
                    <a:lumMod val="50000"/>
                  </a:prstClr>
                </a:solidFill>
                <a:latin typeface="Arial Black" pitchFamily="34" charset="0"/>
                <a:ea typeface="微软雅黑" panose="020B0503020204020204" pitchFamily="34" charset="-122"/>
              </a:rPr>
              <a:t>ЛАРИСА АНАТОЛЬЕВНА</a:t>
            </a:r>
            <a:endParaRPr lang="zh-CN" altLang="en-US" sz="1100" b="1" dirty="0">
              <a:solidFill>
                <a:prstClr val="white">
                  <a:lumMod val="50000"/>
                </a:prstClr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标题 11"/>
          <p:cNvSpPr txBox="1">
            <a:spLocks/>
          </p:cNvSpPr>
          <p:nvPr/>
        </p:nvSpPr>
        <p:spPr>
          <a:xfrm>
            <a:off x="912197" y="2784926"/>
            <a:ext cx="2379054" cy="2091080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кандидат педагогических наук, доцент, заведующий кафедрой АФК и БЖ Поволжского </a:t>
            </a:r>
            <a:r>
              <a:rPr lang="ru-RU" altLang="zh-CN" sz="1200" dirty="0" err="1" smtClean="0">
                <a:latin typeface="Arial" pitchFamily="34" charset="0"/>
                <a:cs typeface="Arial" pitchFamily="34" charset="0"/>
              </a:rPr>
              <a:t>ГУФКСиТ</a:t>
            </a: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l">
              <a:buClrTx/>
            </a:pPr>
            <a:r>
              <a:rPr lang="ru-RU" altLang="zh-CN" sz="1200" dirty="0">
                <a:latin typeface="Arial" pitchFamily="34" charset="0"/>
                <a:cs typeface="Arial" pitchFamily="34" charset="0"/>
              </a:rPr>
              <a:t>Председатель Татарстанского республиканского регионального отделения Специальной Олимпиады России</a:t>
            </a:r>
          </a:p>
          <a:p>
            <a:pPr algn="l">
              <a:buClrTx/>
            </a:pPr>
            <a:r>
              <a:rPr lang="ru-RU" altLang="zh-CN" sz="1200" dirty="0">
                <a:latin typeface="Arial" pitchFamily="34" charset="0"/>
                <a:cs typeface="Arial" pitchFamily="34" charset="0"/>
              </a:rPr>
              <a:t>Председатель Регионального отделения Всероссийской Федерации спорта ЛИН</a:t>
            </a:r>
          </a:p>
        </p:txBody>
      </p:sp>
      <p:sp>
        <p:nvSpPr>
          <p:cNvPr id="53" name="Oval 21"/>
          <p:cNvSpPr/>
          <p:nvPr/>
        </p:nvSpPr>
        <p:spPr>
          <a:xfrm>
            <a:off x="3599539" y="693444"/>
            <a:ext cx="1528479" cy="1528479"/>
          </a:xfrm>
          <a:prstGeom prst="ellipse">
            <a:avLst/>
          </a:prstGeom>
          <a:solidFill>
            <a:srgbClr val="40937D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>
              <a:buClrTx/>
            </a:pPr>
            <a:endParaRPr lang="en-US" sz="1600" kern="1200" dirty="0">
              <a:solidFill>
                <a:srgbClr val="F16D63"/>
              </a:solidFill>
              <a:latin typeface="DIN-BoldItalic" pitchFamily="50" charset="0"/>
            </a:endParaRPr>
          </a:p>
        </p:txBody>
      </p:sp>
      <p:cxnSp>
        <p:nvCxnSpPr>
          <p:cNvPr id="54" name="直接连接符 48"/>
          <p:cNvCxnSpPr/>
          <p:nvPr/>
        </p:nvCxnSpPr>
        <p:spPr>
          <a:xfrm>
            <a:off x="3304328" y="2326604"/>
            <a:ext cx="0" cy="2080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21"/>
          <p:cNvSpPr/>
          <p:nvPr/>
        </p:nvSpPr>
        <p:spPr>
          <a:xfrm>
            <a:off x="6541583" y="756973"/>
            <a:ext cx="1528479" cy="1528479"/>
          </a:xfrm>
          <a:prstGeom prst="ellipse">
            <a:avLst/>
          </a:prstGeom>
          <a:solidFill>
            <a:srgbClr val="40937D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>
              <a:buClrTx/>
            </a:pPr>
            <a:endParaRPr lang="en-US" sz="1600" kern="1200" dirty="0">
              <a:solidFill>
                <a:srgbClr val="F16D63"/>
              </a:solidFill>
              <a:latin typeface="DIN-BoldItalic" pitchFamily="50" charset="0"/>
            </a:endParaRPr>
          </a:p>
        </p:txBody>
      </p:sp>
      <p:cxnSp>
        <p:nvCxnSpPr>
          <p:cNvPr id="56" name="直接连接符 65"/>
          <p:cNvCxnSpPr/>
          <p:nvPr/>
        </p:nvCxnSpPr>
        <p:spPr>
          <a:xfrm>
            <a:off x="6012160" y="2482018"/>
            <a:ext cx="0" cy="2080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C:\Users\1\Desktop\m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583" y="802423"/>
            <a:ext cx="1419501" cy="14195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97" y="597184"/>
            <a:ext cx="1353794" cy="1720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标题 11"/>
          <p:cNvSpPr txBox="1">
            <a:spLocks/>
          </p:cNvSpPr>
          <p:nvPr/>
        </p:nvSpPr>
        <p:spPr>
          <a:xfrm>
            <a:off x="3360180" y="2356944"/>
            <a:ext cx="2304668" cy="372191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100" b="1" dirty="0" smtClean="0">
                <a:solidFill>
                  <a:prstClr val="white">
                    <a:lumMod val="50000"/>
                  </a:prstClr>
                </a:solidFill>
                <a:latin typeface="Arial Black" pitchFamily="34" charset="0"/>
                <a:ea typeface="微软雅黑" panose="020B0503020204020204" pitchFamily="34" charset="-122"/>
              </a:rPr>
              <a:t>ФРОЛОВА </a:t>
            </a:r>
          </a:p>
          <a:p>
            <a:pPr algn="l">
              <a:buClrTx/>
              <a:buFontTx/>
              <a:buNone/>
            </a:pPr>
            <a:r>
              <a:rPr lang="ru-RU" altLang="zh-CN" sz="1100" b="1" dirty="0" smtClean="0">
                <a:solidFill>
                  <a:prstClr val="white">
                    <a:lumMod val="50000"/>
                  </a:prstClr>
                </a:solidFill>
                <a:latin typeface="Arial Black" pitchFamily="34" charset="0"/>
                <a:ea typeface="微软雅黑" panose="020B0503020204020204" pitchFamily="34" charset="-122"/>
              </a:rPr>
              <a:t>ЕЛЕНА ВИЛЕВНА</a:t>
            </a:r>
            <a:endParaRPr lang="zh-CN" altLang="en-US" sz="1100" b="1" dirty="0">
              <a:solidFill>
                <a:prstClr val="white">
                  <a:lumMod val="50000"/>
                </a:prstClr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0" name="组合 23"/>
          <p:cNvGrpSpPr/>
          <p:nvPr/>
        </p:nvGrpSpPr>
        <p:grpSpPr>
          <a:xfrm>
            <a:off x="3127230" y="33901"/>
            <a:ext cx="2812922" cy="915459"/>
            <a:chOff x="3343511" y="1739094"/>
            <a:chExt cx="552628" cy="771589"/>
          </a:xfrm>
        </p:grpSpPr>
        <p:sp>
          <p:nvSpPr>
            <p:cNvPr id="61" name="任意多边形 24"/>
            <p:cNvSpPr/>
            <p:nvPr/>
          </p:nvSpPr>
          <p:spPr>
            <a:xfrm rot="18875383">
              <a:off x="3356015" y="2332673"/>
              <a:ext cx="189201" cy="1668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85732">
                <a:buClrTx/>
                <a:defRPr/>
              </a:pPr>
              <a:endParaRPr lang="zh-CN" altLang="en-US" sz="800" b="1" kern="1200" dirty="0">
                <a:solidFill>
                  <a:srgbClr val="FF0000"/>
                </a:solidFill>
                <a:latin typeface="DIN-BoldItalic" pitchFamily="50" charset="0"/>
              </a:endParaRPr>
            </a:p>
          </p:txBody>
        </p:sp>
        <p:sp>
          <p:nvSpPr>
            <p:cNvPr id="62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</a:pPr>
              <a:endParaRPr lang="zh-CN" altLang="en-US" sz="800" kern="1200">
                <a:solidFill>
                  <a:srgbClr val="FF0000"/>
                </a:solidFill>
              </a:endParaRPr>
            </a:p>
          </p:txBody>
        </p:sp>
        <p:sp>
          <p:nvSpPr>
            <p:cNvPr id="63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</a:pPr>
              <a:endParaRPr lang="zh-CN" altLang="en-US" sz="800" kern="1200">
                <a:solidFill>
                  <a:srgbClr val="FF0000"/>
                </a:solidFill>
              </a:endParaRPr>
            </a:p>
          </p:txBody>
        </p:sp>
        <p:sp>
          <p:nvSpPr>
            <p:cNvPr id="64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685732">
                <a:buClrTx/>
              </a:pPr>
              <a:endParaRPr lang="zh-CN" altLang="en-US" sz="800" kern="1200">
                <a:solidFill>
                  <a:srgbClr val="FF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65" name="标题 11"/>
          <p:cNvSpPr txBox="1">
            <a:spLocks/>
          </p:cNvSpPr>
          <p:nvPr/>
        </p:nvSpPr>
        <p:spPr>
          <a:xfrm>
            <a:off x="3534158" y="107996"/>
            <a:ext cx="2111902" cy="381763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000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</a:rPr>
              <a:t>Специалист по взаимодействию  с партнерами</a:t>
            </a:r>
            <a:endParaRPr lang="zh-CN" altLang="en-US" sz="1000" dirty="0">
              <a:solidFill>
                <a:srgbClr val="40937D"/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6" name="组合 23"/>
          <p:cNvGrpSpPr/>
          <p:nvPr/>
        </p:nvGrpSpPr>
        <p:grpSpPr>
          <a:xfrm>
            <a:off x="6070364" y="32978"/>
            <a:ext cx="2707285" cy="885638"/>
            <a:chOff x="3343511" y="1739094"/>
            <a:chExt cx="552628" cy="840443"/>
          </a:xfrm>
        </p:grpSpPr>
        <p:sp>
          <p:nvSpPr>
            <p:cNvPr id="78" name="任意多边形 24"/>
            <p:cNvSpPr/>
            <p:nvPr/>
          </p:nvSpPr>
          <p:spPr>
            <a:xfrm rot="18875383">
              <a:off x="3336511" y="2401527"/>
              <a:ext cx="189201" cy="1668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85732">
                <a:buClrTx/>
                <a:defRPr/>
              </a:pPr>
              <a:endParaRPr lang="zh-CN" altLang="en-US" sz="800" b="1" kern="1200" dirty="0">
                <a:solidFill>
                  <a:srgbClr val="FF0000"/>
                </a:solidFill>
                <a:latin typeface="DIN-BoldItalic" pitchFamily="50" charset="0"/>
              </a:endParaRPr>
            </a:p>
          </p:txBody>
        </p:sp>
        <p:sp>
          <p:nvSpPr>
            <p:cNvPr id="79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</a:pPr>
              <a:endParaRPr lang="zh-CN" altLang="en-US" sz="800" kern="1200">
                <a:solidFill>
                  <a:srgbClr val="FF0000"/>
                </a:solidFill>
              </a:endParaRPr>
            </a:p>
          </p:txBody>
        </p:sp>
        <p:sp>
          <p:nvSpPr>
            <p:cNvPr id="80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</a:pPr>
              <a:endParaRPr lang="zh-CN" altLang="en-US" sz="800" kern="1200">
                <a:solidFill>
                  <a:srgbClr val="FF0000"/>
                </a:solidFill>
              </a:endParaRPr>
            </a:p>
          </p:txBody>
        </p:sp>
        <p:sp>
          <p:nvSpPr>
            <p:cNvPr id="81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defTabSz="685732">
                <a:buClrTx/>
              </a:pPr>
              <a:endParaRPr lang="zh-CN" altLang="en-US" sz="800" kern="1200">
                <a:solidFill>
                  <a:srgbClr val="FF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82" name="标题 11"/>
          <p:cNvSpPr txBox="1">
            <a:spLocks/>
          </p:cNvSpPr>
          <p:nvPr/>
        </p:nvSpPr>
        <p:spPr>
          <a:xfrm>
            <a:off x="6346029" y="94053"/>
            <a:ext cx="211190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</a:rPr>
              <a:t>Спортивный психолог</a:t>
            </a:r>
            <a:endParaRPr lang="zh-CN" altLang="en-US" sz="1400" dirty="0">
              <a:solidFill>
                <a:srgbClr val="40937D"/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标题 11"/>
          <p:cNvSpPr txBox="1">
            <a:spLocks/>
          </p:cNvSpPr>
          <p:nvPr/>
        </p:nvSpPr>
        <p:spPr>
          <a:xfrm>
            <a:off x="3345817" y="2768800"/>
            <a:ext cx="2708227" cy="1579904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ведущий  советник Министерства </a:t>
            </a:r>
            <a:r>
              <a:rPr lang="ru-RU" altLang="zh-CN" sz="1200" dirty="0">
                <a:latin typeface="Arial" pitchFamily="34" charset="0"/>
                <a:cs typeface="Arial" pitchFamily="34" charset="0"/>
              </a:rPr>
              <a:t>спорта РТ, </a:t>
            </a: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ст. преподаватель кафедры АФК и БЖ Поволжского </a:t>
            </a:r>
            <a:r>
              <a:rPr lang="ru-RU" altLang="zh-CN" sz="1200" dirty="0" err="1" smtClean="0">
                <a:latin typeface="Arial" pitchFamily="34" charset="0"/>
                <a:cs typeface="Arial" pitchFamily="34" charset="0"/>
              </a:rPr>
              <a:t>ГУФКСиТ</a:t>
            </a:r>
            <a:endParaRPr lang="ru-RU" altLang="zh-CN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标题 11"/>
          <p:cNvSpPr txBox="1">
            <a:spLocks/>
          </p:cNvSpPr>
          <p:nvPr/>
        </p:nvSpPr>
        <p:spPr>
          <a:xfrm>
            <a:off x="6178075" y="2406635"/>
            <a:ext cx="3026287" cy="372191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ru-RU" altLang="zh-CN" sz="1100" b="1" dirty="0" smtClean="0">
                <a:solidFill>
                  <a:prstClr val="white">
                    <a:lumMod val="50000"/>
                  </a:prstClr>
                </a:solidFill>
                <a:latin typeface="Arial Black" pitchFamily="34" charset="0"/>
                <a:ea typeface="微软雅黑" panose="020B0503020204020204" pitchFamily="34" charset="-122"/>
              </a:rPr>
              <a:t>БУРЦЕВА </a:t>
            </a:r>
          </a:p>
          <a:p>
            <a:pPr algn="l">
              <a:buClrTx/>
              <a:buFontTx/>
              <a:buNone/>
            </a:pPr>
            <a:r>
              <a:rPr lang="ru-RU" altLang="zh-CN" sz="1100" b="1" dirty="0" smtClean="0">
                <a:solidFill>
                  <a:prstClr val="white">
                    <a:lumMod val="50000"/>
                  </a:prstClr>
                </a:solidFill>
                <a:latin typeface="Arial Black" pitchFamily="34" charset="0"/>
                <a:ea typeface="微软雅黑" panose="020B0503020204020204" pitchFamily="34" charset="-122"/>
              </a:rPr>
              <a:t>ЕВГЕНИЯ ВАЛЕНТИНОВНА</a:t>
            </a:r>
            <a:endParaRPr lang="zh-CN" altLang="en-US" sz="1100" b="1" dirty="0">
              <a:solidFill>
                <a:prstClr val="white">
                  <a:lumMod val="50000"/>
                </a:prstClr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sp>
        <p:nvSpPr>
          <p:cNvPr id="86" name="标题 11"/>
          <p:cNvSpPr txBox="1">
            <a:spLocks/>
          </p:cNvSpPr>
          <p:nvPr/>
        </p:nvSpPr>
        <p:spPr>
          <a:xfrm>
            <a:off x="6067180" y="2846875"/>
            <a:ext cx="3072072" cy="1579904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кандидат педагогических наук, доцент</a:t>
            </a:r>
            <a:r>
              <a:rPr lang="ru-RU" altLang="zh-CN" sz="1200" dirty="0">
                <a:latin typeface="Arial" pitchFamily="34" charset="0"/>
                <a:cs typeface="Arial" pitchFamily="34" charset="0"/>
              </a:rPr>
              <a:t>, доцент </a:t>
            </a: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кафедры  АФК и БЖ Поволжского </a:t>
            </a:r>
            <a:r>
              <a:rPr lang="ru-RU" altLang="zh-CN" sz="1200" dirty="0" err="1">
                <a:latin typeface="Arial" pitchFamily="34" charset="0"/>
                <a:cs typeface="Arial" pitchFamily="34" charset="0"/>
              </a:rPr>
              <a:t>ГУФКСиТ</a:t>
            </a:r>
            <a:endParaRPr lang="ru-RU" altLang="zh-CN" sz="1200" dirty="0" smtClean="0">
              <a:latin typeface="Arial" pitchFamily="34" charset="0"/>
              <a:cs typeface="Arial" pitchFamily="34" charset="0"/>
            </a:endParaRPr>
          </a:p>
          <a:p>
            <a:pPr algn="l">
              <a:buClrTx/>
              <a:buFontTx/>
              <a:buNone/>
            </a:pPr>
            <a:r>
              <a:rPr lang="ru-RU" altLang="zh-CN" sz="1200" dirty="0" smtClean="0">
                <a:latin typeface="Arial" pitchFamily="34" charset="0"/>
                <a:cs typeface="Arial" pitchFamily="34" charset="0"/>
              </a:rPr>
              <a:t>специалист</a:t>
            </a:r>
          </a:p>
          <a:p>
            <a:pPr algn="l">
              <a:buClrTx/>
            </a:pPr>
            <a:r>
              <a:rPr lang="ru-RU" altLang="zh-CN" sz="1200" dirty="0">
                <a:latin typeface="Arial" pitchFamily="34" charset="0"/>
                <a:cs typeface="Arial" pitchFamily="34" charset="0"/>
              </a:rPr>
              <a:t>Татарстанского республиканского регионального отделения Специальной Олимпиады России</a:t>
            </a:r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77" y="593505"/>
            <a:ext cx="1250380" cy="17509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06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椭圆 6"/>
          <p:cNvSpPr/>
          <p:nvPr/>
        </p:nvSpPr>
        <p:spPr>
          <a:xfrm>
            <a:off x="183545" y="1188366"/>
            <a:ext cx="2589974" cy="2137735"/>
          </a:xfrm>
          <a:prstGeom prst="ellipse">
            <a:avLst/>
          </a:prstGeom>
          <a:solidFill>
            <a:srgbClr val="1163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5" name="椭圆 7"/>
          <p:cNvSpPr/>
          <p:nvPr/>
        </p:nvSpPr>
        <p:spPr>
          <a:xfrm>
            <a:off x="3246392" y="156365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1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88" name="直接连接符 8"/>
          <p:cNvCxnSpPr/>
          <p:nvPr/>
        </p:nvCxnSpPr>
        <p:spPr>
          <a:xfrm>
            <a:off x="3857648" y="347618"/>
            <a:ext cx="642344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89" name="椭圆 10"/>
          <p:cNvSpPr/>
          <p:nvPr/>
        </p:nvSpPr>
        <p:spPr>
          <a:xfrm>
            <a:off x="238166" y="312737"/>
            <a:ext cx="2589974" cy="1047800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0" name="标题 11"/>
          <p:cNvSpPr txBox="1">
            <a:spLocks/>
          </p:cNvSpPr>
          <p:nvPr/>
        </p:nvSpPr>
        <p:spPr>
          <a:xfrm>
            <a:off x="4566595" y="156365"/>
            <a:ext cx="4428112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Определение основных направлений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деятельности Ресурсного центра,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их координация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и контроль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1" name="椭圆 13"/>
          <p:cNvSpPr/>
          <p:nvPr/>
        </p:nvSpPr>
        <p:spPr>
          <a:xfrm>
            <a:off x="3233534" y="882516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2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92" name="直接连接符 14"/>
          <p:cNvCxnSpPr/>
          <p:nvPr/>
        </p:nvCxnSpPr>
        <p:spPr>
          <a:xfrm>
            <a:off x="3857650" y="1193497"/>
            <a:ext cx="642342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93" name="标题 11"/>
          <p:cNvSpPr txBox="1">
            <a:spLocks/>
          </p:cNvSpPr>
          <p:nvPr/>
        </p:nvSpPr>
        <p:spPr>
          <a:xfrm>
            <a:off x="4559466" y="660195"/>
            <a:ext cx="4428112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zh-CN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Обеспечение соответствия физкультурно-спортивной и социальной деятельности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целям и задачам Концепции МЗ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4" name="椭圆 16"/>
          <p:cNvSpPr/>
          <p:nvPr/>
        </p:nvSpPr>
        <p:spPr>
          <a:xfrm>
            <a:off x="3256737" y="1629776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3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95" name="直接连接符 17"/>
          <p:cNvCxnSpPr/>
          <p:nvPr/>
        </p:nvCxnSpPr>
        <p:spPr>
          <a:xfrm>
            <a:off x="3857650" y="1957676"/>
            <a:ext cx="714350" cy="66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96" name="标题 11"/>
          <p:cNvSpPr txBox="1">
            <a:spLocks/>
          </p:cNvSpPr>
          <p:nvPr/>
        </p:nvSpPr>
        <p:spPr>
          <a:xfrm>
            <a:off x="4534179" y="1393407"/>
            <a:ext cx="4453399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Организация учебно-методической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и научной работы (семинары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, консультации, обеспечение методическими и информационными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материалами),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а также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разработка предложений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по  повышению её эффективности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7" name="椭圆 19"/>
          <p:cNvSpPr/>
          <p:nvPr/>
        </p:nvSpPr>
        <p:spPr>
          <a:xfrm>
            <a:off x="3256739" y="2443653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4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08" name="直接连接符 20"/>
          <p:cNvCxnSpPr/>
          <p:nvPr/>
        </p:nvCxnSpPr>
        <p:spPr>
          <a:xfrm>
            <a:off x="3881098" y="2732641"/>
            <a:ext cx="690902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09" name="标题 11"/>
          <p:cNvSpPr txBox="1">
            <a:spLocks/>
          </p:cNvSpPr>
          <p:nvPr/>
        </p:nvSpPr>
        <p:spPr>
          <a:xfrm>
            <a:off x="4609618" y="2467129"/>
            <a:ext cx="4428111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Привлечение ведущих</a:t>
            </a:r>
            <a:r>
              <a:rPr kumimoji="0" lang="ru-RU" altLang="zh-CN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 экспертов в области АФК и адаптивного спорта</a:t>
            </a:r>
            <a:endParaRPr kumimoji="0" lang="ru-RU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  <a:cs typeface="+mj-cs"/>
            </a:endParaRPr>
          </a:p>
        </p:txBody>
      </p:sp>
      <p:sp>
        <p:nvSpPr>
          <p:cNvPr id="110" name="椭圆 22"/>
          <p:cNvSpPr/>
          <p:nvPr/>
        </p:nvSpPr>
        <p:spPr>
          <a:xfrm>
            <a:off x="3256739" y="3398277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5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11" name="直接连接符 23"/>
          <p:cNvCxnSpPr/>
          <p:nvPr/>
        </p:nvCxnSpPr>
        <p:spPr>
          <a:xfrm>
            <a:off x="3881097" y="3718906"/>
            <a:ext cx="690903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12" name="标题 11"/>
          <p:cNvSpPr txBox="1">
            <a:spLocks/>
          </p:cNvSpPr>
          <p:nvPr/>
        </p:nvSpPr>
        <p:spPr>
          <a:xfrm>
            <a:off x="4578688" y="3274764"/>
            <a:ext cx="4465367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Разработка, апробация, презентация и тиражирование инновационных</a:t>
            </a:r>
            <a:r>
              <a:rPr kumimoji="0" lang="ru-RU" altLang="zh-CN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 образовательных технологий и результатов научных исследований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 в рамках реализации Концепции МЗ</a:t>
            </a:r>
            <a:endParaRPr kumimoji="0" lang="ru-RU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  <a:cs typeface="+mj-cs"/>
            </a:endParaRPr>
          </a:p>
        </p:txBody>
      </p:sp>
      <p:grpSp>
        <p:nvGrpSpPr>
          <p:cNvPr id="113" name="组合 23"/>
          <p:cNvGrpSpPr/>
          <p:nvPr/>
        </p:nvGrpSpPr>
        <p:grpSpPr>
          <a:xfrm>
            <a:off x="238166" y="647042"/>
            <a:ext cx="2707285" cy="470947"/>
            <a:chOff x="3343511" y="1739094"/>
            <a:chExt cx="552628" cy="552628"/>
          </a:xfrm>
        </p:grpSpPr>
        <p:sp>
          <p:nvSpPr>
            <p:cNvPr id="114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5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6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18" name="标题 11"/>
          <p:cNvSpPr txBox="1">
            <a:spLocks/>
          </p:cNvSpPr>
          <p:nvPr/>
        </p:nvSpPr>
        <p:spPr>
          <a:xfrm>
            <a:off x="363925" y="741241"/>
            <a:ext cx="2409594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200" b="1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</a:rPr>
              <a:t>Руководитель</a:t>
            </a:r>
            <a:r>
              <a:rPr lang="ru-RU" altLang="zh-CN" sz="1200" b="1" dirty="0" smtClean="0">
                <a:solidFill>
                  <a:srgbClr val="40937D"/>
                </a:solidFill>
                <a:latin typeface="Impact MT Std" pitchFamily="34" charset="0"/>
                <a:ea typeface="微软雅黑" panose="020B0503020204020204" pitchFamily="34" charset="-122"/>
              </a:rPr>
              <a:t> Центра</a:t>
            </a:r>
            <a:endParaRPr lang="zh-CN" altLang="en-US" sz="1200" b="1" dirty="0">
              <a:solidFill>
                <a:srgbClr val="40937D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7" y="1260759"/>
            <a:ext cx="1478797" cy="187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椭圆 22"/>
          <p:cNvSpPr/>
          <p:nvPr/>
        </p:nvSpPr>
        <p:spPr>
          <a:xfrm>
            <a:off x="3246391" y="4337045"/>
            <a:ext cx="600911" cy="60108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6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21" name="直接连接符 23"/>
          <p:cNvCxnSpPr/>
          <p:nvPr/>
        </p:nvCxnSpPr>
        <p:spPr>
          <a:xfrm>
            <a:off x="3847303" y="4625248"/>
            <a:ext cx="72469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22" name="标题 11"/>
          <p:cNvSpPr txBox="1">
            <a:spLocks/>
          </p:cNvSpPr>
          <p:nvPr/>
        </p:nvSpPr>
        <p:spPr>
          <a:xfrm>
            <a:off x="4567655" y="4184208"/>
            <a:ext cx="4428112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Презентация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реализации проекта  на круглых столах, конференциях, форумах, на совещаниях и итоговых Коллегиях в Министерствах, общественных советах, эфирах на телевидении, в публикациях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23" name="椭圆 10"/>
          <p:cNvSpPr/>
          <p:nvPr/>
        </p:nvSpPr>
        <p:spPr>
          <a:xfrm>
            <a:off x="203700" y="3115497"/>
            <a:ext cx="2589974" cy="1047800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124" name="组合 23"/>
          <p:cNvGrpSpPr/>
          <p:nvPr/>
        </p:nvGrpSpPr>
        <p:grpSpPr>
          <a:xfrm>
            <a:off x="155451" y="3403923"/>
            <a:ext cx="2707285" cy="470947"/>
            <a:chOff x="3343511" y="1739094"/>
            <a:chExt cx="552628" cy="552628"/>
          </a:xfrm>
        </p:grpSpPr>
        <p:sp>
          <p:nvSpPr>
            <p:cNvPr id="125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6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7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28" name="标题 11"/>
          <p:cNvSpPr txBox="1">
            <a:spLocks/>
          </p:cNvSpPr>
          <p:nvPr/>
        </p:nvSpPr>
        <p:spPr>
          <a:xfrm>
            <a:off x="453142" y="3506357"/>
            <a:ext cx="211190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b="1" dirty="0" smtClean="0">
                <a:solidFill>
                  <a:srgbClr val="40937D"/>
                </a:solidFill>
                <a:latin typeface="+mn-lt"/>
                <a:ea typeface="微软雅黑" panose="020B0503020204020204" pitchFamily="34" charset="-122"/>
              </a:rPr>
              <a:t>контакты</a:t>
            </a:r>
            <a:endParaRPr lang="zh-CN" altLang="en-US" sz="1400" b="1" dirty="0">
              <a:solidFill>
                <a:srgbClr val="40937D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59287" y="4163297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+79376177795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0" name="Picture 8" descr="Иконка телефон серая (179 фото) » ФОНОВАЯ ГАЛЕРЕЯ КАТЕРИНЫ АСКВИ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7" y="4042181"/>
            <a:ext cx="487908" cy="4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AutoShape 10" descr="Электронная Почта Векторный Icon, Изолированные На Прозрачном Фоне, Логотип  Концепцию Электронной Почты Клипарты, SVG, векторы, и Набор Иллюстраций Без  Оплаты Отчислений. Image 1076545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AutoShape 12" descr="Электронная Почта Векторный Icon, Изолированные На Прозрачном Фоне, Логотип  Концепцию Электронной Почты Клипарты, SVG, векторы, и Набор Иллюстраций Без  Оплаты Отчислений. Image 10765452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765175" y="4667870"/>
            <a:ext cx="1510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laraparf@mail.ru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5" y="4584739"/>
            <a:ext cx="449559" cy="46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76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椭圆 6"/>
          <p:cNvSpPr/>
          <p:nvPr/>
        </p:nvSpPr>
        <p:spPr>
          <a:xfrm>
            <a:off x="179512" y="1137099"/>
            <a:ext cx="2589974" cy="2589974"/>
          </a:xfrm>
          <a:prstGeom prst="ellipse">
            <a:avLst/>
          </a:prstGeom>
          <a:solidFill>
            <a:srgbClr val="1163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6" name="椭圆 7"/>
          <p:cNvSpPr/>
          <p:nvPr/>
        </p:nvSpPr>
        <p:spPr>
          <a:xfrm>
            <a:off x="3256198" y="378019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1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18" name="直接连接符 8"/>
          <p:cNvCxnSpPr/>
          <p:nvPr/>
        </p:nvCxnSpPr>
        <p:spPr>
          <a:xfrm>
            <a:off x="3857646" y="695690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19" name="椭圆 10"/>
          <p:cNvSpPr/>
          <p:nvPr/>
        </p:nvSpPr>
        <p:spPr>
          <a:xfrm>
            <a:off x="179512" y="227937"/>
            <a:ext cx="2589974" cy="1335702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0" name="标题 11"/>
          <p:cNvSpPr txBox="1">
            <a:spLocks/>
          </p:cNvSpPr>
          <p:nvPr/>
        </p:nvSpPr>
        <p:spPr>
          <a:xfrm>
            <a:off x="4930553" y="378019"/>
            <a:ext cx="4105943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Координация взаимодействия с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органами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исполнительной власти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21" name="椭圆 13"/>
          <p:cNvSpPr/>
          <p:nvPr/>
        </p:nvSpPr>
        <p:spPr>
          <a:xfrm>
            <a:off x="3256199" y="1128431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2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22" name="直接连接符 14"/>
          <p:cNvCxnSpPr/>
          <p:nvPr/>
        </p:nvCxnSpPr>
        <p:spPr>
          <a:xfrm>
            <a:off x="3857648" y="1446102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23" name="标题 11"/>
          <p:cNvSpPr txBox="1">
            <a:spLocks/>
          </p:cNvSpPr>
          <p:nvPr/>
        </p:nvSpPr>
        <p:spPr>
          <a:xfrm>
            <a:off x="4913280" y="969400"/>
            <a:ext cx="4105943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zh-CN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Мониторинг, выявление дефицитов и потребностей в сфере организации социальных и образовательных услуг по АФК в регионах РФ, организация обратной связи с целевыми группами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24" name="椭圆 16"/>
          <p:cNvSpPr/>
          <p:nvPr/>
        </p:nvSpPr>
        <p:spPr>
          <a:xfrm>
            <a:off x="3256199" y="2005208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3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25" name="直接连接符 17"/>
          <p:cNvCxnSpPr/>
          <p:nvPr/>
        </p:nvCxnSpPr>
        <p:spPr>
          <a:xfrm>
            <a:off x="3857648" y="2305748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26" name="标题 11"/>
          <p:cNvSpPr txBox="1">
            <a:spLocks/>
          </p:cNvSpPr>
          <p:nvPr/>
        </p:nvSpPr>
        <p:spPr>
          <a:xfrm>
            <a:off x="4907107" y="2082326"/>
            <a:ext cx="4129390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Правовая и методическая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помощь, поддержка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целевых групп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27" name="椭圆 19"/>
          <p:cNvSpPr/>
          <p:nvPr/>
        </p:nvSpPr>
        <p:spPr>
          <a:xfrm>
            <a:off x="3258481" y="2872328"/>
            <a:ext cx="600911" cy="601080"/>
          </a:xfrm>
          <a:prstGeom prst="ellipse">
            <a:avLst/>
          </a:prstGeom>
          <a:solidFill>
            <a:srgbClr val="4B52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4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28" name="直接连接符 20"/>
          <p:cNvCxnSpPr/>
          <p:nvPr/>
        </p:nvCxnSpPr>
        <p:spPr>
          <a:xfrm>
            <a:off x="3881096" y="3147814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29" name="标题 11"/>
          <p:cNvSpPr txBox="1">
            <a:spLocks/>
          </p:cNvSpPr>
          <p:nvPr/>
        </p:nvSpPr>
        <p:spPr>
          <a:xfrm>
            <a:off x="4930555" y="2842602"/>
            <a:ext cx="4105942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Взаимодействие и установление партнерских отношений с заинтересованными организациями сферы АФК и спорта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30" name="椭圆 22"/>
          <p:cNvSpPr/>
          <p:nvPr/>
        </p:nvSpPr>
        <p:spPr>
          <a:xfrm>
            <a:off x="3243340" y="3744226"/>
            <a:ext cx="600911" cy="601080"/>
          </a:xfrm>
          <a:prstGeom prst="ellipse">
            <a:avLst/>
          </a:prstGeom>
          <a:solidFill>
            <a:srgbClr val="0991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5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cxnSp>
        <p:nvCxnSpPr>
          <p:cNvPr id="131" name="直接连接符 23"/>
          <p:cNvCxnSpPr/>
          <p:nvPr/>
        </p:nvCxnSpPr>
        <p:spPr>
          <a:xfrm>
            <a:off x="3881095" y="4004732"/>
            <a:ext cx="1049458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  <a:tailEnd type="oval" w="sm" len="sm"/>
          </a:ln>
          <a:effectLst/>
        </p:spPr>
      </p:cxnSp>
      <p:sp>
        <p:nvSpPr>
          <p:cNvPr id="132" name="标题 11"/>
          <p:cNvSpPr txBox="1">
            <a:spLocks/>
          </p:cNvSpPr>
          <p:nvPr/>
        </p:nvSpPr>
        <p:spPr>
          <a:xfrm>
            <a:off x="4896009" y="3746643"/>
            <a:ext cx="4140487" cy="830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Формирование комплекса методических </a:t>
            </a:r>
            <a:r>
              <a:rPr kumimoji="0" lang="ru-RU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微软雅黑" pitchFamily="34" charset="-122"/>
                <a:cs typeface="+mj-cs"/>
              </a:rPr>
              <a:t>материалов и размещение их на сайте Министерства спорта РТ</a:t>
            </a:r>
            <a:endParaRPr kumimoji="0" lang="ru-RU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itchFamily="34" charset="-122"/>
              <a:cs typeface="+mj-cs"/>
            </a:endParaRPr>
          </a:p>
        </p:txBody>
      </p:sp>
      <p:sp>
        <p:nvSpPr>
          <p:cNvPr id="133" name="标题 11"/>
          <p:cNvSpPr txBox="1">
            <a:spLocks/>
          </p:cNvSpPr>
          <p:nvPr/>
        </p:nvSpPr>
        <p:spPr>
          <a:xfrm>
            <a:off x="467298" y="695690"/>
            <a:ext cx="2255119" cy="532147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Tx/>
            </a:pPr>
            <a:r>
              <a:rPr lang="ru-RU" altLang="zh-CN" sz="1050" kern="0" dirty="0" smtClean="0">
                <a:solidFill>
                  <a:srgbClr val="40937D"/>
                </a:solidFill>
                <a:latin typeface="Impact MT Std" pitchFamily="34" charset="0"/>
                <a:ea typeface="微软雅黑" panose="020B0503020204020204" pitchFamily="34" charset="-122"/>
                <a:cs typeface="Arial"/>
              </a:rPr>
              <a:t>Специалист </a:t>
            </a:r>
            <a:r>
              <a:rPr lang="ru-RU" altLang="zh-CN" sz="1050" kern="0" dirty="0">
                <a:solidFill>
                  <a:srgbClr val="40937D"/>
                </a:solidFill>
                <a:latin typeface="Impact MT Std" pitchFamily="34" charset="0"/>
                <a:ea typeface="微软雅黑" panose="020B0503020204020204" pitchFamily="34" charset="-122"/>
                <a:cs typeface="Arial"/>
              </a:rPr>
              <a:t>по взаимодействию  с </a:t>
            </a:r>
            <a:r>
              <a:rPr lang="ru-RU" altLang="zh-CN" sz="1050" kern="0" dirty="0" smtClean="0">
                <a:solidFill>
                  <a:srgbClr val="40937D"/>
                </a:solidFill>
                <a:latin typeface="Impact MT Std" pitchFamily="34" charset="0"/>
                <a:ea typeface="微软雅黑" panose="020B0503020204020204" pitchFamily="34" charset="-122"/>
                <a:cs typeface="Arial"/>
              </a:rPr>
              <a:t>партнерами</a:t>
            </a:r>
            <a:endParaRPr lang="zh-CN" altLang="en-US" sz="1050" kern="0" dirty="0">
              <a:solidFill>
                <a:srgbClr val="40937D"/>
              </a:solidFill>
              <a:latin typeface="Impact MT Std" pitchFamily="34" charset="0"/>
              <a:ea typeface="微软雅黑" panose="020B0503020204020204" pitchFamily="34" charset="-122"/>
              <a:cs typeface="Arial"/>
            </a:endParaRPr>
          </a:p>
        </p:txBody>
      </p:sp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1" y="1461843"/>
            <a:ext cx="1489935" cy="209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椭圆 10"/>
          <p:cNvSpPr/>
          <p:nvPr/>
        </p:nvSpPr>
        <p:spPr>
          <a:xfrm>
            <a:off x="203700" y="3115497"/>
            <a:ext cx="2589974" cy="1047800"/>
          </a:xfrm>
          <a:prstGeom prst="ellipse">
            <a:avLst/>
          </a:prstGeom>
          <a:solidFill>
            <a:srgbClr val="4B525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136" name="组合 23"/>
          <p:cNvGrpSpPr/>
          <p:nvPr/>
        </p:nvGrpSpPr>
        <p:grpSpPr>
          <a:xfrm>
            <a:off x="155451" y="3403923"/>
            <a:ext cx="2707285" cy="470947"/>
            <a:chOff x="3343511" y="1739094"/>
            <a:chExt cx="552628" cy="552628"/>
          </a:xfrm>
        </p:grpSpPr>
        <p:sp>
          <p:nvSpPr>
            <p:cNvPr id="137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9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40" name="标题 11"/>
          <p:cNvSpPr txBox="1">
            <a:spLocks/>
          </p:cNvSpPr>
          <p:nvPr/>
        </p:nvSpPr>
        <p:spPr>
          <a:xfrm>
            <a:off x="453142" y="3506357"/>
            <a:ext cx="2111902" cy="367022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ru-RU" altLang="zh-CN" sz="1400" b="1" dirty="0" smtClean="0">
                <a:solidFill>
                  <a:srgbClr val="40937D"/>
                </a:solidFill>
                <a:latin typeface="+mn-lt"/>
                <a:ea typeface="微软雅黑" panose="020B0503020204020204" pitchFamily="34" charset="-122"/>
              </a:rPr>
              <a:t>контакты</a:t>
            </a:r>
            <a:endParaRPr lang="zh-CN" altLang="en-US" sz="1400" b="1" dirty="0">
              <a:solidFill>
                <a:srgbClr val="40937D"/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141" name="组合 23"/>
          <p:cNvGrpSpPr/>
          <p:nvPr/>
        </p:nvGrpSpPr>
        <p:grpSpPr>
          <a:xfrm>
            <a:off x="70342" y="512341"/>
            <a:ext cx="2808312" cy="750412"/>
            <a:chOff x="3343511" y="1739094"/>
            <a:chExt cx="552628" cy="552628"/>
          </a:xfrm>
        </p:grpSpPr>
        <p:sp>
          <p:nvSpPr>
            <p:cNvPr id="142" name="椭圆 25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rgbClr val="4093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3" name="椭圆 26"/>
            <p:cNvSpPr/>
            <p:nvPr/>
          </p:nvSpPr>
          <p:spPr>
            <a:xfrm>
              <a:off x="3393790" y="1789373"/>
              <a:ext cx="452071" cy="45207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4" name="Rectangle 215"/>
            <p:cNvSpPr>
              <a:spLocks noChangeArrowheads="1"/>
            </p:cNvSpPr>
            <p:nvPr/>
          </p:nvSpPr>
          <p:spPr bwMode="auto">
            <a:xfrm>
              <a:off x="3581800" y="2000772"/>
              <a:ext cx="645" cy="645"/>
            </a:xfrm>
            <a:prstGeom prst="rect">
              <a:avLst/>
            </a:prstGeom>
            <a:solidFill>
              <a:srgbClr val="DF5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45" name="标题 11"/>
          <p:cNvSpPr txBox="1">
            <a:spLocks/>
          </p:cNvSpPr>
          <p:nvPr/>
        </p:nvSpPr>
        <p:spPr>
          <a:xfrm>
            <a:off x="346938" y="629714"/>
            <a:ext cx="2255119" cy="532147"/>
          </a:xfrm>
          <a:prstGeom prst="rect">
            <a:avLst/>
          </a:prstGeom>
        </p:spPr>
        <p:txBody>
          <a:bodyPr lIns="68574" tIns="34289" rIns="68574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Tx/>
            </a:pPr>
            <a:r>
              <a:rPr lang="ru-RU" altLang="zh-CN" sz="1050" kern="0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  <a:cs typeface="Arial"/>
              </a:rPr>
              <a:t>Специалист </a:t>
            </a:r>
            <a:r>
              <a:rPr lang="ru-RU" altLang="zh-CN" sz="1050" kern="0" dirty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  <a:cs typeface="Arial"/>
              </a:rPr>
              <a:t>по взаимодействию  с </a:t>
            </a:r>
            <a:r>
              <a:rPr lang="ru-RU" altLang="zh-CN" sz="1050" kern="0" dirty="0" smtClean="0">
                <a:solidFill>
                  <a:srgbClr val="40937D"/>
                </a:solidFill>
                <a:latin typeface="Arial Black" pitchFamily="34" charset="0"/>
                <a:ea typeface="微软雅黑" panose="020B0503020204020204" pitchFamily="34" charset="-122"/>
                <a:cs typeface="Arial"/>
              </a:rPr>
              <a:t>партнерами</a:t>
            </a:r>
            <a:endParaRPr lang="zh-CN" altLang="en-US" sz="1050" kern="0" dirty="0">
              <a:solidFill>
                <a:srgbClr val="40937D"/>
              </a:solidFill>
              <a:latin typeface="Arial Black" pitchFamily="34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59287" y="4163297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8 (843)2228151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765175" y="4667870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Elena.Frolova@tatar.ru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4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5" y="4584739"/>
            <a:ext cx="449559" cy="46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" name="Picture 8" descr="Иконка телефон серая (179 фото) » ФОНОВАЯ ГАЛЕРЕЯ КАТЕРИНЫ АСКВИ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7" y="4042181"/>
            <a:ext cx="487908" cy="4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1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d Energy Supplier Pitch Deck by Slidesgo">
  <a:themeElements>
    <a:clrScheme name="Simple Light">
      <a:dk1>
        <a:srgbClr val="2E3338"/>
      </a:dk1>
      <a:lt1>
        <a:srgbClr val="F6EFDC"/>
      </a:lt1>
      <a:dk2>
        <a:srgbClr val="164A4A"/>
      </a:dk2>
      <a:lt2>
        <a:srgbClr val="3F4853"/>
      </a:lt2>
      <a:accent1>
        <a:srgbClr val="81B5A8"/>
      </a:accent1>
      <a:accent2>
        <a:srgbClr val="ADDBD0"/>
      </a:accent2>
      <a:accent3>
        <a:srgbClr val="454318"/>
      </a:accent3>
      <a:accent4>
        <a:srgbClr val="FFFFFF"/>
      </a:accent4>
      <a:accent5>
        <a:srgbClr val="FFFFFF"/>
      </a:accent5>
      <a:accent6>
        <a:srgbClr val="FFFFFF"/>
      </a:accent6>
      <a:hlink>
        <a:srgbClr val="2E33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ind Energy Supplier Pitch Deck by Slidesgo">
  <a:themeElements>
    <a:clrScheme name="Simple Light">
      <a:dk1>
        <a:srgbClr val="2E3338"/>
      </a:dk1>
      <a:lt1>
        <a:srgbClr val="F6EFDC"/>
      </a:lt1>
      <a:dk2>
        <a:srgbClr val="164A4A"/>
      </a:dk2>
      <a:lt2>
        <a:srgbClr val="3F4853"/>
      </a:lt2>
      <a:accent1>
        <a:srgbClr val="81B5A8"/>
      </a:accent1>
      <a:accent2>
        <a:srgbClr val="ADDBD0"/>
      </a:accent2>
      <a:accent3>
        <a:srgbClr val="454318"/>
      </a:accent3>
      <a:accent4>
        <a:srgbClr val="FFFFFF"/>
      </a:accent4>
      <a:accent5>
        <a:srgbClr val="FFFFFF"/>
      </a:accent5>
      <a:accent6>
        <a:srgbClr val="FFFFFF"/>
      </a:accent6>
      <a:hlink>
        <a:srgbClr val="2E33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18226</TotalTime>
  <Words>1329</Words>
  <Application>Microsoft Office PowerPoint</Application>
  <PresentationFormat>Экран (16:9)</PresentationFormat>
  <Paragraphs>229</Paragraphs>
  <Slides>21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40" baseType="lpstr">
      <vt:lpstr>Arial</vt:lpstr>
      <vt:lpstr>Arial Narrow</vt:lpstr>
      <vt:lpstr>Barlow SemiBold</vt:lpstr>
      <vt:lpstr>Times New Roman</vt:lpstr>
      <vt:lpstr>Calibri</vt:lpstr>
      <vt:lpstr>宋体</vt:lpstr>
      <vt:lpstr>微软雅黑</vt:lpstr>
      <vt:lpstr>Impact MT Std</vt:lpstr>
      <vt:lpstr>DIN-BoldItalic</vt:lpstr>
      <vt:lpstr>Commissioner ExtraBold</vt:lpstr>
      <vt:lpstr>MS PGothic</vt:lpstr>
      <vt:lpstr>Commissioner</vt:lpstr>
      <vt:lpstr>Wingdings</vt:lpstr>
      <vt:lpstr>Calibri Light</vt:lpstr>
      <vt:lpstr>Arial Black</vt:lpstr>
      <vt:lpstr>Archivo Narrow</vt:lpstr>
      <vt:lpstr>Syne</vt:lpstr>
      <vt:lpstr>Wind Energy Supplier Pitch Deck by Slidesgo</vt:lpstr>
      <vt:lpstr>1_Wind Energy Supplier Pitch Deck by Slidesgo</vt:lpstr>
      <vt:lpstr>РЕСУРСНЫЙ ЦЕНТР  ПО СОПРОВОЖДЕНИЮ ЛЮДЕЙ С РАС И ДРУГИМИ МЕНТАЛЬНЫМИ НАРУШЕНИЯМИ В СФЕРЕ ФИЗИЧЕСКОЙ КУЛЬТУРЫ И СПОРТА </vt:lpstr>
      <vt:lpstr>РЕСУРСНЫЙ ЦЕНТР единое информационно-образовательное пространство  </vt:lpstr>
      <vt:lpstr>Презентация PowerPoint</vt:lpstr>
      <vt:lpstr>ЦЕЛЕВЫЕ ГРУППЫ</vt:lpstr>
      <vt:lpstr>ЗАДАЧИ</vt:lpstr>
      <vt:lpstr>НАПРАВЛЕНИЯ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РЕСУРСНОГО ЦЕНТРА</vt:lpstr>
      <vt:lpstr>КОМАНДА РЕСУРСНОГО ЦЕНТРА</vt:lpstr>
      <vt:lpstr>Фируза Зотова</vt:lpstr>
      <vt:lpstr>Презентация PowerPoint</vt:lpstr>
      <vt:lpstr>ВНЕШНИЕ СВЯЗИ РЕСУРСНОГО ЦЕНТРА</vt:lpstr>
      <vt:lpstr>МЕРОПРИЯТИЯ РЕСУРСНОГО ЦЕНТРА</vt:lpstr>
      <vt:lpstr>ОБРАЗОВАТЕЛЬНЫЕ ПРОДУКТЫ ЦЕНТРА</vt:lpstr>
      <vt:lpstr>НАУЧНО-ПРАКТИЧЕСКИЕ ПРОДУКТЫ ЦЕНТРА</vt:lpstr>
      <vt:lpstr>СТРАНИЦА РЕСУРСНОГО ЦЕНТРА НА САЙТЕ</vt:lpstr>
      <vt:lpstr>ПЕРСПЕКТИВЫ РАЗВИТИЯ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знаний по социально-спортивному сопровождению лиц с ментальными и иными нарушениями</dc:title>
  <dc:creator>Преподаватель</dc:creator>
  <cp:lastModifiedBy>Парфенова</cp:lastModifiedBy>
  <cp:revision>357</cp:revision>
  <cp:lastPrinted>2023-09-19T14:18:21Z</cp:lastPrinted>
  <dcterms:modified xsi:type="dcterms:W3CDTF">2024-05-02T11:14:18Z</dcterms:modified>
</cp:coreProperties>
</file>